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03" r:id="rId2"/>
    <p:sldId id="291" r:id="rId3"/>
    <p:sldId id="295" r:id="rId4"/>
    <p:sldId id="296" r:id="rId5"/>
    <p:sldId id="297" r:id="rId6"/>
    <p:sldId id="294" r:id="rId7"/>
    <p:sldId id="305" r:id="rId8"/>
    <p:sldId id="304" r:id="rId9"/>
    <p:sldId id="283" r:id="rId10"/>
    <p:sldId id="292" r:id="rId11"/>
    <p:sldId id="298" r:id="rId12"/>
    <p:sldId id="306" r:id="rId13"/>
    <p:sldId id="307" r:id="rId14"/>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660"/>
  </p:normalViewPr>
  <p:slideViewPr>
    <p:cSldViewPr>
      <p:cViewPr>
        <p:scale>
          <a:sx n="99" d="100"/>
          <a:sy n="99" d="100"/>
        </p:scale>
        <p:origin x="952" y="-276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1CDCAD7-9F21-4D3D-ABE5-07C562852C6F}" type="datetimeFigureOut">
              <a:rPr kumimoji="1" lang="ja-JP" altLang="en-US" smtClean="0"/>
              <a:pPr/>
              <a:t>2025/4/10</a:t>
            </a:fld>
            <a:endParaRPr kumimoji="1" lang="ja-JP" altLang="en-US"/>
          </a:p>
        </p:txBody>
      </p:sp>
      <p:sp>
        <p:nvSpPr>
          <p:cNvPr id="4" name="フッター プレースホルダ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ECDF52C2-4677-4AA7-83E4-457DB946F22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7579BB4-AD37-41E5-A82C-5E50976319E5}" type="datetimeFigureOut">
              <a:rPr kumimoji="1" lang="ja-JP" altLang="en-US" smtClean="0"/>
              <a:pPr/>
              <a:t>2025/4/10</a:t>
            </a:fld>
            <a:endParaRPr kumimoji="1" lang="ja-JP" altLang="en-US"/>
          </a:p>
        </p:txBody>
      </p:sp>
      <p:sp>
        <p:nvSpPr>
          <p:cNvPr id="4" name="スライド イメージ プレースホルダ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3948EDB-D0D7-4D8C-8118-786CC96FE11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3948EDB-D0D7-4D8C-8118-786CC96FE11D}" type="slidenum">
              <a:rPr kumimoji="1" lang="ja-JP" altLang="en-US" smtClean="0"/>
              <a:pPr/>
              <a:t>1</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FB50063-33E1-4006-AB73-3342A69AAD2A}" type="datetime1">
              <a:rPr kumimoji="1" lang="ja-JP" altLang="en-US" smtClean="0"/>
              <a:pPr/>
              <a:t>2025/4/10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5AD8D5B-C610-438D-AB42-523E8D5873A8}" type="datetime1">
              <a:rPr kumimoji="1" lang="ja-JP" altLang="en-US" smtClean="0"/>
              <a:pPr/>
              <a:t>2025/4/10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6"/>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6"/>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1BE08C1-BE3B-41E3-A786-E4653312ADC9}" type="datetime1">
              <a:rPr kumimoji="1" lang="ja-JP" altLang="en-US" smtClean="0"/>
              <a:pPr/>
              <a:t>2025/4/10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270B396-7002-4E1D-A2A4-3EDBC8353499}" type="datetime1">
              <a:rPr kumimoji="1" lang="ja-JP" altLang="en-US" smtClean="0"/>
              <a:pPr/>
              <a:t>2025/4/10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F4F341B-3C1E-4F14-AE58-8034B0A70C2B}" type="datetime1">
              <a:rPr kumimoji="1" lang="ja-JP" altLang="en-US" smtClean="0"/>
              <a:pPr/>
              <a:t>2025/4/10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6FEB64F-55A4-4101-BE40-E04C704024D0}" type="datetime1">
              <a:rPr kumimoji="1" lang="ja-JP" altLang="en-US" smtClean="0"/>
              <a:pPr/>
              <a:t>2025/4/10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AF98CCC6-AFF1-4CAD-8F2F-EE716DEE24BB}" type="datetime1">
              <a:rPr kumimoji="1" lang="ja-JP" altLang="en-US" smtClean="0"/>
              <a:pPr/>
              <a:t>2025/4/10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CCEC8236-B7B8-43B0-B87A-670B0810770D}" type="datetime1">
              <a:rPr kumimoji="1" lang="ja-JP" altLang="en-US" smtClean="0"/>
              <a:pPr/>
              <a:t>2025/4/10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DDA7375-8E3D-45E2-8C3E-B16D47805ED4}" type="datetime1">
              <a:rPr kumimoji="1" lang="ja-JP" altLang="en-US" smtClean="0"/>
              <a:pPr/>
              <a:t>2025/4/10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9F5FD9B-F3A0-4202-A33C-C83BD6CA619B}" type="datetime1">
              <a:rPr kumimoji="1" lang="ja-JP" altLang="en-US" smtClean="0"/>
              <a:pPr/>
              <a:t>2025/4/10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B47665-5F6C-4EE6-943A-F766A3961678}" type="datetime1">
              <a:rPr kumimoji="1" lang="ja-JP" altLang="en-US" smtClean="0"/>
              <a:pPr/>
              <a:t>2025/4/10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7B4BE9-FA96-4D75-9D63-D769E205158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8653796-0F6A-483A-BD49-6D28F8ECF60F}" type="datetime1">
              <a:rPr kumimoji="1" lang="ja-JP" altLang="en-US" smtClean="0"/>
              <a:pPr/>
              <a:t>2025/4/10</a:t>
            </a:fld>
            <a:endParaRPr kumimoji="1" lang="ja-JP" altLang="en-US"/>
          </a:p>
        </p:txBody>
      </p:sp>
      <p:sp>
        <p:nvSpPr>
          <p:cNvPr id="5" name="フッター プレースホルダ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77B4BE9-FA96-4D75-9D63-D769E205158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1763688"/>
            <a:ext cx="6858000" cy="430887"/>
          </a:xfrm>
          <a:prstGeom prst="rect">
            <a:avLst/>
          </a:prstGeom>
          <a:noFill/>
        </p:spPr>
        <p:txBody>
          <a:bodyPr wrap="square" rtlCol="0">
            <a:spAutoFit/>
          </a:bodyPr>
          <a:lstStyle/>
          <a:p>
            <a:pPr algn="ctr"/>
            <a:r>
              <a:rPr kumimoji="1" lang="ja-JP" altLang="en-US" sz="2200" dirty="0">
                <a:latin typeface="HG丸ｺﾞｼｯｸM-PRO" pitchFamily="50" charset="-128"/>
                <a:ea typeface="HG丸ｺﾞｼｯｸM-PRO" pitchFamily="50" charset="-128"/>
              </a:rPr>
              <a:t>志摩市</a:t>
            </a:r>
            <a:r>
              <a:rPr lang="ja-JP" altLang="en-US" sz="2200" dirty="0">
                <a:latin typeface="HG丸ｺﾞｼｯｸM-PRO" pitchFamily="50" charset="-128"/>
                <a:ea typeface="HG丸ｺﾞｼｯｸM-PRO" pitchFamily="50" charset="-128"/>
              </a:rPr>
              <a:t>自立支援型地域ケア会議マニュアル</a:t>
            </a:r>
            <a:endParaRPr kumimoji="1" lang="en-US" altLang="ja-JP" sz="2200" dirty="0">
              <a:latin typeface="HG丸ｺﾞｼｯｸM-PRO" pitchFamily="50" charset="-128"/>
              <a:ea typeface="HG丸ｺﾞｼｯｸM-PRO" pitchFamily="50" charset="-128"/>
            </a:endParaRPr>
          </a:p>
        </p:txBody>
      </p:sp>
      <p:sp>
        <p:nvSpPr>
          <p:cNvPr id="6" name="テキスト ボックス 5"/>
          <p:cNvSpPr txBox="1"/>
          <p:nvPr/>
        </p:nvSpPr>
        <p:spPr>
          <a:xfrm>
            <a:off x="332656" y="7524328"/>
            <a:ext cx="6192688" cy="769441"/>
          </a:xfrm>
          <a:prstGeom prst="rect">
            <a:avLst/>
          </a:prstGeom>
          <a:noFill/>
        </p:spPr>
        <p:txBody>
          <a:bodyPr wrap="square" rtlCol="0">
            <a:spAutoFit/>
          </a:bodyPr>
          <a:lstStyle/>
          <a:p>
            <a:pPr algn="ctr"/>
            <a:r>
              <a:rPr kumimoji="1" lang="ja-JP" altLang="en-US" sz="2200" dirty="0">
                <a:latin typeface="HG丸ｺﾞｼｯｸM-PRO" pitchFamily="50" charset="-128"/>
                <a:ea typeface="HG丸ｺﾞｼｯｸM-PRO" pitchFamily="50" charset="-128"/>
              </a:rPr>
              <a:t>志摩市</a:t>
            </a:r>
            <a:endParaRPr kumimoji="1" lang="en-US" altLang="ja-JP" sz="2200" dirty="0">
              <a:latin typeface="HG丸ｺﾞｼｯｸM-PRO" pitchFamily="50" charset="-128"/>
              <a:ea typeface="HG丸ｺﾞｼｯｸM-PRO" pitchFamily="50" charset="-128"/>
            </a:endParaRPr>
          </a:p>
          <a:p>
            <a:pPr algn="ctr"/>
            <a:r>
              <a:rPr lang="ja-JP" altLang="en-US" sz="2200" dirty="0">
                <a:latin typeface="HG丸ｺﾞｼｯｸM-PRO" pitchFamily="50" charset="-128"/>
                <a:ea typeface="HG丸ｺﾞｼｯｸM-PRO" pitchFamily="50" charset="-128"/>
              </a:rPr>
              <a:t>令和７年</a:t>
            </a:r>
            <a:r>
              <a:rPr lang="en-US" altLang="ja-JP" sz="2200" dirty="0">
                <a:latin typeface="HG丸ｺﾞｼｯｸM-PRO" pitchFamily="50" charset="-128"/>
                <a:ea typeface="HG丸ｺﾞｼｯｸM-PRO" pitchFamily="50" charset="-128"/>
              </a:rPr>
              <a:t>4</a:t>
            </a:r>
            <a:r>
              <a:rPr lang="ja-JP" altLang="en-US" sz="2200" dirty="0">
                <a:latin typeface="HG丸ｺﾞｼｯｸM-PRO" pitchFamily="50" charset="-128"/>
                <a:ea typeface="HG丸ｺﾞｼｯｸM-PRO" pitchFamily="50" charset="-128"/>
              </a:rPr>
              <a:t>月</a:t>
            </a:r>
            <a:endParaRPr kumimoji="1" lang="en-US" altLang="ja-JP" sz="2200" dirty="0">
              <a:latin typeface="HG丸ｺﾞｼｯｸM-PRO" pitchFamily="50" charset="-128"/>
              <a:ea typeface="HG丸ｺﾞｼｯｸM-PRO"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8640" y="683568"/>
            <a:ext cx="6486391" cy="6884129"/>
          </a:xfrm>
          <a:prstGeom prst="rect">
            <a:avLst/>
          </a:prstGeom>
          <a:noFill/>
        </p:spPr>
        <p:txBody>
          <a:bodyPr wrap="square" rtlCol="0">
            <a:spAutoFit/>
          </a:bodyPr>
          <a:lstStyle/>
          <a:p>
            <a:pPr>
              <a:lnSpc>
                <a:spcPts val="1900"/>
              </a:lnSpc>
            </a:pPr>
            <a:r>
              <a:rPr lang="ja-JP" altLang="en-US" sz="1400" dirty="0">
                <a:latin typeface="HG丸ｺﾞｼｯｸM-PRO" pitchFamily="50" charset="-128"/>
                <a:ea typeface="HG丸ｺﾞｼｯｸM-PRO" pitchFamily="50" charset="-128"/>
              </a:rPr>
              <a:t>４．自立支援型地域ケア会議での注意点</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★守秘義務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地域ケア会議は、介護保険法に位置づけられており、関係者に対して</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法律上、守秘義務を課していますので、この会議の場で知りえた情報</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について会議の構成員は、正当な理由なく外部に漏らさないようお願い</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します。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なお、この会議は原則非公開としますが例外として</a:t>
            </a:r>
            <a:r>
              <a:rPr lang="en-US" altLang="ja-JP" sz="1400" u="sng" dirty="0">
                <a:latin typeface="HG丸ｺﾞｼｯｸM-PRO" pitchFamily="50" charset="-128"/>
                <a:ea typeface="HG丸ｺﾞｼｯｸM-PRO" pitchFamily="50" charset="-128"/>
              </a:rPr>
              <a:t>※1</a:t>
            </a:r>
            <a:r>
              <a:rPr lang="ja-JP" altLang="en-US" sz="1400" u="sng" dirty="0">
                <a:latin typeface="HG丸ｺﾞｼｯｸM-PRO" pitchFamily="50" charset="-128"/>
                <a:ea typeface="HG丸ｺﾞｼｯｸM-PRO" pitchFamily="50" charset="-128"/>
              </a:rPr>
              <a:t>事例提供者と</a:t>
            </a:r>
            <a:endParaRPr lang="en-US" altLang="ja-JP" sz="1400" u="sng"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en-US" sz="1400" u="sng" dirty="0">
                <a:latin typeface="HG丸ｺﾞｼｯｸM-PRO" pitchFamily="50" charset="-128"/>
                <a:ea typeface="HG丸ｺﾞｼｯｸM-PRO" pitchFamily="50" charset="-128"/>
              </a:rPr>
              <a:t>なりうるもの</a:t>
            </a:r>
            <a:r>
              <a:rPr lang="ja-JP" altLang="en-US" sz="1400" dirty="0">
                <a:latin typeface="HG丸ｺﾞｼｯｸM-PRO" pitchFamily="50" charset="-128"/>
                <a:ea typeface="HG丸ｺﾞｼｯｸM-PRO" pitchFamily="50" charset="-128"/>
              </a:rPr>
              <a:t>や</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２アドバイザーとなりうるもの</a:t>
            </a:r>
            <a:r>
              <a:rPr lang="ja-JP" altLang="en-US" sz="1400" dirty="0">
                <a:latin typeface="HG丸ｺﾞｼｯｸM-PRO" pitchFamily="50" charset="-128"/>
                <a:ea typeface="HG丸ｺﾞｼｯｸM-PRO" pitchFamily="50" charset="-128"/>
              </a:rPr>
              <a:t>、所属長が特別に</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認めるものについては傍聴を認めることとしますが、事前に申し込み</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等必要な手続きを行ってください。</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また当然のことながら傍聴者にも構成員と同様に守秘義務が課されます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ので、正当な理由なく外部に漏らさないようお願いします。</a:t>
            </a:r>
            <a:endParaRPr lang="en-US" altLang="ja-JP" sz="1400" dirty="0">
              <a:latin typeface="HG丸ｺﾞｼｯｸM-PRO" pitchFamily="50" charset="-128"/>
              <a:ea typeface="HG丸ｺﾞｼｯｸM-PRO" pitchFamily="50" charset="-128"/>
            </a:endParaRPr>
          </a:p>
          <a:p>
            <a:pPr>
              <a:lnSpc>
                <a:spcPts val="1900"/>
              </a:lnSpc>
            </a:pPr>
            <a:endParaRPr lang="en-US" altLang="ja-JP" sz="1400" dirty="0">
              <a:latin typeface="HG丸ｺﾞｼｯｸM-PRO" pitchFamily="50" charset="-128"/>
              <a:ea typeface="HG丸ｺﾞｼｯｸM-PRO" pitchFamily="50" charset="-128"/>
            </a:endParaRPr>
          </a:p>
          <a:p>
            <a:pPr>
              <a:lnSpc>
                <a:spcPts val="1900"/>
              </a:lnSpc>
            </a:pP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※1</a:t>
            </a:r>
            <a:r>
              <a:rPr lang="ja-JP" altLang="en-US" sz="1400" dirty="0">
                <a:latin typeface="HG丸ｺﾞｼｯｸM-PRO" pitchFamily="50" charset="-128"/>
                <a:ea typeface="HG丸ｺﾞｼｯｸM-PRO" pitchFamily="50" charset="-128"/>
              </a:rPr>
              <a:t> 介護予防支援等を実施している介護支援専門員や、サービス提供</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事業所の職員等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２ 今後アドバイザーとしてこの会議に参加する見込みがあるもの</a:t>
            </a:r>
            <a:endParaRPr lang="en-US" altLang="ja-JP" sz="1400" dirty="0">
              <a:latin typeface="HG丸ｺﾞｼｯｸM-PRO" pitchFamily="50" charset="-128"/>
              <a:ea typeface="HG丸ｺﾞｼｯｸM-PRO" pitchFamily="50" charset="-128"/>
            </a:endParaRPr>
          </a:p>
          <a:p>
            <a:pPr>
              <a:lnSpc>
                <a:spcPts val="1900"/>
              </a:lnSpc>
            </a:pP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◎事例に関する資料は回収します。</a:t>
            </a:r>
          </a:p>
          <a:p>
            <a:pPr>
              <a:lnSpc>
                <a:spcPts val="1900"/>
              </a:lnSpc>
            </a:pP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守秘義務違反の場合、罰則規定あり</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・介護保険法百十五条の四十八第五項</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会議の事務に従事する者又は従事していた者は、正当な理由がなく</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会議の事務に関して知りえた秘密を漏らしてはならない。</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・介護保険法二〇五条二項</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（前略）第百十五条の四十八第五項の規定に違反した者は、一年以下</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の懲役又は百万円以下の罰金に処する。</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自立支援型地域ケア会議参加にあたって</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8640" y="683568"/>
            <a:ext cx="6486391" cy="5701112"/>
          </a:xfrm>
          <a:prstGeom prst="rect">
            <a:avLst/>
          </a:prstGeom>
          <a:noFill/>
        </p:spPr>
        <p:txBody>
          <a:bodyPr wrap="square" rtlCol="0">
            <a:spAutoFit/>
          </a:bodyPr>
          <a:lstStyle/>
          <a:p>
            <a:pPr>
              <a:lnSpc>
                <a:spcPts val="2000"/>
              </a:lnSpc>
            </a:pPr>
            <a:r>
              <a:rPr lang="ja-JP" altLang="en-US" sz="1400" dirty="0">
                <a:latin typeface="HG丸ｺﾞｼｯｸM-PRO" pitchFamily="50" charset="-128"/>
                <a:ea typeface="HG丸ｺﾞｼｯｸM-PRO" pitchFamily="50" charset="-128"/>
              </a:rPr>
              <a:t>　★参加者の心構え</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この会議では</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アドバイザー</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事例提供者</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実施主体</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とそれぞれ</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役割は分かれていますが、互いが会議の開催目的の達成に向けて協働</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して行っていくものです。</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事例提供者も、アドバイザーも、実施主体側の参加者も互いに学びあい、</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支えあう場になるよう次の点に心がけていただきたいと思います。</a:t>
            </a:r>
            <a:endParaRPr lang="en-US" altLang="ja-JP" sz="1400" dirty="0">
              <a:latin typeface="HG丸ｺﾞｼｯｸM-PRO" pitchFamily="50" charset="-128"/>
              <a:ea typeface="HG丸ｺﾞｼｯｸM-PRO" pitchFamily="50" charset="-128"/>
            </a:endParaRPr>
          </a:p>
          <a:p>
            <a:pPr>
              <a:lnSpc>
                <a:spcPts val="2000"/>
              </a:lnSpc>
            </a:pP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○参加者全般</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・わかりやすい表現で伝える。</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・相手の発言を遮らない。</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・みなさん忙しい中、限られた時間で実施します。各自が十分に</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事前準備をしていただきますようお願いします。</a:t>
            </a:r>
            <a:endParaRPr lang="en-US" altLang="ja-JP" sz="1400" dirty="0">
              <a:latin typeface="HG丸ｺﾞｼｯｸM-PRO" pitchFamily="50" charset="-128"/>
              <a:ea typeface="HG丸ｺﾞｼｯｸM-PRO" pitchFamily="50" charset="-128"/>
            </a:endParaRPr>
          </a:p>
          <a:p>
            <a:pPr>
              <a:lnSpc>
                <a:spcPts val="2000"/>
              </a:lnSpc>
            </a:pP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○アドバイザー・実施主体側の参加者</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・感情的な非難や批判はしてはダメ！</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・意見や解決法について事例提供者に押し付けない！</a:t>
            </a:r>
            <a:endParaRPr lang="en-US" altLang="ja-JP" sz="1400" dirty="0">
              <a:latin typeface="HG丸ｺﾞｼｯｸM-PRO" pitchFamily="50" charset="-128"/>
              <a:ea typeface="HG丸ｺﾞｼｯｸM-PRO" pitchFamily="50" charset="-128"/>
            </a:endParaRPr>
          </a:p>
          <a:p>
            <a:pPr>
              <a:lnSpc>
                <a:spcPts val="2000"/>
              </a:lnSpc>
            </a:pP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○事例提供者</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・アドバイザー等の言葉に耳を傾けてください。</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・会議で出た意見をすべてを受け入れる必要はないですが、会議が</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終わってから、必ず内容を思い返し、今後の支援に活かしてください。</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　　・できるだけたくさんの助言をもらうことを意識してください。</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a:t>
            </a:r>
            <a:r>
              <a:rPr lang="ja-JP" altLang="en-US" sz="1600" dirty="0">
                <a:latin typeface="HG丸ｺﾞｼｯｸM-PRO" pitchFamily="50" charset="-128"/>
                <a:ea typeface="HG丸ｺﾞｼｯｸM-PRO" pitchFamily="50" charset="-128"/>
              </a:rPr>
              <a:t>会議参加にあたって</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8640" y="683568"/>
            <a:ext cx="6486391" cy="7284045"/>
          </a:xfrm>
          <a:prstGeom prst="rect">
            <a:avLst/>
          </a:prstGeom>
          <a:noFill/>
        </p:spPr>
        <p:txBody>
          <a:bodyPr wrap="square" rtlCol="0">
            <a:spAutoFit/>
          </a:bodyPr>
          <a:lstStyle/>
          <a:p>
            <a:pPr>
              <a:lnSpc>
                <a:spcPts val="2000"/>
              </a:lnSpc>
              <a:defRPr/>
            </a:pPr>
            <a:r>
              <a:rPr lang="ja-JP" altLang="en-US" sz="1400" dirty="0">
                <a:latin typeface="HG丸ｺﾞｼｯｸM-PRO" pitchFamily="50" charset="-128"/>
                <a:ea typeface="HG丸ｺﾞｼｯｸM-PRO" pitchFamily="50" charset="-128"/>
              </a:rPr>
              <a:t>５．ケアプラン作成上の注意点</a:t>
            </a:r>
            <a:endParaRPr lang="en-US" altLang="ja-JP" sz="1400" dirty="0">
              <a:latin typeface="HG丸ｺﾞｼｯｸM-PRO" pitchFamily="50" charset="-128"/>
              <a:ea typeface="HG丸ｺﾞｼｯｸM-PRO" pitchFamily="50" charset="-128"/>
            </a:endParaRPr>
          </a:p>
          <a:p>
            <a:pPr>
              <a:lnSpc>
                <a:spcPts val="2000"/>
              </a:lnSpc>
              <a:defRPr/>
            </a:pP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目標</a:t>
            </a:r>
            <a:r>
              <a:rPr lang="en-US" altLang="ja-JP" sz="1400" dirty="0">
                <a:latin typeface="HG丸ｺﾞｼｯｸM-PRO" pitchFamily="50" charset="-128"/>
                <a:ea typeface="HG丸ｺﾞｼｯｸM-PRO" pitchFamily="50" charset="-128"/>
              </a:rPr>
              <a:t>】</a:t>
            </a:r>
          </a:p>
          <a:p>
            <a:r>
              <a:rPr lang="ja-JP" altLang="en-US" sz="1400" dirty="0">
                <a:latin typeface="HG丸ｺﾞｼｯｸM-PRO" pitchFamily="50" charset="-128"/>
                <a:ea typeface="HG丸ｺﾞｼｯｸM-PRO" pitchFamily="50" charset="-128"/>
              </a:rPr>
              <a:t>　　「目標」については、短期・長期問わず、利用者が</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○○したい</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できるようになりたい</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等の具体的な目標のためにサービスをどう計画して</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いくのか明記してください。</a:t>
            </a:r>
          </a:p>
          <a:p>
            <a:r>
              <a:rPr lang="ja-JP" altLang="en-US" sz="1400" dirty="0">
                <a:latin typeface="HG丸ｺﾞｼｯｸM-PRO" pitchFamily="50" charset="-128"/>
                <a:ea typeface="HG丸ｺﾞｼｯｸM-PRO" pitchFamily="50" charset="-128"/>
              </a:rPr>
              <a:t>　　サービスはあくまでも「自立」するための手段です。サービス利用を終着</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点にするのではなく、サービスを利用して「どうしたいのか」について、</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予後予測も含め、その人なりのゴールを設定してください。</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またその旨を利用者や家族に説明し理解を求めてください。</a:t>
            </a:r>
            <a:endParaRPr lang="en-US" altLang="ja-JP" sz="1400" dirty="0">
              <a:latin typeface="HG丸ｺﾞｼｯｸM-PRO" pitchFamily="50" charset="-128"/>
              <a:ea typeface="HG丸ｺﾞｼｯｸM-PRO" pitchFamily="50" charset="-128"/>
            </a:endParaRPr>
          </a:p>
          <a:p>
            <a:endParaRPr lang="en-US" altLang="ja-JP" sz="1400" dirty="0">
              <a:latin typeface="HG丸ｺﾞｼｯｸM-PRO" pitchFamily="50" charset="-128"/>
              <a:ea typeface="HG丸ｺﾞｼｯｸM-PRO" pitchFamily="50" charset="-128"/>
            </a:endParaRPr>
          </a:p>
          <a:p>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サービス種別</a:t>
            </a:r>
            <a:r>
              <a:rPr lang="en-US" altLang="ja-JP" sz="1400" dirty="0">
                <a:latin typeface="HG丸ｺﾞｼｯｸM-PRO" pitchFamily="50" charset="-128"/>
                <a:ea typeface="HG丸ｺﾞｼｯｸM-PRO" pitchFamily="50" charset="-128"/>
              </a:rPr>
              <a:t>】</a:t>
            </a:r>
          </a:p>
          <a:p>
            <a:r>
              <a:rPr lang="ja-JP" altLang="en-US" sz="1400" dirty="0">
                <a:latin typeface="HG丸ｺﾞｼｯｸM-PRO" pitchFamily="50" charset="-128"/>
                <a:ea typeface="HG丸ｺﾞｼｯｸM-PRO" pitchFamily="50" charset="-128"/>
              </a:rPr>
              <a:t>　　介護予防・日常生活支援総合事業が開始され、ホームヘルプサービスと</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デイサービスが次のように多様化しました。</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以前：介護予防訪問介護　⇒　現在：訪問型サービス</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１）介護予防訪問介護相当サービス</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２）訪問型サービス</a:t>
            </a:r>
            <a:r>
              <a:rPr lang="en-US" altLang="ja-JP" sz="1400" dirty="0">
                <a:latin typeface="HG丸ｺﾞｼｯｸM-PRO" pitchFamily="50" charset="-128"/>
                <a:ea typeface="HG丸ｺﾞｼｯｸM-PRO" pitchFamily="50" charset="-128"/>
              </a:rPr>
              <a:t>A</a:t>
            </a:r>
            <a:r>
              <a:rPr lang="ja-JP" altLang="en-US" sz="1400" dirty="0">
                <a:latin typeface="HG丸ｺﾞｼｯｸM-PRO" pitchFamily="50" charset="-128"/>
                <a:ea typeface="HG丸ｺﾞｼｯｸM-PRO" pitchFamily="50" charset="-128"/>
              </a:rPr>
              <a:t>（事業所提供分）</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３）訪問型サービス</a:t>
            </a:r>
            <a:r>
              <a:rPr lang="en-US" altLang="ja-JP" sz="1400" dirty="0">
                <a:latin typeface="HG丸ｺﾞｼｯｸM-PRO" pitchFamily="50" charset="-128"/>
                <a:ea typeface="HG丸ｺﾞｼｯｸM-PRO" pitchFamily="50" charset="-128"/>
              </a:rPr>
              <a:t>A</a:t>
            </a:r>
          </a:p>
          <a:p>
            <a:r>
              <a:rPr lang="ja-JP" altLang="en-US" sz="1400" dirty="0">
                <a:latin typeface="HG丸ｺﾞｼｯｸM-PRO" pitchFamily="50" charset="-128"/>
                <a:ea typeface="HG丸ｺﾞｼｯｸM-PRO" pitchFamily="50" charset="-128"/>
              </a:rPr>
              <a:t>　　　　　　　　　　　　　　　　　　　（シルバー人材センター提供分）</a:t>
            </a:r>
            <a:endParaRPr lang="en-US" altLang="ja-JP" sz="1400" dirty="0">
              <a:latin typeface="HG丸ｺﾞｼｯｸM-PRO" pitchFamily="50" charset="-128"/>
              <a:ea typeface="HG丸ｺﾞｼｯｸM-PRO" pitchFamily="50" charset="-128"/>
            </a:endParaRPr>
          </a:p>
          <a:p>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以前：介護予防通所介護　⇒　現在：通所型サービス</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１）介護予防通所介護相当サービス</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２）通所型サービス</a:t>
            </a:r>
            <a:r>
              <a:rPr lang="en-US" altLang="ja-JP" sz="1400" dirty="0">
                <a:latin typeface="HG丸ｺﾞｼｯｸM-PRO" pitchFamily="50" charset="-128"/>
                <a:ea typeface="HG丸ｺﾞｼｯｸM-PRO" pitchFamily="50" charset="-128"/>
              </a:rPr>
              <a:t>A</a:t>
            </a:r>
          </a:p>
          <a:p>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そのため、利用者に合ったサービス種別を利用者に提案するとともに</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ケアプランにそのサービスを利用する理由を明記するようにお願いします。</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なお通所型サービス</a:t>
            </a:r>
            <a:r>
              <a:rPr lang="en-US" altLang="ja-JP" sz="1400" dirty="0">
                <a:latin typeface="HG丸ｺﾞｼｯｸM-PRO" pitchFamily="50" charset="-128"/>
                <a:ea typeface="HG丸ｺﾞｼｯｸM-PRO" pitchFamily="50" charset="-128"/>
              </a:rPr>
              <a:t>A</a:t>
            </a:r>
            <a:r>
              <a:rPr lang="ja-JP" altLang="en-US" sz="1400" dirty="0">
                <a:latin typeface="HG丸ｺﾞｼｯｸM-PRO" pitchFamily="50" charset="-128"/>
                <a:ea typeface="HG丸ｺﾞｼｯｸM-PRO" pitchFamily="50" charset="-128"/>
              </a:rPr>
              <a:t>については、入浴と送迎の「ある・なし」を記載</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してください。</a:t>
            </a:r>
          </a:p>
          <a:p>
            <a:r>
              <a:rPr lang="ja-JP" altLang="en-US" sz="1400" dirty="0">
                <a:latin typeface="HG丸ｺﾞｼｯｸM-PRO" pitchFamily="50" charset="-128"/>
                <a:ea typeface="HG丸ｺﾞｼｯｸM-PRO" pitchFamily="50" charset="-128"/>
              </a:rPr>
              <a:t>　　インフォーマルサービス（サロンや会食会など）も、利用者の自立支援</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に資する大事なサービスですので、フォーマルサービスだけでなく、イン</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フォーマルサービスも記載してください。</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また今後、住民主体のサービスを中心に総合事業の充実を図っていき</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ます。志摩市のホームページ等で情報提供していきますので情報収集を</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行い、自立に向けた支援を心がけてください。</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2441694"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8640" y="683568"/>
            <a:ext cx="6486391" cy="4708981"/>
          </a:xfrm>
          <a:prstGeom prst="rect">
            <a:avLst/>
          </a:prstGeom>
          <a:noFill/>
        </p:spPr>
        <p:txBody>
          <a:bodyPr wrap="square" rtlCol="0">
            <a:spAutoFit/>
          </a:bodyPr>
          <a:lstStyle/>
          <a:p>
            <a:pPr>
              <a:lnSpc>
                <a:spcPts val="2000"/>
              </a:lnSpc>
              <a:defRPr/>
            </a:pP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その他</a:t>
            </a:r>
            <a:r>
              <a:rPr lang="en-US" altLang="ja-JP" sz="1400" dirty="0">
                <a:latin typeface="HG丸ｺﾞｼｯｸM-PRO" pitchFamily="50" charset="-128"/>
                <a:ea typeface="HG丸ｺﾞｼｯｸM-PRO" pitchFamily="50" charset="-128"/>
              </a:rPr>
              <a:t>】</a:t>
            </a:r>
          </a:p>
          <a:p>
            <a:pPr>
              <a:lnSpc>
                <a:spcPts val="2000"/>
              </a:lnSpc>
              <a:defRPr/>
            </a:pPr>
            <a:r>
              <a:rPr lang="ja-JP" altLang="en-US" sz="1400" dirty="0">
                <a:latin typeface="HG丸ｺﾞｼｯｸM-PRO" pitchFamily="50" charset="-128"/>
                <a:ea typeface="HG丸ｺﾞｼｯｸM-PRO" pitchFamily="50" charset="-128"/>
              </a:rPr>
              <a:t>　○支援計画書は利用者やその家族が読みやすく理解しやすく</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計画書は、利用者やその家族が読むものです。</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誤字、脱字が無いようにしていただくのは当然ですが、専門用語や</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難しい漢字、わかりにくい表現の使用は避けるようにしてください。</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また、計画を全体を通して統一感のある表記・表現に努めてください。</a:t>
            </a:r>
            <a:endParaRPr lang="en-US" altLang="ja-JP" sz="1400" dirty="0">
              <a:latin typeface="HG丸ｺﾞｼｯｸM-PRO" pitchFamily="50" charset="-128"/>
              <a:ea typeface="HG丸ｺﾞｼｯｸM-PRO" pitchFamily="50" charset="-128"/>
            </a:endParaRPr>
          </a:p>
          <a:p>
            <a:pPr>
              <a:lnSpc>
                <a:spcPts val="2000"/>
              </a:lnSpc>
              <a:defRPr/>
            </a:pP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○緊急時・災害時の対応</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志摩市は南海トラフ地震に係る地震防災対策の推進に関する特別措置法</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に基づく南海トラフ地震防災対策推進地域（三重県全域）南海トラフ地震</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津波避難対策特別強化地域の指定を受けています。</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現時点では、ケアプランへの記載等は強制しませんが、平時や緊急時</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の対応だけでなく、災害時の対応についても、利用者や家族と話し合う</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よう心がけ、災害時要援護者台帳への登録や防災マップの紹介、その他</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必要な支援や情報提供をお願いします。</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また、発災時の対応や、避難する場合、避難所まで誰とどのように</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避難するのか等も確認し、有事の際に円滑に避難・支援ができる体制</a:t>
            </a:r>
            <a:endParaRPr lang="en-US" altLang="ja-JP" sz="1400" dirty="0">
              <a:latin typeface="HG丸ｺﾞｼｯｸM-PRO" pitchFamily="50" charset="-128"/>
              <a:ea typeface="HG丸ｺﾞｼｯｸM-PRO" pitchFamily="50" charset="-128"/>
            </a:endParaRPr>
          </a:p>
          <a:p>
            <a:pPr>
              <a:lnSpc>
                <a:spcPts val="2000"/>
              </a:lnSpc>
              <a:defRPr/>
            </a:pPr>
            <a:r>
              <a:rPr lang="ja-JP" altLang="en-US" sz="1400" dirty="0">
                <a:latin typeface="HG丸ｺﾞｼｯｸM-PRO" pitchFamily="50" charset="-128"/>
                <a:ea typeface="HG丸ｺﾞｼｯｸM-PRO" pitchFamily="50" charset="-128"/>
              </a:rPr>
              <a:t>　　の構築に努めてください。</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a:t>
            </a:r>
            <a:r>
              <a:rPr lang="ja-JP" altLang="en-US" sz="1600" dirty="0">
                <a:latin typeface="HG丸ｺﾞｼｯｸM-PRO" pitchFamily="50" charset="-128"/>
                <a:ea typeface="HG丸ｺﾞｼｯｸM-PRO" pitchFamily="50" charset="-128"/>
              </a:rPr>
              <a:t>会議参加にあたって</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32656" y="724926"/>
            <a:ext cx="6192688" cy="8132996"/>
          </a:xfrm>
          <a:prstGeom prst="rect">
            <a:avLst/>
          </a:prstGeom>
          <a:noFill/>
        </p:spPr>
        <p:txBody>
          <a:bodyPr wrap="square" rtlCol="0">
            <a:spAutoFit/>
          </a:bodyPr>
          <a:lstStyle/>
          <a:p>
            <a:pPr>
              <a:lnSpc>
                <a:spcPts val="1900"/>
              </a:lnSpc>
            </a:pPr>
            <a:r>
              <a:rPr lang="ja-JP" altLang="en-US" sz="1300" dirty="0">
                <a:latin typeface="HG丸ｺﾞｼｯｸM-PRO" pitchFamily="50" charset="-128"/>
                <a:ea typeface="HG丸ｺﾞｼｯｸM-PRO" pitchFamily="50" charset="-128"/>
              </a:rPr>
              <a:t>　</a:t>
            </a:r>
            <a:r>
              <a:rPr lang="ja-JP" altLang="ja-JP" sz="1300" dirty="0">
                <a:latin typeface="HG丸ｺﾞｼｯｸM-PRO" pitchFamily="50" charset="-128"/>
                <a:ea typeface="HG丸ｺﾞｼｯｸM-PRO" pitchFamily="50" charset="-128"/>
              </a:rPr>
              <a:t>地域包括ケアシステムの構築に向け、個別ケースを通じて、地域包括支援センターや居宅介護支援事業所の担当介護支援専門員及びサービス提供事業所と専門多職種が協働の上、個別ケースの自立支援を重視した介護予防ケアマネジメントに基づくケアプラン等の作成</a:t>
            </a:r>
            <a:r>
              <a:rPr lang="ja-JP" altLang="en-US" sz="1300" dirty="0">
                <a:latin typeface="HG丸ｺﾞｼｯｸM-PRO" pitchFamily="50" charset="-128"/>
                <a:ea typeface="HG丸ｺﾞｼｯｸM-PRO" pitchFamily="50" charset="-128"/>
              </a:rPr>
              <a:t>及び</a:t>
            </a:r>
            <a:r>
              <a:rPr lang="ja-JP" altLang="ja-JP" sz="1300" dirty="0">
                <a:latin typeface="HG丸ｺﾞｼｯｸM-PRO" pitchFamily="50" charset="-128"/>
                <a:ea typeface="HG丸ｺﾞｼｯｸM-PRO" pitchFamily="50" charset="-128"/>
              </a:rPr>
              <a:t>参加者の専門的能力の向上、地域の社会資源の把握・開発及び政策形成につなげる</a:t>
            </a:r>
            <a:r>
              <a:rPr lang="ja-JP" altLang="en-US" sz="1300" dirty="0">
                <a:latin typeface="HG丸ｺﾞｼｯｸM-PRO" pitchFamily="50" charset="-128"/>
                <a:ea typeface="HG丸ｺﾞｼｯｸM-PRO" pitchFamily="50" charset="-128"/>
              </a:rPr>
              <a:t>ため自立支援型地域ケア会議を開催します</a:t>
            </a:r>
            <a:r>
              <a:rPr lang="ja-JP" altLang="ja-JP" sz="1300" dirty="0">
                <a:latin typeface="HG丸ｺﾞｼｯｸM-PRO" pitchFamily="50" charset="-128"/>
                <a:ea typeface="HG丸ｺﾞｼｯｸM-PRO" pitchFamily="50" charset="-128"/>
              </a:rPr>
              <a:t>。</a:t>
            </a:r>
            <a:endParaRPr lang="en-US" altLang="ja-JP" sz="1300" dirty="0">
              <a:latin typeface="HG丸ｺﾞｼｯｸM-PRO" pitchFamily="50" charset="-128"/>
              <a:ea typeface="HG丸ｺﾞｼｯｸM-PRO" pitchFamily="50" charset="-128"/>
            </a:endParaRPr>
          </a:p>
          <a:p>
            <a:pPr>
              <a:lnSpc>
                <a:spcPts val="1900"/>
              </a:lnSpc>
            </a:pP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○会議の目的</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志摩市に暮らす高齢者ひとりひとりについて、それぞれの希望や課題を整理</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し、課題の解決を目指しながら、その人なりの</a:t>
            </a:r>
            <a:r>
              <a:rPr lang="en-US" altLang="ja-JP" sz="1300" dirty="0">
                <a:latin typeface="HG丸ｺﾞｼｯｸM-PRO" pitchFamily="50" charset="-128"/>
                <a:ea typeface="HG丸ｺﾞｼｯｸM-PRO" pitchFamily="50" charset="-128"/>
              </a:rPr>
              <a:t>QOL</a:t>
            </a:r>
            <a:r>
              <a:rPr lang="ja-JP" altLang="en-US" sz="1300" dirty="0">
                <a:latin typeface="HG丸ｺﾞｼｯｸM-PRO" pitchFamily="50" charset="-128"/>
                <a:ea typeface="HG丸ｺﾞｼｯｸM-PRO" pitchFamily="50" charset="-128"/>
              </a:rPr>
              <a:t>を保った生活を、１日でも</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長くできるように支援する地域包括ケアシステムの構築の推進です。</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利用者の自立支援に向け、必要なサービスを必要な分、提供していくために</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次に掲げる４つの機会となることを目指します。</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①会議を通して、担当介護支援専門員やサービス担当者（以下「支援</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担当者」という。）が、支援のあり方について気付く機会</a:t>
            </a:r>
            <a:endParaRPr lang="en-US" altLang="ja-JP" sz="1300" dirty="0">
              <a:latin typeface="HG丸ｺﾞｼｯｸM-PRO" pitchFamily="50" charset="-128"/>
              <a:ea typeface="HG丸ｺﾞｼｯｸM-PRO" pitchFamily="50" charset="-128"/>
            </a:endParaRPr>
          </a:p>
          <a:p>
            <a:pPr>
              <a:lnSpc>
                <a:spcPts val="1900"/>
              </a:lnSpc>
            </a:pP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②介護と医療・リハビリ・行政・地域等が定期的に情報交換を行うことに</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よる、人材の連携の機会</a:t>
            </a:r>
            <a:endParaRPr lang="en-US" altLang="ja-JP" sz="1300" dirty="0">
              <a:latin typeface="HG丸ｺﾞｼｯｸM-PRO" pitchFamily="50" charset="-128"/>
              <a:ea typeface="HG丸ｺﾞｼｯｸM-PRO" pitchFamily="50" charset="-128"/>
            </a:endParaRPr>
          </a:p>
          <a:p>
            <a:pPr>
              <a:lnSpc>
                <a:spcPts val="1900"/>
              </a:lnSpc>
            </a:pP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③専門多職種による協働のもと支援担当者のサポート、後方支援として</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利用者の思いやニーズをふまえ、</a:t>
            </a:r>
            <a:r>
              <a:rPr lang="en-US" altLang="ja-JP" sz="1300" dirty="0">
                <a:latin typeface="HG丸ｺﾞｼｯｸM-PRO" pitchFamily="50" charset="-128"/>
                <a:ea typeface="HG丸ｺﾞｼｯｸM-PRO" pitchFamily="50" charset="-128"/>
              </a:rPr>
              <a:t>QOL</a:t>
            </a:r>
            <a:r>
              <a:rPr lang="ja-JP" altLang="en-US" sz="1300" dirty="0">
                <a:latin typeface="HG丸ｺﾞｼｯｸM-PRO" pitchFamily="50" charset="-128"/>
                <a:ea typeface="HG丸ｺﾞｼｯｸM-PRO" pitchFamily="50" charset="-128"/>
              </a:rPr>
              <a:t>が高い状態とはどのような状態</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を指すのか、どうすればそこに近づけるのか（本人や家族の工夫や各種</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資源の活用）について、各専門職からの助言や提案が受けられる機会</a:t>
            </a:r>
            <a:endParaRPr lang="en-US" altLang="ja-JP" sz="1300" dirty="0">
              <a:latin typeface="HG丸ｺﾞｼｯｸM-PRO" pitchFamily="50" charset="-128"/>
              <a:ea typeface="HG丸ｺﾞｼｯｸM-PRO" pitchFamily="50" charset="-128"/>
            </a:endParaRPr>
          </a:p>
          <a:p>
            <a:pPr>
              <a:lnSpc>
                <a:spcPts val="1900"/>
              </a:lnSpc>
            </a:pP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④市や地域包括支援センターとして、個々の事例から地域の課題を把握</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し、志摩市に不足している資源やサービスは何かを把握する機会</a:t>
            </a:r>
            <a:endParaRPr lang="en-US" altLang="ja-JP" sz="1300" dirty="0">
              <a:latin typeface="HG丸ｺﾞｼｯｸM-PRO" pitchFamily="50" charset="-128"/>
              <a:ea typeface="HG丸ｺﾞｼｯｸM-PRO" pitchFamily="50" charset="-128"/>
            </a:endParaRPr>
          </a:p>
          <a:p>
            <a:pPr>
              <a:lnSpc>
                <a:spcPts val="1900"/>
              </a:lnSpc>
            </a:pP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そして、それぞれの機会の効果をもとにして</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（１）介護支援専門員の高齢者の自立に向けたケアマネジメント能力の向上</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（２）サービス提供事業者の自立支援に向けたサービス提供力の向上</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（３）把握した課題等の解決に向けた事業展開・施策形成</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（４）平時における介護と医療・リハビリ・行政・地域の関係強化</a:t>
            </a:r>
            <a:endParaRPr lang="en-US" altLang="ja-JP" sz="1300" dirty="0">
              <a:latin typeface="HG丸ｺﾞｼｯｸM-PRO" pitchFamily="50" charset="-128"/>
              <a:ea typeface="HG丸ｺﾞｼｯｸM-PRO" pitchFamily="50" charset="-128"/>
            </a:endParaRPr>
          </a:p>
          <a:p>
            <a:pPr algn="r">
              <a:lnSpc>
                <a:spcPts val="1900"/>
              </a:lnSpc>
            </a:pPr>
            <a:r>
              <a:rPr lang="ja-JP" altLang="en-US" sz="1300" dirty="0">
                <a:latin typeface="HG丸ｺﾞｼｯｸM-PRO" pitchFamily="50" charset="-128"/>
                <a:ea typeface="HG丸ｺﾞｼｯｸM-PRO" pitchFamily="50" charset="-128"/>
              </a:rPr>
              <a:t>等を、地域包括ケアシステムの構築につなげていきます。</a:t>
            </a:r>
            <a:endParaRPr lang="en-US" altLang="ja-JP" sz="13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自立支援型地域ケア会議実施趣旨と目的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32656" y="724927"/>
            <a:ext cx="6192688" cy="5799023"/>
          </a:xfrm>
          <a:prstGeom prst="rect">
            <a:avLst/>
          </a:prstGeom>
          <a:noFill/>
        </p:spPr>
        <p:txBody>
          <a:bodyPr wrap="square" rtlCol="0">
            <a:spAutoFit/>
          </a:bodyPr>
          <a:lstStyle/>
          <a:p>
            <a:r>
              <a:rPr lang="ja-JP" altLang="en-US" sz="1400" dirty="0">
                <a:latin typeface="HG丸ｺﾞｼｯｸM-PRO" pitchFamily="50" charset="-128"/>
                <a:ea typeface="HG丸ｺﾞｼｯｸM-PRO" pitchFamily="50" charset="-128"/>
              </a:rPr>
              <a:t>　１．実施者</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志摩市（地域包括支援センター）</a:t>
            </a:r>
          </a:p>
          <a:p>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２．対象ケース</a:t>
            </a:r>
            <a:endParaRPr lang="en-US" altLang="ja-JP"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　　　要支援者等で下記のケースに当てはまるものを対象とします。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①介護予防給付と総合事業を利用するケース又は総合事業のみを</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利用するケースのなかからケース</a:t>
            </a:r>
            <a:r>
              <a:rPr lang="ja-JP" altLang="en-US" sz="1400" dirty="0">
                <a:latin typeface="HG丸ｺﾞｼｯｸM-PRO" pitchFamily="50" charset="-128"/>
                <a:ea typeface="HG丸ｺﾞｼｯｸM-PRO" pitchFamily="50" charset="-128"/>
              </a:rPr>
              <a:t>の</a:t>
            </a:r>
            <a:r>
              <a:rPr lang="ja-JP" altLang="ja-JP" sz="1400" dirty="0">
                <a:latin typeface="HG丸ｺﾞｼｯｸM-PRO" pitchFamily="50" charset="-128"/>
                <a:ea typeface="HG丸ｺﾞｼｯｸM-PRO" pitchFamily="50" charset="-128"/>
              </a:rPr>
              <a:t>選定日の</a:t>
            </a:r>
            <a:r>
              <a:rPr lang="ja-JP" altLang="en-US" sz="1400" dirty="0">
                <a:latin typeface="HG丸ｺﾞｼｯｸM-PRO" pitchFamily="50" charset="-128"/>
                <a:ea typeface="HG丸ｺﾞｼｯｸM-PRO" pitchFamily="50" charset="-128"/>
              </a:rPr>
              <a:t>概ね</a:t>
            </a:r>
            <a:r>
              <a:rPr lang="ja-JP" altLang="ja-JP" sz="1400" dirty="0">
                <a:latin typeface="HG丸ｺﾞｼｯｸM-PRO" pitchFamily="50" charset="-128"/>
                <a:ea typeface="HG丸ｺﾞｼｯｸM-PRO" pitchFamily="50" charset="-128"/>
              </a:rPr>
              <a:t>２か月以内に</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サービスの利用を新たに開始又はケース選定日から</a:t>
            </a:r>
            <a:r>
              <a:rPr lang="en-US" altLang="ja-JP" sz="1400" dirty="0">
                <a:latin typeface="HG丸ｺﾞｼｯｸM-PRO" pitchFamily="50" charset="-128"/>
                <a:ea typeface="HG丸ｺﾞｼｯｸM-PRO" pitchFamily="50" charset="-128"/>
              </a:rPr>
              <a:t>6</a:t>
            </a:r>
            <a:r>
              <a:rPr lang="ja-JP" altLang="ja-JP" sz="1400" dirty="0">
                <a:latin typeface="HG丸ｺﾞｼｯｸM-PRO" pitchFamily="50" charset="-128"/>
                <a:ea typeface="HG丸ｺﾞｼｯｸM-PRO" pitchFamily="50" charset="-128"/>
              </a:rPr>
              <a:t>か月以内に</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更新時期を迎え</a:t>
            </a:r>
            <a:r>
              <a:rPr lang="ja-JP" altLang="en-US" sz="1400" dirty="0">
                <a:latin typeface="HG丸ｺﾞｼｯｸM-PRO" pitchFamily="50" charset="-128"/>
                <a:ea typeface="HG丸ｺﾞｼｯｸM-PRO" pitchFamily="50" charset="-128"/>
              </a:rPr>
              <a:t>るケース。</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②担当</a:t>
            </a:r>
            <a:r>
              <a:rPr lang="ja-JP" altLang="en-US" sz="1400" dirty="0">
                <a:latin typeface="HG丸ｺﾞｼｯｸM-PRO" pitchFamily="50" charset="-128"/>
                <a:ea typeface="HG丸ｺﾞｼｯｸM-PRO" pitchFamily="50" charset="-128"/>
              </a:rPr>
              <a:t>介護支援専門員又</a:t>
            </a:r>
            <a:r>
              <a:rPr lang="ja-JP" altLang="ja-JP" sz="1400" dirty="0">
                <a:latin typeface="HG丸ｺﾞｼｯｸM-PRO" pitchFamily="50" charset="-128"/>
                <a:ea typeface="HG丸ｺﾞｼｯｸM-PRO" pitchFamily="50" charset="-128"/>
              </a:rPr>
              <a:t>は地域包括支援センターが特に多職種に</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よる検討</a:t>
            </a:r>
            <a:r>
              <a:rPr lang="ja-JP" altLang="en-US" sz="1400" dirty="0">
                <a:latin typeface="HG丸ｺﾞｼｯｸM-PRO" pitchFamily="50" charset="-128"/>
                <a:ea typeface="HG丸ｺﾞｼｯｸM-PRO" pitchFamily="50" charset="-128"/>
              </a:rPr>
              <a:t>を</a:t>
            </a:r>
            <a:r>
              <a:rPr lang="ja-JP" altLang="ja-JP" sz="1400" dirty="0">
                <a:latin typeface="HG丸ｺﾞｼｯｸM-PRO" pitchFamily="50" charset="-128"/>
                <a:ea typeface="HG丸ｺﾞｼｯｸM-PRO" pitchFamily="50" charset="-128"/>
              </a:rPr>
              <a:t>必要とする</a:t>
            </a:r>
            <a:r>
              <a:rPr lang="ja-JP" altLang="en-US" sz="1400" dirty="0">
                <a:latin typeface="HG丸ｺﾞｼｯｸM-PRO" pitchFamily="50" charset="-128"/>
                <a:ea typeface="HG丸ｺﾞｼｯｸM-PRO" pitchFamily="50" charset="-128"/>
              </a:rPr>
              <a:t>ケース。</a:t>
            </a:r>
            <a:endParaRPr lang="en-US" altLang="ja-JP" sz="1400" dirty="0">
              <a:latin typeface="HG丸ｺﾞｼｯｸM-PRO" pitchFamily="50" charset="-128"/>
              <a:ea typeface="HG丸ｺﾞｼｯｸM-PRO" pitchFamily="50" charset="-128"/>
            </a:endParaRPr>
          </a:p>
          <a:p>
            <a:pPr>
              <a:lnSpc>
                <a:spcPts val="1900"/>
              </a:lnSpc>
            </a:pP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担当介護支援専門員がケースの検討を希望する場合は、ケース</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選定日の前週の最終開庁日の午後</a:t>
            </a:r>
            <a:r>
              <a:rPr lang="en-US" altLang="ja-JP" sz="1400" dirty="0">
                <a:latin typeface="HG丸ｺﾞｼｯｸM-PRO" pitchFamily="50" charset="-128"/>
                <a:ea typeface="HG丸ｺﾞｼｯｸM-PRO" pitchFamily="50" charset="-128"/>
              </a:rPr>
              <a:t>4</a:t>
            </a:r>
            <a:r>
              <a:rPr lang="ja-JP" altLang="en-US" sz="1400" dirty="0">
                <a:latin typeface="HG丸ｺﾞｼｯｸM-PRO" pitchFamily="50" charset="-128"/>
                <a:ea typeface="HG丸ｺﾞｼｯｸM-PRO" pitchFamily="50" charset="-128"/>
              </a:rPr>
              <a:t>時までに申し出てください。</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３．開催頻度と会場</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令和７年度は次のとおり開催します。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①頻度：</a:t>
            </a:r>
            <a:r>
              <a:rPr lang="ja-JP" altLang="ja-JP" sz="1400" dirty="0">
                <a:latin typeface="HG丸ｺﾞｼｯｸM-PRO" pitchFamily="50" charset="-128"/>
                <a:ea typeface="HG丸ｺﾞｼｯｸM-PRO" pitchFamily="50" charset="-128"/>
              </a:rPr>
              <a:t>月１回</a:t>
            </a:r>
            <a:r>
              <a:rPr lang="ja-JP" altLang="en-US" sz="1400" dirty="0">
                <a:latin typeface="HG丸ｺﾞｼｯｸM-PRO" pitchFamily="50" charset="-128"/>
                <a:ea typeface="HG丸ｺﾞｼｯｸM-PRO" pitchFamily="50" charset="-128"/>
              </a:rPr>
              <a:t>（別紙日程表参照）</a:t>
            </a:r>
            <a:r>
              <a:rPr lang="ja-JP"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②会場：原則　市役所本庁４階会議室で開催します。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③件数：</a:t>
            </a:r>
            <a:r>
              <a:rPr lang="ja-JP" altLang="ja-JP" sz="1400" dirty="0">
                <a:latin typeface="HG丸ｺﾞｼｯｸM-PRO" pitchFamily="50" charset="-128"/>
                <a:ea typeface="HG丸ｺﾞｼｯｸM-PRO" pitchFamily="50" charset="-128"/>
              </a:rPr>
              <a:t>１回につき</a:t>
            </a:r>
            <a:r>
              <a:rPr lang="en-US" altLang="ja-JP" sz="1400" dirty="0">
                <a:latin typeface="HG丸ｺﾞｼｯｸM-PRO" pitchFamily="50" charset="-128"/>
                <a:ea typeface="HG丸ｺﾞｼｯｸM-PRO" pitchFamily="50" charset="-128"/>
              </a:rPr>
              <a:t>2</a:t>
            </a:r>
            <a:r>
              <a:rPr lang="ja-JP" altLang="ja-JP" sz="1400" dirty="0">
                <a:latin typeface="HG丸ｺﾞｼｯｸM-PRO" pitchFamily="50" charset="-128"/>
                <a:ea typeface="HG丸ｺﾞｼｯｸM-PRO" pitchFamily="50" charset="-128"/>
              </a:rPr>
              <a:t>件の事例（１件あたり</a:t>
            </a:r>
            <a:r>
              <a:rPr lang="ja-JP" altLang="en-US" sz="1400" dirty="0">
                <a:latin typeface="HG丸ｺﾞｼｯｸM-PRO" pitchFamily="50" charset="-128"/>
                <a:ea typeface="HG丸ｺﾞｼｯｸM-PRO" pitchFamily="50" charset="-128"/>
              </a:rPr>
              <a:t>４５</a:t>
            </a:r>
            <a:r>
              <a:rPr lang="ja-JP" altLang="ja-JP" sz="1400" dirty="0">
                <a:latin typeface="HG丸ｺﾞｼｯｸM-PRO" pitchFamily="50" charset="-128"/>
                <a:ea typeface="HG丸ｺﾞｼｯｸM-PRO" pitchFamily="50" charset="-128"/>
              </a:rPr>
              <a:t>分程度）</a:t>
            </a:r>
            <a:endParaRPr lang="en-US" altLang="ja-JP" sz="1400" dirty="0">
              <a:latin typeface="HG丸ｺﾞｼｯｸM-PRO" pitchFamily="50" charset="-128"/>
              <a:ea typeface="HG丸ｺﾞｼｯｸM-PRO" pitchFamily="50" charset="-128"/>
            </a:endParaRPr>
          </a:p>
          <a:p>
            <a:pPr algn="r">
              <a:lnSpc>
                <a:spcPts val="1900"/>
              </a:lnSpc>
            </a:pPr>
            <a:endParaRPr lang="en-US" altLang="ja-JP" sz="1400" dirty="0">
              <a:latin typeface="HG丸ｺﾞｼｯｸM-PRO" pitchFamily="50" charset="-128"/>
              <a:ea typeface="HG丸ｺﾞｼｯｸM-PRO" pitchFamily="50" charset="-128"/>
            </a:endParaRPr>
          </a:p>
          <a:p>
            <a:pPr algn="r">
              <a:lnSpc>
                <a:spcPts val="1900"/>
              </a:lnSpc>
            </a:pP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それぞれ変更がある場合は、その都度関係者に通知します。</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057247"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自立支援型地域ケア会議の概要</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32656" y="724927"/>
            <a:ext cx="6192688" cy="7402026"/>
          </a:xfrm>
          <a:prstGeom prst="rect">
            <a:avLst/>
          </a:prstGeom>
          <a:noFill/>
        </p:spPr>
        <p:txBody>
          <a:bodyPr wrap="square" rtlCol="0">
            <a:spAutoFit/>
          </a:bodyPr>
          <a:lstStyle/>
          <a:p>
            <a:pPr>
              <a:lnSpc>
                <a:spcPts val="1900"/>
              </a:lnSpc>
            </a:pPr>
            <a:r>
              <a:rPr lang="ja-JP" altLang="en-US" sz="1400" dirty="0">
                <a:latin typeface="HG丸ｺﾞｼｯｸM-PRO" pitchFamily="50" charset="-128"/>
                <a:ea typeface="HG丸ｺﾞｼｯｸM-PRO" pitchFamily="50" charset="-128"/>
              </a:rPr>
              <a:t>　４．会議の構成員</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会議の構成員は</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事例提供者</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アドバイザー</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実施主体</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とし、</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以下の役割を担います。</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①事例提供者</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・職種：ケースを担当する介護支援専門員</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訪問型サービス事業者（シルバー人材センターを除く）</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通所型サービス事業者</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・役割：★</a:t>
            </a:r>
            <a:r>
              <a:rPr lang="ja-JP" altLang="ja-JP" sz="1400" dirty="0">
                <a:solidFill>
                  <a:schemeClr val="dk1"/>
                </a:solidFill>
                <a:latin typeface="HG丸ｺﾞｼｯｸM-PRO" pitchFamily="50" charset="-128"/>
                <a:ea typeface="HG丸ｺﾞｼｯｸM-PRO" pitchFamily="50" charset="-128"/>
              </a:rPr>
              <a:t>ケアプラン及び利用者の概要説明</a:t>
            </a: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サービス提供に至った経緯</a:t>
            </a:r>
          </a:p>
          <a:p>
            <a:pPr>
              <a:lnSpc>
                <a:spcPts val="1900"/>
              </a:lnSpc>
            </a:pPr>
            <a:r>
              <a:rPr lang="ja-JP" altLang="ja-JP" sz="1400" dirty="0">
                <a:solidFill>
                  <a:schemeClr val="dk1"/>
                </a:solidFill>
                <a:latin typeface="HG丸ｺﾞｼｯｸM-PRO" pitchFamily="50" charset="-128"/>
                <a:ea typeface="HG丸ｺﾞｼｯｸM-PRO" pitchFamily="50" charset="-128"/>
              </a:rPr>
              <a:t>　</a:t>
            </a: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サービス選定時に考慮した</a:t>
            </a:r>
            <a:r>
              <a:rPr lang="ja-JP" altLang="en-US" sz="1400" dirty="0">
                <a:solidFill>
                  <a:schemeClr val="dk1"/>
                </a:solidFill>
                <a:latin typeface="HG丸ｺﾞｼｯｸM-PRO" pitchFamily="50" charset="-128"/>
                <a:ea typeface="HG丸ｺﾞｼｯｸM-PRO" pitchFamily="50" charset="-128"/>
              </a:rPr>
              <a:t>こと</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ja-JP" sz="1400" dirty="0">
                <a:solidFill>
                  <a:schemeClr val="dk1"/>
                </a:solidFill>
                <a:latin typeface="HG丸ｺﾞｼｯｸM-PRO" pitchFamily="50" charset="-128"/>
                <a:ea typeface="HG丸ｺﾞｼｯｸM-PRO" pitchFamily="50" charset="-128"/>
              </a:rPr>
              <a:t>　</a:t>
            </a: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サービス提供時の利用者の様子</a:t>
            </a:r>
          </a:p>
          <a:p>
            <a:pPr>
              <a:lnSpc>
                <a:spcPts val="1900"/>
              </a:lnSpc>
            </a:pPr>
            <a:r>
              <a:rPr lang="ja-JP" altLang="ja-JP" sz="1400" dirty="0">
                <a:solidFill>
                  <a:schemeClr val="dk1"/>
                </a:solidFill>
                <a:latin typeface="HG丸ｺﾞｼｯｸM-PRO" pitchFamily="50" charset="-128"/>
                <a:ea typeface="HG丸ｺﾞｼｯｸM-PRO" pitchFamily="50" charset="-128"/>
              </a:rPr>
              <a:t>　</a:t>
            </a: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ケアプラン作成</a:t>
            </a:r>
            <a:r>
              <a:rPr lang="ja-JP" altLang="en-US" sz="1400" dirty="0">
                <a:solidFill>
                  <a:schemeClr val="dk1"/>
                </a:solidFill>
                <a:latin typeface="HG丸ｺﾞｼｯｸM-PRO" pitchFamily="50" charset="-128"/>
                <a:ea typeface="HG丸ｺﾞｼｯｸM-PRO" pitchFamily="50" charset="-128"/>
              </a:rPr>
              <a:t>の際に</a:t>
            </a:r>
            <a:r>
              <a:rPr lang="ja-JP" altLang="ja-JP" sz="1400" dirty="0">
                <a:solidFill>
                  <a:schemeClr val="dk1"/>
                </a:solidFill>
                <a:latin typeface="HG丸ｺﾞｼｯｸM-PRO" pitchFamily="50" charset="-128"/>
                <a:ea typeface="HG丸ｺﾞｼｯｸM-PRO" pitchFamily="50" charset="-128"/>
              </a:rPr>
              <a:t>苦慮した点</a:t>
            </a: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等</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②アドバイザー</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・職種：</a:t>
            </a:r>
            <a:r>
              <a:rPr lang="ja-JP" altLang="ja-JP" sz="1400" dirty="0">
                <a:latin typeface="HG丸ｺﾞｼｯｸM-PRO" pitchFamily="50" charset="-128"/>
                <a:ea typeface="HG丸ｺﾞｼｯｸM-PRO" pitchFamily="50" charset="-128"/>
              </a:rPr>
              <a:t>医師、歯科医師、歯科衛生士、薬剤師、管理栄養士</a:t>
            </a:r>
            <a:r>
              <a:rPr lang="ja-JP" altLang="en-US" sz="1400"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主任</a:t>
            </a:r>
            <a:r>
              <a:rPr lang="ja-JP" altLang="en-US" sz="1400" dirty="0">
                <a:latin typeface="HG丸ｺﾞｼｯｸM-PRO" pitchFamily="50" charset="-128"/>
                <a:ea typeface="HG丸ｺﾞｼｯｸM-PRO" pitchFamily="50" charset="-128"/>
              </a:rPr>
              <a:t>介護支援専門員</a:t>
            </a:r>
            <a:r>
              <a:rPr lang="ja-JP" altLang="ja-JP" sz="1400" dirty="0">
                <a:latin typeface="HG丸ｺﾞｼｯｸM-PRO" pitchFamily="50" charset="-128"/>
                <a:ea typeface="HG丸ｺﾞｼｯｸM-PRO" pitchFamily="50" charset="-128"/>
              </a:rPr>
              <a:t>、理学療法士・作業療法士等の</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リハビリ専門職　等</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・役割：★</a:t>
            </a:r>
            <a:r>
              <a:rPr lang="ja-JP" altLang="ja-JP" sz="1400" dirty="0">
                <a:solidFill>
                  <a:schemeClr val="dk1"/>
                </a:solidFill>
                <a:latin typeface="HG丸ｺﾞｼｯｸM-PRO" pitchFamily="50" charset="-128"/>
                <a:ea typeface="HG丸ｺﾞｼｯｸM-PRO" pitchFamily="50" charset="-128"/>
              </a:rPr>
              <a:t>アセスメントやケアプランの内容に対して課題の発見</a:t>
            </a: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介護予防の理念に基づき、自立に向けた具体的な提案</a:t>
            </a: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事例提供者が苦慮した点や疑問点等に対する具体的な</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アドバイスの提示</a:t>
            </a:r>
            <a:r>
              <a:rPr lang="ja-JP" altLang="en-US" sz="1400" dirty="0">
                <a:solidFill>
                  <a:schemeClr val="dk1"/>
                </a:solidFill>
                <a:latin typeface="HG丸ｺﾞｼｯｸM-PRO" pitchFamily="50" charset="-128"/>
                <a:ea typeface="HG丸ｺﾞｼｯｸM-PRO" pitchFamily="50" charset="-128"/>
              </a:rPr>
              <a:t>　　　　　　　　　　　　　　　等</a:t>
            </a:r>
            <a:endParaRPr lang="en-US" altLang="ja-JP" sz="1400" dirty="0">
              <a:solidFill>
                <a:schemeClr val="dk1"/>
              </a:solidFill>
              <a:latin typeface="HG丸ｺﾞｼｯｸM-PRO" pitchFamily="50" charset="-128"/>
              <a:ea typeface="HG丸ｺﾞｼｯｸM-PRO" pitchFamily="50" charset="-128"/>
            </a:endParaRPr>
          </a:p>
          <a:p>
            <a:pPr>
              <a:lnSpc>
                <a:spcPts val="1900"/>
              </a:lnSpc>
            </a:pP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③実施主体</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・職種：市・地域包括支援センター職員</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保健師、社会福祉士、</a:t>
            </a:r>
            <a:r>
              <a:rPr lang="ja-JP" altLang="en-US" sz="1400" dirty="0">
                <a:latin typeface="HG丸ｺﾞｼｯｸM-PRO" pitchFamily="50" charset="-128"/>
                <a:ea typeface="HG丸ｺﾞｼｯｸM-PRO" pitchFamily="50" charset="-128"/>
              </a:rPr>
              <a:t>生活支援コーディネーター、</a:t>
            </a:r>
            <a:r>
              <a:rPr lang="ja-JP" altLang="ja-JP" sz="1400" dirty="0">
                <a:latin typeface="HG丸ｺﾞｼｯｸM-PRO" pitchFamily="50" charset="-128"/>
                <a:ea typeface="HG丸ｺﾞｼｯｸM-PRO" pitchFamily="50" charset="-128"/>
              </a:rPr>
              <a:t>市担</a:t>
            </a:r>
            <a:r>
              <a:rPr lang="ja-JP" altLang="en-US" sz="1400" dirty="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当職員　等</a:t>
            </a:r>
            <a:r>
              <a:rPr lang="ja-JP" altLang="en-US" sz="1400"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・役割：</a:t>
            </a:r>
            <a:r>
              <a:rPr lang="ja-JP" altLang="en-US" sz="1400" dirty="0">
                <a:solidFill>
                  <a:schemeClr val="dk1"/>
                </a:solidFill>
                <a:latin typeface="HG丸ｺﾞｼｯｸM-PRO" pitchFamily="50" charset="-128"/>
                <a:ea typeface="HG丸ｺﾞｼｯｸM-PRO" pitchFamily="50" charset="-128"/>
              </a:rPr>
              <a:t>★</a:t>
            </a:r>
            <a:r>
              <a:rPr lang="ja-JP" altLang="ja-JP" sz="1400" dirty="0">
                <a:solidFill>
                  <a:schemeClr val="dk1"/>
                </a:solidFill>
                <a:latin typeface="HG丸ｺﾞｼｯｸM-PRO" pitchFamily="50" charset="-128"/>
                <a:ea typeface="HG丸ｺﾞｼｯｸM-PRO" pitchFamily="50" charset="-128"/>
              </a:rPr>
              <a:t>会の運営（司会進行・意見のとりまとめ等）</a:t>
            </a: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課題の発見と</a:t>
            </a:r>
            <a:r>
              <a:rPr lang="ja-JP" altLang="en-US" sz="1400" dirty="0">
                <a:solidFill>
                  <a:schemeClr val="dk1"/>
                </a:solidFill>
                <a:latin typeface="HG丸ｺﾞｼｯｸM-PRO" pitchFamily="50" charset="-128"/>
                <a:ea typeface="HG丸ｺﾞｼｯｸM-PRO" pitchFamily="50" charset="-128"/>
              </a:rPr>
              <a:t>各職種</a:t>
            </a:r>
            <a:r>
              <a:rPr lang="ja-JP" altLang="ja-JP" sz="1400" dirty="0">
                <a:solidFill>
                  <a:schemeClr val="dk1"/>
                </a:solidFill>
                <a:latin typeface="HG丸ｺﾞｼｯｸM-PRO" pitchFamily="50" charset="-128"/>
                <a:ea typeface="HG丸ｺﾞｼｯｸM-PRO" pitchFamily="50" charset="-128"/>
              </a:rPr>
              <a:t>の視点によるアイデアの提言</a:t>
            </a: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把握した地域課題等を政策形成の場へ報告し、課題解決</a:t>
            </a:r>
            <a:endParaRPr lang="en-US" altLang="ja-JP" sz="1400" dirty="0">
              <a:solidFill>
                <a:schemeClr val="dk1"/>
              </a:solidFill>
              <a:latin typeface="HG丸ｺﾞｼｯｸM-PRO" pitchFamily="50" charset="-128"/>
              <a:ea typeface="HG丸ｺﾞｼｯｸM-PRO" pitchFamily="50" charset="-128"/>
            </a:endParaRPr>
          </a:p>
          <a:p>
            <a:pPr>
              <a:lnSpc>
                <a:spcPts val="1900"/>
              </a:lnSpc>
            </a:pPr>
            <a:r>
              <a:rPr lang="ja-JP" altLang="en-US" sz="1400" dirty="0">
                <a:solidFill>
                  <a:schemeClr val="dk1"/>
                </a:solidFill>
                <a:latin typeface="HG丸ｺﾞｼｯｸM-PRO" pitchFamily="50" charset="-128"/>
                <a:ea typeface="HG丸ｺﾞｼｯｸM-PRO" pitchFamily="50" charset="-128"/>
              </a:rPr>
              <a:t>　　　　　　　　</a:t>
            </a:r>
            <a:r>
              <a:rPr lang="ja-JP" altLang="ja-JP" sz="1400" dirty="0">
                <a:solidFill>
                  <a:schemeClr val="dk1"/>
                </a:solidFill>
                <a:latin typeface="HG丸ｺﾞｼｯｸM-PRO" pitchFamily="50" charset="-128"/>
                <a:ea typeface="HG丸ｺﾞｼｯｸM-PRO" pitchFamily="50" charset="-128"/>
              </a:rPr>
              <a:t>に向けた施策の実施</a:t>
            </a:r>
            <a:r>
              <a:rPr lang="ja-JP" altLang="en-US" sz="1400" dirty="0">
                <a:solidFill>
                  <a:schemeClr val="dk1"/>
                </a:solidFill>
                <a:latin typeface="HG丸ｺﾞｼｯｸM-PRO" pitchFamily="50" charset="-128"/>
                <a:ea typeface="HG丸ｺﾞｼｯｸM-PRO" pitchFamily="50" charset="-128"/>
              </a:rPr>
              <a:t>　　　　　　　　　　　　　　　等</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057247"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a:t>
            </a:r>
            <a:r>
              <a:rPr lang="ja-JP" altLang="en-US" sz="1600" dirty="0">
                <a:latin typeface="HG丸ｺﾞｼｯｸM-PRO" pitchFamily="50" charset="-128"/>
                <a:ea typeface="HG丸ｺﾞｼｯｸM-PRO" pitchFamily="50" charset="-128"/>
              </a:rPr>
              <a:t>会議の概要</a:t>
            </a:r>
            <a:endParaRPr kumimoji="1" lang="ja-JP" altLang="en-US" sz="1600" dirty="0">
              <a:latin typeface="HG丸ｺﾞｼｯｸM-PRO" pitchFamily="50" charset="-128"/>
              <a:ea typeface="HG丸ｺﾞｼｯｸM-PRO"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32656" y="724927"/>
            <a:ext cx="6192688" cy="7720062"/>
          </a:xfrm>
          <a:prstGeom prst="rect">
            <a:avLst/>
          </a:prstGeom>
          <a:noFill/>
        </p:spPr>
        <p:txBody>
          <a:bodyPr wrap="square" rtlCol="0">
            <a:spAutoFit/>
          </a:bodyPr>
          <a:lstStyle/>
          <a:p>
            <a:pPr>
              <a:lnSpc>
                <a:spcPts val="1900"/>
              </a:lnSpc>
            </a:pPr>
            <a:r>
              <a:rPr lang="ja-JP" altLang="en-US" sz="1400" dirty="0">
                <a:latin typeface="HG丸ｺﾞｼｯｸM-PRO" pitchFamily="50" charset="-128"/>
                <a:ea typeface="HG丸ｺﾞｼｯｸM-PRO" pitchFamily="50" charset="-128"/>
              </a:rPr>
              <a:t>　５．開催までの流れ</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自立支援型地域ケア会議の開催までの流れは次のとおりとします。</a:t>
            </a:r>
            <a:endParaRPr lang="en-US" altLang="ja-JP" sz="1400" dirty="0">
              <a:latin typeface="HG丸ｺﾞｼｯｸM-PRO" pitchFamily="50" charset="-128"/>
              <a:ea typeface="HG丸ｺﾞｼｯｸM-PRO" pitchFamily="50" charset="-128"/>
            </a:endParaRPr>
          </a:p>
          <a:p>
            <a:pPr>
              <a:lnSpc>
                <a:spcPts val="1900"/>
              </a:lnSpc>
            </a:pP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①ケースの選定</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輪番（別紙：事例選定輪番表のとおり）で介護予防ケアマネジメン</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トの居宅支援事業所（指定介護予防支援業務の一部委託事業所含</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む）内で担当している自立支援型地域ケア会議の対象者となる</a:t>
            </a:r>
            <a:r>
              <a:rPr lang="en-US" altLang="ja-JP"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ケー</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スから選定し</a:t>
            </a:r>
            <a:r>
              <a:rPr lang="ja-JP" altLang="en-US" sz="1400" dirty="0">
                <a:latin typeface="HG丸ｺﾞｼｯｸM-PRO" pitchFamily="50" charset="-128"/>
                <a:ea typeface="HG丸ｺﾞｼｯｸM-PRO" pitchFamily="50" charset="-128"/>
              </a:rPr>
              <a:t>、</a:t>
            </a:r>
            <a:r>
              <a:rPr lang="ja-JP" altLang="ja-JP" sz="1400" dirty="0">
                <a:latin typeface="HG丸ｺﾞｼｯｸM-PRO" pitchFamily="50" charset="-128"/>
                <a:ea typeface="HG丸ｺﾞｼｯｸM-PRO" pitchFamily="50" charset="-128"/>
              </a:rPr>
              <a:t>事例選定締め切り日までに実施主体（市地域包括支</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援センター）へ報告したものを実施主体</a:t>
            </a:r>
            <a:r>
              <a:rPr lang="en-US" altLang="ja-JP" sz="1400" dirty="0">
                <a:latin typeface="HG丸ｺﾞｼｯｸM-PRO" pitchFamily="50" charset="-128"/>
                <a:ea typeface="HG丸ｺﾞｼｯｸM-PRO" pitchFamily="50" charset="-128"/>
              </a:rPr>
              <a:t>(</a:t>
            </a:r>
            <a:r>
              <a:rPr lang="ja-JP" altLang="ja-JP" sz="1400" dirty="0">
                <a:latin typeface="HG丸ｺﾞｼｯｸM-PRO" pitchFamily="50" charset="-128"/>
                <a:ea typeface="HG丸ｺﾞｼｯｸM-PRO" pitchFamily="50" charset="-128"/>
              </a:rPr>
              <a:t>市地域包括支援センター</a:t>
            </a:r>
            <a:r>
              <a:rPr lang="en-US" altLang="ja-JP" sz="1400" dirty="0">
                <a:latin typeface="HG丸ｺﾞｼｯｸM-PRO" pitchFamily="50" charset="-128"/>
                <a:ea typeface="HG丸ｺﾞｼｯｸM-PRO" pitchFamily="50" charset="-128"/>
              </a:rPr>
              <a:t>)   </a:t>
            </a:r>
          </a:p>
          <a:p>
            <a:pPr>
              <a:lnSpc>
                <a:spcPts val="1900"/>
              </a:lnSpc>
            </a:pPr>
            <a:r>
              <a:rPr lang="en-US" altLang="ja-JP"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が受け付ける。</a:t>
            </a:r>
          </a:p>
          <a:p>
            <a:pPr>
              <a:lnSpc>
                <a:spcPts val="1900"/>
              </a:lnSpc>
            </a:pPr>
            <a:r>
              <a:rPr lang="ja-JP" altLang="en-US" sz="1400" dirty="0">
                <a:latin typeface="HG丸ｺﾞｼｯｸM-PRO" pitchFamily="50" charset="-128"/>
                <a:ea typeface="HG丸ｺﾞｼｯｸM-PRO" pitchFamily="50" charset="-128"/>
              </a:rPr>
              <a:t>　　　（実施日の目安：開催月の前月の自立支援型地域ケア会議開催週の　　</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開庁日）</a:t>
            </a:r>
            <a:endParaRPr lang="en-US" altLang="ja-JP" sz="1400" dirty="0">
              <a:latin typeface="HG丸ｺﾞｼｯｸM-PRO" pitchFamily="50" charset="-128"/>
              <a:ea typeface="HG丸ｺﾞｼｯｸM-PRO" pitchFamily="50" charset="-128"/>
            </a:endParaRPr>
          </a:p>
          <a:p>
            <a:pPr algn="ctr">
              <a:lnSpc>
                <a:spcPct val="200000"/>
              </a:lnSpc>
            </a:pPr>
            <a:r>
              <a:rPr lang="ja-JP" altLang="en-US" sz="1400" b="1" dirty="0">
                <a:latin typeface="HG丸ｺﾞｼｯｸM-PRO" pitchFamily="50" charset="-128"/>
                <a:ea typeface="HG丸ｺﾞｼｯｸM-PRO" pitchFamily="50" charset="-128"/>
              </a:rPr>
              <a:t>↓</a:t>
            </a:r>
            <a:endParaRPr lang="en-US" altLang="ja-JP" sz="1400" b="1"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②事例報告依頼</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選定ケースの担当者に事例報告と書類の作成を依頼（電話等）</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ja-JP" altLang="ja-JP" sz="1400" dirty="0">
                <a:latin typeface="HG丸ｺﾞｼｯｸM-PRO" pitchFamily="50" charset="-128"/>
                <a:ea typeface="HG丸ｺﾞｼｯｸM-PRO" pitchFamily="50" charset="-128"/>
              </a:rPr>
              <a:t>し、事業所管理者宛てに</a:t>
            </a:r>
            <a:r>
              <a:rPr lang="ja-JP" altLang="en-US" sz="1400" dirty="0">
                <a:latin typeface="HG丸ｺﾞｼｯｸM-PRO" pitchFamily="50" charset="-128"/>
                <a:ea typeface="HG丸ｺﾞｼｯｸM-PRO" pitchFamily="50" charset="-128"/>
              </a:rPr>
              <a:t>文書による</a:t>
            </a:r>
            <a:r>
              <a:rPr lang="ja-JP" altLang="ja-JP" sz="1400" dirty="0">
                <a:latin typeface="HG丸ｺﾞｼｯｸM-PRO" pitchFamily="50" charset="-128"/>
                <a:ea typeface="HG丸ｺﾞｼｯｸM-PRO" pitchFamily="50" charset="-128"/>
              </a:rPr>
              <a:t>派遣依頼を行う。</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（実施日の目安：ケース選定日の翌週の開庁日）</a:t>
            </a:r>
            <a:endParaRPr lang="en-US" altLang="ja-JP" sz="1400" dirty="0">
              <a:latin typeface="HG丸ｺﾞｼｯｸM-PRO" pitchFamily="50" charset="-128"/>
              <a:ea typeface="HG丸ｺﾞｼｯｸM-PRO" pitchFamily="50" charset="-128"/>
            </a:endParaRPr>
          </a:p>
          <a:p>
            <a:pPr algn="ctr">
              <a:lnSpc>
                <a:spcPct val="200000"/>
              </a:lnSpc>
            </a:pPr>
            <a:r>
              <a:rPr lang="ja-JP" altLang="en-US" sz="1400" b="1"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③</a:t>
            </a:r>
            <a:r>
              <a:rPr lang="ja-JP" altLang="ja-JP" sz="1400" dirty="0">
                <a:latin typeface="HG丸ｺﾞｼｯｸM-PRO" pitchFamily="50" charset="-128"/>
                <a:ea typeface="HG丸ｺﾞｼｯｸM-PRO" pitchFamily="50" charset="-128"/>
              </a:rPr>
              <a:t>事例報告者から資料提出</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別に定める資料を揃え、提出する。</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（提出締切：原則、事例報告依頼日からおおむね１３日以内）</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提出資料は次頁をご確認ください。</a:t>
            </a:r>
            <a:endParaRPr lang="en-US" altLang="ja-JP" sz="1400" dirty="0">
              <a:latin typeface="HG丸ｺﾞｼｯｸM-PRO" pitchFamily="50" charset="-128"/>
              <a:ea typeface="HG丸ｺﾞｼｯｸM-PRO" pitchFamily="50" charset="-128"/>
            </a:endParaRPr>
          </a:p>
          <a:p>
            <a:pPr algn="ctr">
              <a:lnSpc>
                <a:spcPct val="200000"/>
              </a:lnSpc>
            </a:pPr>
            <a:r>
              <a:rPr lang="ja-JP" altLang="en-US" sz="1400" b="1"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④アドバイザーへの資料の送付</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提出を受けた書類を確認の上、要支援者のケースの場合は</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主治医意見書</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要介護認定調査票</a:t>
            </a:r>
            <a:r>
              <a:rPr lang="en-US" altLang="ja-JP" sz="1400" dirty="0">
                <a:latin typeface="HG丸ｺﾞｼｯｸM-PRO" pitchFamily="50" charset="-128"/>
                <a:ea typeface="HG丸ｺﾞｼｯｸM-PRO" pitchFamily="50" charset="-128"/>
              </a:rPr>
              <a:t>』</a:t>
            </a:r>
            <a:r>
              <a:rPr lang="ja-JP" altLang="en-US" sz="1400" dirty="0" err="1">
                <a:latin typeface="HG丸ｺﾞｼｯｸM-PRO" pitchFamily="50" charset="-128"/>
                <a:ea typeface="HG丸ｺﾞｼｯｸM-PRO" pitchFamily="50" charset="-128"/>
              </a:rPr>
              <a:t>を添</a:t>
            </a:r>
            <a:r>
              <a:rPr lang="ja-JP" altLang="en-US" sz="1400" dirty="0">
                <a:latin typeface="HG丸ｺﾞｼｯｸM-PRO" pitchFamily="50" charset="-128"/>
                <a:ea typeface="HG丸ｺﾞｼｯｸM-PRO" pitchFamily="50" charset="-128"/>
              </a:rPr>
              <a:t>付しアドバイザー</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へ資料を送付する。</a:t>
            </a:r>
            <a:endParaRPr lang="en-US" altLang="ja-JP" sz="1400" dirty="0">
              <a:latin typeface="HG丸ｺﾞｼｯｸM-PRO" pitchFamily="50" charset="-128"/>
              <a:ea typeface="HG丸ｺﾞｼｯｸM-PRO" pitchFamily="50" charset="-128"/>
            </a:endParaRPr>
          </a:p>
          <a:p>
            <a:pPr>
              <a:lnSpc>
                <a:spcPts val="1900"/>
              </a:lnSpc>
            </a:pPr>
            <a:r>
              <a:rPr lang="ja-JP" altLang="en-US" sz="1400" dirty="0">
                <a:latin typeface="HG丸ｺﾞｼｯｸM-PRO" pitchFamily="50" charset="-128"/>
                <a:ea typeface="HG丸ｺﾞｼｯｸM-PRO" pitchFamily="50" charset="-128"/>
              </a:rPr>
              <a:t>　　　　（実施の目安：開催日の１２日前）</a:t>
            </a:r>
            <a:endParaRPr lang="en-US" altLang="ja-JP" sz="1400" dirty="0">
              <a:latin typeface="HG丸ｺﾞｼｯｸM-PRO" pitchFamily="50" charset="-128"/>
              <a:ea typeface="HG丸ｺﾞｼｯｸM-PRO" pitchFamily="50" charset="-128"/>
            </a:endParaRPr>
          </a:p>
        </p:txBody>
      </p:sp>
      <p:sp>
        <p:nvSpPr>
          <p:cNvPr id="3" name="テキスト ボックス 2"/>
          <p:cNvSpPr txBox="1"/>
          <p:nvPr/>
        </p:nvSpPr>
        <p:spPr>
          <a:xfrm>
            <a:off x="260649" y="251520"/>
            <a:ext cx="3057247"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a:t>
            </a:r>
            <a:r>
              <a:rPr lang="ja-JP" altLang="en-US" sz="1600" dirty="0">
                <a:latin typeface="HG丸ｺﾞｼｯｸM-PRO" pitchFamily="50" charset="-128"/>
                <a:ea typeface="HG丸ｺﾞｼｯｸM-PRO" pitchFamily="50" charset="-128"/>
              </a:rPr>
              <a:t>会議の概要</a:t>
            </a:r>
            <a:endParaRPr kumimoji="1" lang="ja-JP" altLang="en-US" sz="1600" dirty="0">
              <a:latin typeface="HG丸ｺﾞｼｯｸM-PRO" pitchFamily="50" charset="-128"/>
              <a:ea typeface="HG丸ｺﾞｼｯｸM-PRO"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164975910"/>
              </p:ext>
            </p:extLst>
          </p:nvPr>
        </p:nvGraphicFramePr>
        <p:xfrm>
          <a:off x="332656" y="755576"/>
          <a:ext cx="6188392" cy="7962848"/>
        </p:xfrm>
        <a:graphic>
          <a:graphicData uri="http://schemas.openxmlformats.org/drawingml/2006/table">
            <a:tbl>
              <a:tblPr firstRow="1" bandRow="1">
                <a:tableStyleId>{5C22544A-7EE6-4342-B048-85BDC9FD1C3A}</a:tableStyleId>
              </a:tblPr>
              <a:tblGrid>
                <a:gridCol w="3494723">
                  <a:extLst>
                    <a:ext uri="{9D8B030D-6E8A-4147-A177-3AD203B41FA5}">
                      <a16:colId xmlns:a16="http://schemas.microsoft.com/office/drawing/2014/main" val="20000"/>
                    </a:ext>
                  </a:extLst>
                </a:gridCol>
                <a:gridCol w="1262697">
                  <a:extLst>
                    <a:ext uri="{9D8B030D-6E8A-4147-A177-3AD203B41FA5}">
                      <a16:colId xmlns:a16="http://schemas.microsoft.com/office/drawing/2014/main" val="20001"/>
                    </a:ext>
                  </a:extLst>
                </a:gridCol>
                <a:gridCol w="1430972">
                  <a:extLst>
                    <a:ext uri="{9D8B030D-6E8A-4147-A177-3AD203B41FA5}">
                      <a16:colId xmlns:a16="http://schemas.microsoft.com/office/drawing/2014/main" val="20002"/>
                    </a:ext>
                  </a:extLst>
                </a:gridCol>
              </a:tblGrid>
              <a:tr h="3600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１．自立支援型地域ケア会議　提出書類一覧</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自立支援型地域ケア会議で事例提供を依頼された場合、下記の書類を準備し</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提出してください。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なお、①自立支援型地域ケア会議エントリーシート以外の書類については、</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介護予防支援等の業務を行っていく上で志摩市では必ず作成するものとして</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おり、介護予防支援等の一部委託においても仕様の中に含めています。</a:t>
                      </a:r>
                    </a:p>
                  </a:txBody>
                  <a:tcPr marL="68580" marR="68580" marT="60960" marB="6096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ja-JP" altLang="en-US" sz="1600" dirty="0">
                        <a:solidFill>
                          <a:schemeClr val="tx1"/>
                        </a:solidFill>
                        <a:latin typeface="HG丸ｺﾞｼｯｸM-PRO" pitchFamily="50" charset="-128"/>
                        <a:ea typeface="HG丸ｺﾞｼｯｸM-PRO" pitchFamily="50" charset="-128"/>
                      </a:endParaRPr>
                    </a:p>
                  </a:txBody>
                  <a:tcPr marL="68580" marR="68580" marT="60960" marB="6096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360000">
                <a:tc gridSpan="3">
                  <a:txBody>
                    <a:bodyPr/>
                    <a:lstStyle/>
                    <a:p>
                      <a:pPr algn="l"/>
                      <a:r>
                        <a:rPr kumimoji="1" lang="ja-JP" altLang="en-US" sz="1300" b="0" dirty="0">
                          <a:solidFill>
                            <a:schemeClr val="tx1"/>
                          </a:solidFill>
                          <a:latin typeface="HG丸ｺﾞｼｯｸM-PRO" pitchFamily="50" charset="-128"/>
                          <a:ea typeface="HG丸ｺﾞｼｯｸM-PRO" pitchFamily="50" charset="-128"/>
                        </a:rPr>
                        <a:t>介護支援専門員　準備分</a:t>
                      </a:r>
                    </a:p>
                  </a:txBody>
                  <a:tcPr marL="68580" marR="68580" marT="60960" marB="6096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88000">
                <a:tc rowSpan="2">
                  <a:txBody>
                    <a:bodyPr/>
                    <a:lstStyle/>
                    <a:p>
                      <a:pPr algn="ctr"/>
                      <a:r>
                        <a:rPr kumimoji="1" lang="ja-JP" altLang="en-US" sz="1300" b="0" dirty="0">
                          <a:solidFill>
                            <a:schemeClr val="tx1"/>
                          </a:solidFill>
                          <a:latin typeface="HG丸ｺﾞｼｯｸM-PRO" pitchFamily="50" charset="-128"/>
                          <a:ea typeface="HG丸ｺﾞｼｯｸM-PRO" pitchFamily="50" charset="-128"/>
                        </a:rPr>
                        <a:t>提出書類</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300" b="0" dirty="0">
                          <a:solidFill>
                            <a:schemeClr val="tx1"/>
                          </a:solidFill>
                          <a:latin typeface="HG丸ｺﾞｼｯｸM-PRO" pitchFamily="50" charset="-128"/>
                          <a:ea typeface="HG丸ｺﾞｼｯｸM-PRO" pitchFamily="50" charset="-128"/>
                        </a:rPr>
                        <a:t>利用者の種別</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vMerge="1">
                  <a:txBody>
                    <a:bodyPr/>
                    <a:lstStyle/>
                    <a:p>
                      <a:endParaRPr kumimoji="1" lang="ja-JP" altLang="en-US"/>
                    </a:p>
                  </a:txBody>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要支援認定者</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事業対象者</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68000">
                <a:tc>
                  <a:txBody>
                    <a:bodyPr/>
                    <a:lstStyle/>
                    <a:p>
                      <a:r>
                        <a:rPr kumimoji="1" lang="ja-JP" altLang="en-US" sz="1300" b="0" dirty="0">
                          <a:solidFill>
                            <a:schemeClr val="tx1"/>
                          </a:solidFill>
                          <a:latin typeface="HG丸ｺﾞｼｯｸM-PRO" pitchFamily="50" charset="-128"/>
                          <a:ea typeface="HG丸ｺﾞｼｯｸM-PRO" pitchFamily="50" charset="-128"/>
                        </a:rPr>
                        <a:t>①自立支援型地域ケア会議</a:t>
                      </a:r>
                      <a:endParaRPr kumimoji="1" lang="en-US" altLang="ja-JP" sz="1300" b="0" dirty="0">
                        <a:solidFill>
                          <a:schemeClr val="tx1"/>
                        </a:solidFill>
                        <a:latin typeface="HG丸ｺﾞｼｯｸM-PRO" pitchFamily="50" charset="-128"/>
                        <a:ea typeface="HG丸ｺﾞｼｯｸM-PRO" pitchFamily="50" charset="-128"/>
                      </a:endParaRPr>
                    </a:p>
                    <a:p>
                      <a:r>
                        <a:rPr kumimoji="1" lang="ja-JP" altLang="en-US" sz="1300" b="0" dirty="0">
                          <a:solidFill>
                            <a:schemeClr val="tx1"/>
                          </a:solidFill>
                          <a:latin typeface="HG丸ｺﾞｼｯｸM-PRO" pitchFamily="50" charset="-128"/>
                          <a:ea typeface="HG丸ｺﾞｼｯｸM-PRO" pitchFamily="50" charset="-128"/>
                        </a:rPr>
                        <a:t>　エントリーシート</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32000">
                <a:tc>
                  <a:txBody>
                    <a:bodyPr/>
                    <a:lstStyle/>
                    <a:p>
                      <a:r>
                        <a:rPr kumimoji="1" lang="ja-JP" altLang="en-US" sz="1300" b="0" dirty="0">
                          <a:solidFill>
                            <a:schemeClr val="tx1"/>
                          </a:solidFill>
                          <a:latin typeface="HG丸ｺﾞｼｯｸM-PRO" pitchFamily="50" charset="-128"/>
                          <a:ea typeface="HG丸ｺﾞｼｯｸM-PRO" pitchFamily="50" charset="-128"/>
                        </a:rPr>
                        <a:t>②介護予防サービス・支援計画書</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32000">
                <a:tc>
                  <a:txBody>
                    <a:bodyPr/>
                    <a:lstStyle/>
                    <a:p>
                      <a:r>
                        <a:rPr kumimoji="1" lang="ja-JP" altLang="en-US" sz="1300" b="0" dirty="0">
                          <a:solidFill>
                            <a:schemeClr val="tx1"/>
                          </a:solidFill>
                          <a:latin typeface="HG丸ｺﾞｼｯｸM-PRO" pitchFamily="50" charset="-128"/>
                          <a:ea typeface="HG丸ｺﾞｼｯｸM-PRO" pitchFamily="50" charset="-128"/>
                        </a:rPr>
                        <a:t>③利用者基本情報</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32000">
                <a:tc>
                  <a:txBody>
                    <a:bodyPr/>
                    <a:lstStyle/>
                    <a:p>
                      <a:r>
                        <a:rPr kumimoji="1" lang="ja-JP" altLang="en-US" sz="1300" b="0" dirty="0">
                          <a:solidFill>
                            <a:schemeClr val="tx1"/>
                          </a:solidFill>
                          <a:latin typeface="HG丸ｺﾞｼｯｸM-PRO" pitchFamily="50" charset="-128"/>
                          <a:ea typeface="HG丸ｺﾞｼｯｸM-PRO" pitchFamily="50" charset="-128"/>
                        </a:rPr>
                        <a:t>④基本チェックリスト</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32000">
                <a:tc>
                  <a:txBody>
                    <a:bodyPr/>
                    <a:lstStyle/>
                    <a:p>
                      <a:r>
                        <a:rPr kumimoji="1" lang="ja-JP" altLang="en-US" sz="1300" b="0" dirty="0">
                          <a:solidFill>
                            <a:schemeClr val="tx1"/>
                          </a:solidFill>
                          <a:latin typeface="HG丸ｺﾞｼｯｸM-PRO" pitchFamily="50" charset="-128"/>
                          <a:ea typeface="HG丸ｺﾞｼｯｸM-PRO" pitchFamily="50" charset="-128"/>
                        </a:rPr>
                        <a:t>⑤アセスメントシート</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32000">
                <a:tc>
                  <a:txBody>
                    <a:bodyPr/>
                    <a:lstStyle/>
                    <a:p>
                      <a:r>
                        <a:rPr kumimoji="1" lang="ja-JP" altLang="en-US" sz="1300" b="0" dirty="0">
                          <a:solidFill>
                            <a:schemeClr val="tx1"/>
                          </a:solidFill>
                          <a:latin typeface="HG丸ｺﾞｼｯｸM-PRO" pitchFamily="50" charset="-128"/>
                          <a:ea typeface="HG丸ｺﾞｼｯｸM-PRO" pitchFamily="50" charset="-128"/>
                        </a:rPr>
                        <a:t>⑥興味・関心チェックシート</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483728">
                <a:tc>
                  <a:txBody>
                    <a:bodyPr/>
                    <a:lstStyle/>
                    <a:p>
                      <a:r>
                        <a:rPr kumimoji="1" lang="ja-JP" altLang="en-US" sz="1300" b="0" dirty="0">
                          <a:solidFill>
                            <a:schemeClr val="tx1"/>
                          </a:solidFill>
                          <a:latin typeface="HG丸ｺﾞｼｯｸM-PRO" pitchFamily="50" charset="-128"/>
                          <a:ea typeface="HG丸ｺﾞｼｯｸM-PRO" pitchFamily="50" charset="-128"/>
                        </a:rPr>
                        <a:t>⑦危険度チェックシート</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300" b="0" dirty="0">
                          <a:solidFill>
                            <a:schemeClr val="tx1"/>
                          </a:solidFill>
                          <a:latin typeface="HG丸ｺﾞｼｯｸM-PRO" pitchFamily="50" charset="-128"/>
                          <a:ea typeface="HG丸ｺﾞｼｯｸM-PRO" pitchFamily="50" charset="-128"/>
                        </a:rPr>
                        <a:t>―</a:t>
                      </a:r>
                      <a:endParaRPr kumimoji="1" lang="ja-JP" altLang="en-US" sz="1300" b="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endParaRPr kumimoji="1" lang="en-US" altLang="ja-JP" sz="1300" b="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432000">
                <a:tc>
                  <a:txBody>
                    <a:bodyPr/>
                    <a:lstStyle/>
                    <a:p>
                      <a:r>
                        <a:rPr kumimoji="1" lang="ja-JP" altLang="en-US" sz="1300" b="0" dirty="0">
                          <a:solidFill>
                            <a:schemeClr val="tx1"/>
                          </a:solidFill>
                          <a:latin typeface="HG丸ｺﾞｼｯｸM-PRO" pitchFamily="50" charset="-128"/>
                          <a:ea typeface="HG丸ｺﾞｼｯｸM-PRO" pitchFamily="50" charset="-128"/>
                        </a:rPr>
                        <a:t>⑧その他資料</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4320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サービス事業所　準備分</a:t>
                      </a:r>
                    </a:p>
                  </a:txBody>
                  <a:tcPr marL="68580" marR="68580" marT="60960" marB="6096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88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提出書類</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300" b="0" dirty="0">
                          <a:solidFill>
                            <a:schemeClr val="tx1"/>
                          </a:solidFill>
                          <a:latin typeface="HG丸ｺﾞｼｯｸM-PRO" pitchFamily="50" charset="-128"/>
                          <a:ea typeface="HG丸ｺﾞｼｯｸM-PRO" pitchFamily="50" charset="-128"/>
                        </a:rPr>
                        <a:t>利用者の種別</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88000">
                <a:tc vMerge="1">
                  <a:txBody>
                    <a:bodyPr/>
                    <a:lstStyle/>
                    <a:p>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要支援認定者</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事業対象者</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468000">
                <a:tc>
                  <a:txBody>
                    <a:bodyPr/>
                    <a:lstStyle/>
                    <a:p>
                      <a:r>
                        <a:rPr kumimoji="1" lang="ja-JP" altLang="en-US" sz="1300" b="0" dirty="0">
                          <a:solidFill>
                            <a:schemeClr val="tx1"/>
                          </a:solidFill>
                          <a:latin typeface="HG丸ｺﾞｼｯｸM-PRO" pitchFamily="50" charset="-128"/>
                          <a:ea typeface="HG丸ｺﾞｼｯｸM-PRO" pitchFamily="50" charset="-128"/>
                        </a:rPr>
                        <a:t>①訪問型・通所型サービス計画書</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a:solidFill>
                            <a:schemeClr val="tx1"/>
                          </a:solidFill>
                          <a:latin typeface="HG丸ｺﾞｼｯｸM-PRO" pitchFamily="50" charset="-128"/>
                          <a:ea typeface="HG丸ｺﾞｼｯｸM-PRO" pitchFamily="50" charset="-128"/>
                        </a:rPr>
                        <a:t>○</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432000">
                <a:tc gridSpan="3">
                  <a:txBody>
                    <a:bodyPr/>
                    <a:lstStyle/>
                    <a:p>
                      <a:r>
                        <a:rPr lang="en-US" altLang="ja-JP" sz="1300" b="0" dirty="0">
                          <a:solidFill>
                            <a:schemeClr val="tx1"/>
                          </a:solidFill>
                          <a:latin typeface="HG丸ｺﾞｼｯｸM-PRO" pitchFamily="50" charset="-128"/>
                          <a:ea typeface="HG丸ｺﾞｼｯｸM-PRO" pitchFamily="50" charset="-128"/>
                        </a:rPr>
                        <a:t>※</a:t>
                      </a:r>
                      <a:r>
                        <a:rPr lang="ja-JP" altLang="en-US" sz="1300" b="0" dirty="0">
                          <a:solidFill>
                            <a:schemeClr val="tx1"/>
                          </a:solidFill>
                          <a:latin typeface="HG丸ｺﾞｼｯｸM-PRO" pitchFamily="50" charset="-128"/>
                          <a:ea typeface="HG丸ｺﾞｼｯｸM-PRO" pitchFamily="50" charset="-128"/>
                        </a:rPr>
                        <a:t>「○」は必須で提出の必要があります。「△」は必要に応じて提出してください。「－」は提出の必要ありません。</a:t>
                      </a:r>
                      <a:endParaRPr kumimoji="1" lang="ja-JP" altLang="en-US" sz="1300" b="0" dirty="0">
                        <a:solidFill>
                          <a:schemeClr val="tx1"/>
                        </a:solidFill>
                        <a:latin typeface="HG丸ｺﾞｼｯｸM-PRO" pitchFamily="50" charset="-128"/>
                        <a:ea typeface="HG丸ｺﾞｼｯｸM-PRO" pitchFamily="50" charset="-128"/>
                      </a:endParaRPr>
                    </a:p>
                  </a:txBody>
                  <a:tcPr marL="68580" marR="6858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bl>
          </a:graphicData>
        </a:graphic>
      </p:graphicFrame>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自立支援型地域ケア会議参加にあたって</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493901153"/>
              </p:ext>
            </p:extLst>
          </p:nvPr>
        </p:nvGraphicFramePr>
        <p:xfrm>
          <a:off x="332656" y="755576"/>
          <a:ext cx="6188392" cy="7153847"/>
        </p:xfrm>
        <a:graphic>
          <a:graphicData uri="http://schemas.openxmlformats.org/drawingml/2006/table">
            <a:tbl>
              <a:tblPr firstRow="1" bandRow="1">
                <a:tableStyleId>{5C22544A-7EE6-4342-B048-85BDC9FD1C3A}</a:tableStyleId>
              </a:tblPr>
              <a:tblGrid>
                <a:gridCol w="6188392">
                  <a:extLst>
                    <a:ext uri="{9D8B030D-6E8A-4147-A177-3AD203B41FA5}">
                      <a16:colId xmlns:a16="http://schemas.microsoft.com/office/drawing/2014/main" val="20000"/>
                    </a:ext>
                  </a:extLst>
                </a:gridCol>
              </a:tblGrid>
              <a:tr h="360000">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２．各種書類</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提出する書類は、その書類の種類毎に印刷し、Ａ４以外は可能な限り</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Ａ４にサイズを合わせてください。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誤字・脱字・記入漏れが無いよう注意してください。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①</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自立支援型地域ケア会議エントリーシート</a:t>
                      </a:r>
                      <a:r>
                        <a:rPr kumimoji="1" lang="en-US" altLang="ja-JP" sz="1300" b="0" dirty="0">
                          <a:solidFill>
                            <a:schemeClr val="tx1"/>
                          </a:solidFill>
                          <a:latin typeface="HG丸ｺﾞｼｯｸM-PRO" pitchFamily="50" charset="-128"/>
                          <a:ea typeface="HG丸ｺﾞｼｯｸM-PRO" pitchFamily="50" charset="-128"/>
                        </a:rPr>
                        <a:t>】</a:t>
                      </a: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提出いただくケアプランの概要を示すものです。</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特に</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プラン担当者から見る課題</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や</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備考</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欄の記載事項は、会議の</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グループワークの核となる事項ですので、わかりやすい表現で作成して</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②</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介護予防サービス・支援計画書</a:t>
                      </a:r>
                      <a:r>
                        <a:rPr kumimoji="1" lang="en-US" altLang="ja-JP" sz="1300" b="0" dirty="0">
                          <a:solidFill>
                            <a:schemeClr val="tx1"/>
                          </a:solidFill>
                          <a:latin typeface="HG丸ｺﾞｼｯｸM-PRO" pitchFamily="50" charset="-128"/>
                          <a:ea typeface="HG丸ｺﾞｼｯｸM-PRO" pitchFamily="50" charset="-128"/>
                        </a:rPr>
                        <a:t>】</a:t>
                      </a: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利用者等に交付された直近の支援計画書と同じ記載されているものを提出</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なお、提出に伴い、記載事項を変更（修正）した場合は提出前に利用者に</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説明をし、同意を得てください。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（誤字・脱字など内容に変更が無い場合は、事後でもかまいませんが修正後の</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支援計画書は利用者等に必ず交付を行ってください）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③</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利用者基本情報</a:t>
                      </a:r>
                      <a:r>
                        <a:rPr kumimoji="1" lang="en-US" altLang="ja-JP" sz="1300" b="0" dirty="0">
                          <a:solidFill>
                            <a:schemeClr val="tx1"/>
                          </a:solidFill>
                          <a:latin typeface="HG丸ｺﾞｼｯｸM-PRO" pitchFamily="50" charset="-128"/>
                          <a:ea typeface="HG丸ｺﾞｼｯｸM-PRO" pitchFamily="50" charset="-128"/>
                        </a:rPr>
                        <a:t>】</a:t>
                      </a: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状況は日々変化しますので提出時には直近の情報を提出してください。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また常に更新を心がけてください。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なお、現病歴・既往歴等、情報量が多く別紙により対応する場合は、関係</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する項目の欄に「別紙○（○には数字）参照」と記入し、添付する別紙が</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どの項目の別紙かわかるようにしてください。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2000"/>
                        </a:lnSpc>
                        <a:spcBef>
                          <a:spcPts val="0"/>
                        </a:spcBef>
                        <a:spcAft>
                          <a:spcPts val="0"/>
                        </a:spcAft>
                        <a:buClrTx/>
                        <a:buSzTx/>
                        <a:buFontTx/>
                        <a:buNone/>
                        <a:tabLst/>
                        <a:defRPr/>
                      </a:pP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④</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基本チェックリスト</a:t>
                      </a:r>
                      <a:r>
                        <a:rPr kumimoji="1" lang="en-US" altLang="ja-JP" sz="1300" b="0" dirty="0">
                          <a:solidFill>
                            <a:schemeClr val="tx1"/>
                          </a:solidFill>
                          <a:latin typeface="HG丸ｺﾞｼｯｸM-PRO" pitchFamily="50" charset="-128"/>
                          <a:ea typeface="HG丸ｺﾞｼｯｸM-PRO" pitchFamily="50" charset="-128"/>
                        </a:rPr>
                        <a:t>】</a:t>
                      </a: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基本チェックリストの考え方</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に基づき聞き取りを行ってください。　</a:t>
                      </a:r>
                      <a:endParaRPr kumimoji="1" lang="en-US" altLang="ja-JP" sz="1300" b="0" dirty="0">
                        <a:solidFill>
                          <a:schemeClr val="tx1"/>
                        </a:solidFill>
                        <a:latin typeface="HG丸ｺﾞｼｯｸM-PRO" pitchFamily="50" charset="-128"/>
                        <a:ea typeface="HG丸ｺﾞｼｯｸM-PRO" pitchFamily="50" charset="-128"/>
                      </a:endParaRPr>
                    </a:p>
                  </a:txBody>
                  <a:tcPr marL="68580" marR="68580" marT="60960" marB="6096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自立支援型地域ケア会議参加にあたって</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345613485"/>
              </p:ext>
            </p:extLst>
          </p:nvPr>
        </p:nvGraphicFramePr>
        <p:xfrm>
          <a:off x="332656" y="755576"/>
          <a:ext cx="6188392" cy="7950772"/>
        </p:xfrm>
        <a:graphic>
          <a:graphicData uri="http://schemas.openxmlformats.org/drawingml/2006/table">
            <a:tbl>
              <a:tblPr firstRow="1" bandRow="1">
                <a:tableStyleId>{5C22544A-7EE6-4342-B048-85BDC9FD1C3A}</a:tableStyleId>
              </a:tblPr>
              <a:tblGrid>
                <a:gridCol w="6188392">
                  <a:extLst>
                    <a:ext uri="{9D8B030D-6E8A-4147-A177-3AD203B41FA5}">
                      <a16:colId xmlns:a16="http://schemas.microsoft.com/office/drawing/2014/main" val="20000"/>
                    </a:ext>
                  </a:extLst>
                </a:gridCol>
              </a:tblGrid>
              <a:tr h="360000">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⑤</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アセスメントシート</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（作成は任意）</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このシートはこれまでもケアプラン作成のためにそれぞれに聞き取り</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していただいていたと思われる情報項目についてまとめたものです。</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「時々ある」「時々できる」の解釈は、「できる」時もあれば、体調</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によっては「できないとき」がある等、日常的に継続した状況ではなく、</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その日の身体的・精神的に変動する場合にチェックしてください。</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基本チェックリストや興味・関心シートと一部重複する部分があります</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ので、聞き取った結果に大幅な差異が無いよう確認をお願いします。</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⑥</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興味・関心チェックシート</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（作成は任意）</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このシートは、利用者の目標や趣味を聞き取るための会話の糸口にしたり、</a:t>
                      </a: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　　普段の会話では聞きづらいことを引き出すためのツールです。</a:t>
                      </a:r>
                      <a:endParaRPr kumimoji="1" lang="en-US" altLang="ja-JP" sz="1300" b="0" dirty="0">
                        <a:solidFill>
                          <a:schemeClr val="tx1"/>
                        </a:solidFill>
                        <a:latin typeface="HG丸ｺﾞｼｯｸM-PRO" pitchFamily="50" charset="-128"/>
                        <a:ea typeface="HG丸ｺﾞｼｯｸM-PRO" pitchFamily="50" charset="-128"/>
                      </a:endParaRPr>
                    </a:p>
                    <a:p>
                      <a:pPr>
                        <a:lnSpc>
                          <a:spcPts val="1800"/>
                        </a:lnSpc>
                      </a:pPr>
                      <a:r>
                        <a:rPr kumimoji="1" lang="ja-JP" altLang="en-US" sz="1300" b="0" dirty="0">
                          <a:solidFill>
                            <a:schemeClr val="tx1"/>
                          </a:solidFill>
                          <a:latin typeface="HG丸ｺﾞｼｯｸM-PRO" pitchFamily="50" charset="-128"/>
                          <a:ea typeface="HG丸ｺﾞｼｯｸM-PRO" pitchFamily="50" charset="-128"/>
                        </a:rPr>
                        <a:t>　　</a:t>
                      </a:r>
                      <a:r>
                        <a:rPr kumimoji="1" lang="ja-JP" altLang="en-US" sz="1300" b="0" kern="1200" baseline="0" dirty="0">
                          <a:solidFill>
                            <a:schemeClr val="tx1"/>
                          </a:solidFill>
                          <a:latin typeface="HG丸ｺﾞｼｯｸM-PRO" pitchFamily="50" charset="-128"/>
                          <a:ea typeface="HG丸ｺﾞｼｯｸM-PRO" pitchFamily="50" charset="-128"/>
                          <a:cs typeface="+mn-cs"/>
                        </a:rPr>
                        <a:t>何が必要で、何が不必要な情報なのかは、利用者によって異なるものです</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ので、このシートを活用し、情報把握していただきたいと思います。</a:t>
                      </a: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結果的にアセスメントに要する時間の短縮になる可能性もありますので、</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ご理解いただきたいと思います。</a:t>
                      </a: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「している」欄は、現時点で行っている場合ですので、この項目のみ「○」</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となります。</a:t>
                      </a: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「してみたい」欄は、身体的・精神的にできるが、仕方・方法が分からない</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場合に「○」としてください。</a:t>
                      </a: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「興味がある」欄は、できるかどうか分からないが、できることならして</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みたい場合に「○」としてください。</a:t>
                      </a: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なお、場合によっては、「してみたい」「興味がある」の両方を「○」と</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する場合も想定されますが、利用者の主観的・ケアマネジャーの客観的な</a:t>
                      </a:r>
                      <a:endParaRPr kumimoji="1" lang="en-US" altLang="ja-JP" sz="1300" b="0" kern="1200" baseline="0" dirty="0">
                        <a:solidFill>
                          <a:schemeClr val="tx1"/>
                        </a:solidFill>
                        <a:latin typeface="HG丸ｺﾞｼｯｸM-PRO" pitchFamily="50" charset="-128"/>
                        <a:ea typeface="HG丸ｺﾞｼｯｸM-PRO" pitchFamily="50" charset="-128"/>
                        <a:cs typeface="+mn-cs"/>
                      </a:endParaRPr>
                    </a:p>
                    <a:p>
                      <a:pPr>
                        <a:lnSpc>
                          <a:spcPts val="1800"/>
                        </a:lnSpc>
                      </a:pPr>
                      <a:r>
                        <a:rPr kumimoji="1" lang="ja-JP" altLang="en-US" sz="1300" b="0" kern="1200" baseline="0" dirty="0">
                          <a:solidFill>
                            <a:schemeClr val="tx1"/>
                          </a:solidFill>
                          <a:latin typeface="HG丸ｺﾞｼｯｸM-PRO" pitchFamily="50" charset="-128"/>
                          <a:ea typeface="HG丸ｺﾞｼｯｸM-PRO" pitchFamily="50" charset="-128"/>
                          <a:cs typeface="+mn-cs"/>
                        </a:rPr>
                        <a:t>　　見解で判断してください。</a:t>
                      </a:r>
                    </a:p>
                    <a:p>
                      <a:pPr>
                        <a:lnSpc>
                          <a:spcPts val="1800"/>
                        </a:lnSpc>
                      </a:pPr>
                      <a:endParaRPr kumimoji="1" lang="en-US" altLang="ja-JP" sz="1300" b="0" dirty="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⑦</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危険度チェックシート</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（事業対象者は作成必須、要支援者は任意）</a:t>
                      </a:r>
                      <a:endParaRPr kumimoji="1" lang="en-US" altLang="ja-JP" sz="1300" b="0" dirty="0">
                        <a:solidFill>
                          <a:schemeClr val="tx1"/>
                        </a:solidFill>
                        <a:latin typeface="HG丸ｺﾞｼｯｸM-PRO" pitchFamily="50" charset="-128"/>
                        <a:ea typeface="HG丸ｺﾞｼｯｸM-PRO" pitchFamily="50" charset="-128"/>
                      </a:endParaRPr>
                    </a:p>
                    <a:p>
                      <a:pPr>
                        <a:lnSpc>
                          <a:spcPts val="1900"/>
                        </a:lnSpc>
                      </a:pPr>
                      <a:r>
                        <a:rPr kumimoji="1" lang="ja-JP" altLang="en-US" sz="1300" b="0" dirty="0">
                          <a:solidFill>
                            <a:schemeClr val="tx1"/>
                          </a:solidFill>
                          <a:latin typeface="HG丸ｺﾞｼｯｸM-PRO" pitchFamily="50" charset="-128"/>
                          <a:ea typeface="HG丸ｺﾞｼｯｸM-PRO" pitchFamily="50" charset="-128"/>
                        </a:rPr>
                        <a:t>　　事業対象者の場合は、認定調査資料や主治医意見書等が無いため、</a:t>
                      </a:r>
                      <a:endParaRPr kumimoji="1" lang="en-US" altLang="ja-JP" sz="1300" b="0" dirty="0">
                        <a:solidFill>
                          <a:schemeClr val="tx1"/>
                        </a:solidFill>
                        <a:latin typeface="HG丸ｺﾞｼｯｸM-PRO" pitchFamily="50" charset="-128"/>
                        <a:ea typeface="HG丸ｺﾞｼｯｸM-PRO" pitchFamily="50" charset="-128"/>
                      </a:endParaRPr>
                    </a:p>
                    <a:p>
                      <a:pPr>
                        <a:lnSpc>
                          <a:spcPts val="1900"/>
                        </a:lnSpc>
                      </a:pPr>
                      <a:r>
                        <a:rPr kumimoji="1" lang="ja-JP" altLang="en-US" sz="1300" b="0" dirty="0">
                          <a:solidFill>
                            <a:schemeClr val="tx1"/>
                          </a:solidFill>
                          <a:latin typeface="HG丸ｺﾞｼｯｸM-PRO" pitchFamily="50" charset="-128"/>
                          <a:ea typeface="HG丸ｺﾞｼｯｸM-PRO" pitchFamily="50" charset="-128"/>
                        </a:rPr>
                        <a:t>　　</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危険度チェックシート</a:t>
                      </a:r>
                      <a:r>
                        <a:rPr kumimoji="1" lang="en-US" altLang="ja-JP" sz="1300" b="0" dirty="0">
                          <a:solidFill>
                            <a:schemeClr val="tx1"/>
                          </a:solidFill>
                          <a:latin typeface="HG丸ｺﾞｼｯｸM-PRO" pitchFamily="50" charset="-128"/>
                          <a:ea typeface="HG丸ｺﾞｼｯｸM-PRO" pitchFamily="50" charset="-128"/>
                        </a:rPr>
                        <a:t>』</a:t>
                      </a:r>
                      <a:r>
                        <a:rPr kumimoji="1" lang="ja-JP" altLang="en-US" sz="1300" b="0" dirty="0">
                          <a:solidFill>
                            <a:schemeClr val="tx1"/>
                          </a:solidFill>
                          <a:latin typeface="HG丸ｺﾞｼｯｸM-PRO" pitchFamily="50" charset="-128"/>
                          <a:ea typeface="HG丸ｺﾞｼｯｸM-PRO" pitchFamily="50" charset="-128"/>
                        </a:rPr>
                        <a:t>を必ず作成してください。</a:t>
                      </a:r>
                      <a:endParaRPr kumimoji="1" lang="en-US" altLang="ja-JP" sz="1300" b="0" dirty="0">
                        <a:solidFill>
                          <a:schemeClr val="tx1"/>
                        </a:solidFill>
                        <a:latin typeface="HG丸ｺﾞｼｯｸM-PRO" pitchFamily="50" charset="-128"/>
                        <a:ea typeface="HG丸ｺﾞｼｯｸM-PRO" pitchFamily="50" charset="-128"/>
                      </a:endParaRPr>
                    </a:p>
                    <a:p>
                      <a:pPr>
                        <a:lnSpc>
                          <a:spcPts val="1900"/>
                        </a:lnSpc>
                      </a:pPr>
                      <a:r>
                        <a:rPr kumimoji="1" lang="ja-JP" altLang="en-US" sz="1300" b="0" dirty="0">
                          <a:solidFill>
                            <a:schemeClr val="tx1"/>
                          </a:solidFill>
                          <a:latin typeface="HG丸ｺﾞｼｯｸM-PRO" pitchFamily="50" charset="-128"/>
                          <a:ea typeface="HG丸ｺﾞｼｯｸM-PRO" pitchFamily="50" charset="-128"/>
                        </a:rPr>
                        <a:t>　　</a:t>
                      </a:r>
                      <a:r>
                        <a:rPr kumimoji="1" lang="ja-JP" altLang="en-US" sz="1300" b="0" kern="1200" baseline="0" dirty="0">
                          <a:solidFill>
                            <a:schemeClr val="dk1"/>
                          </a:solidFill>
                          <a:latin typeface="HG丸ｺﾞｼｯｸM-PRO" pitchFamily="50" charset="-128"/>
                          <a:ea typeface="HG丸ｺﾞｼｯｸM-PRO" pitchFamily="50" charset="-128"/>
                          <a:cs typeface="+mn-cs"/>
                        </a:rPr>
                        <a:t>利用者が自身の状況を把握していない場合は、健診の結果等や主治医</a:t>
                      </a:r>
                      <a:endParaRPr kumimoji="1" lang="en-US" altLang="ja-JP" sz="1300" b="0" kern="1200" baseline="0" dirty="0">
                        <a:solidFill>
                          <a:schemeClr val="dk1"/>
                        </a:solidFill>
                        <a:latin typeface="HG丸ｺﾞｼｯｸM-PRO" pitchFamily="50" charset="-128"/>
                        <a:ea typeface="HG丸ｺﾞｼｯｸM-PRO" pitchFamily="50" charset="-128"/>
                        <a:cs typeface="+mn-cs"/>
                      </a:endParaRPr>
                    </a:p>
                    <a:p>
                      <a:pPr>
                        <a:lnSpc>
                          <a:spcPts val="1900"/>
                        </a:lnSpc>
                      </a:pPr>
                      <a:r>
                        <a:rPr kumimoji="1" lang="ja-JP" altLang="en-US" sz="1300" b="0" kern="1200" baseline="0" dirty="0">
                          <a:solidFill>
                            <a:schemeClr val="dk1"/>
                          </a:solidFill>
                          <a:latin typeface="HG丸ｺﾞｼｯｸM-PRO" pitchFamily="50" charset="-128"/>
                          <a:ea typeface="HG丸ｺﾞｼｯｸM-PRO" pitchFamily="50" charset="-128"/>
                          <a:cs typeface="+mn-cs"/>
                        </a:rPr>
                        <a:t>　　</a:t>
                      </a:r>
                      <a:r>
                        <a:rPr kumimoji="1" lang="ja-JP" altLang="en-US" sz="1300" b="0" kern="1200" baseline="0" dirty="0" err="1">
                          <a:solidFill>
                            <a:schemeClr val="dk1"/>
                          </a:solidFill>
                          <a:latin typeface="HG丸ｺﾞｼｯｸM-PRO" pitchFamily="50" charset="-128"/>
                          <a:ea typeface="HG丸ｺﾞｼｯｸM-PRO" pitchFamily="50" charset="-128"/>
                          <a:cs typeface="+mn-cs"/>
                        </a:rPr>
                        <a:t>への</a:t>
                      </a:r>
                      <a:r>
                        <a:rPr kumimoji="1" lang="ja-JP" altLang="en-US" sz="1300" b="0" kern="1200" baseline="0" dirty="0">
                          <a:solidFill>
                            <a:schemeClr val="dk1"/>
                          </a:solidFill>
                          <a:latin typeface="HG丸ｺﾞｼｯｸM-PRO" pitchFamily="50" charset="-128"/>
                          <a:ea typeface="HG丸ｺﾞｼｯｸM-PRO" pitchFamily="50" charset="-128"/>
                          <a:cs typeface="+mn-cs"/>
                        </a:rPr>
                        <a:t>聞き取りで把握するよう努めてください。</a:t>
                      </a:r>
                    </a:p>
                    <a:p>
                      <a:pPr>
                        <a:lnSpc>
                          <a:spcPts val="1900"/>
                        </a:lnSpc>
                      </a:pPr>
                      <a:r>
                        <a:rPr kumimoji="1" lang="ja-JP" altLang="en-US" sz="1300" b="0" kern="1200" baseline="0" dirty="0">
                          <a:solidFill>
                            <a:schemeClr val="dk1"/>
                          </a:solidFill>
                          <a:latin typeface="HG丸ｺﾞｼｯｸM-PRO" pitchFamily="50" charset="-128"/>
                          <a:ea typeface="HG丸ｺﾞｼｯｸM-PRO" pitchFamily="50" charset="-128"/>
                          <a:cs typeface="+mn-cs"/>
                        </a:rPr>
                        <a:t>　　なお、その書類等や定期受診等が無い場合は空欄でもやむなしとします</a:t>
                      </a:r>
                      <a:endParaRPr kumimoji="1" lang="en-US" altLang="ja-JP" sz="1300" b="0" kern="1200" baseline="0" dirty="0">
                        <a:solidFill>
                          <a:schemeClr val="dk1"/>
                        </a:solidFill>
                        <a:latin typeface="HG丸ｺﾞｼｯｸM-PRO" pitchFamily="50" charset="-128"/>
                        <a:ea typeface="HG丸ｺﾞｼｯｸM-PRO" pitchFamily="50" charset="-128"/>
                        <a:cs typeface="+mn-cs"/>
                      </a:endParaRPr>
                    </a:p>
                    <a:p>
                      <a:pPr>
                        <a:lnSpc>
                          <a:spcPts val="1900"/>
                        </a:lnSpc>
                      </a:pPr>
                      <a:r>
                        <a:rPr kumimoji="1" lang="ja-JP" altLang="en-US" sz="1300" b="0" kern="1200" baseline="0" dirty="0">
                          <a:solidFill>
                            <a:schemeClr val="dk1"/>
                          </a:solidFill>
                          <a:latin typeface="HG丸ｺﾞｼｯｸM-PRO" pitchFamily="50" charset="-128"/>
                          <a:ea typeface="HG丸ｺﾞｼｯｸM-PRO" pitchFamily="50" charset="-128"/>
                          <a:cs typeface="+mn-cs"/>
                        </a:rPr>
                        <a:t>　　が、運動機能向上等のサービスを利用する場合等は、必ず聞き取りして</a:t>
                      </a:r>
                      <a:endParaRPr kumimoji="1" lang="en-US" altLang="ja-JP" sz="1300" b="0" kern="1200" baseline="0" dirty="0">
                        <a:solidFill>
                          <a:schemeClr val="dk1"/>
                        </a:solidFill>
                        <a:latin typeface="HG丸ｺﾞｼｯｸM-PRO" pitchFamily="50" charset="-128"/>
                        <a:ea typeface="HG丸ｺﾞｼｯｸM-PRO" pitchFamily="50" charset="-128"/>
                        <a:cs typeface="+mn-cs"/>
                      </a:endParaRPr>
                    </a:p>
                    <a:p>
                      <a:pPr>
                        <a:lnSpc>
                          <a:spcPts val="1900"/>
                        </a:lnSpc>
                      </a:pPr>
                      <a:r>
                        <a:rPr kumimoji="1" lang="ja-JP" altLang="en-US" sz="1300" b="0" kern="1200" baseline="0" dirty="0">
                          <a:solidFill>
                            <a:schemeClr val="dk1"/>
                          </a:solidFill>
                          <a:latin typeface="HG丸ｺﾞｼｯｸM-PRO" pitchFamily="50" charset="-128"/>
                          <a:ea typeface="HG丸ｺﾞｼｯｸM-PRO" pitchFamily="50" charset="-128"/>
                          <a:cs typeface="+mn-cs"/>
                        </a:rPr>
                        <a:t>　　おく必要がある項目もありますので、適宜判断してください。</a:t>
                      </a:r>
                      <a:r>
                        <a:rPr kumimoji="1" lang="ja-JP" altLang="en-US" sz="1300" b="0" dirty="0">
                          <a:solidFill>
                            <a:schemeClr val="tx1"/>
                          </a:solidFill>
                          <a:latin typeface="HG丸ｺﾞｼｯｸM-PRO" pitchFamily="50" charset="-128"/>
                          <a:ea typeface="HG丸ｺﾞｼｯｸM-PRO" pitchFamily="50" charset="-128"/>
                        </a:rPr>
                        <a:t>　　</a:t>
                      </a:r>
                      <a:endParaRPr kumimoji="1" lang="en-US" altLang="ja-JP" sz="1300" b="0" dirty="0">
                        <a:solidFill>
                          <a:schemeClr val="tx1"/>
                        </a:solidFill>
                        <a:latin typeface="HG丸ｺﾞｼｯｸM-PRO" pitchFamily="50" charset="-128"/>
                        <a:ea typeface="HG丸ｺﾞｼｯｸM-PRO" pitchFamily="50" charset="-128"/>
                      </a:endParaRPr>
                    </a:p>
                  </a:txBody>
                  <a:tcPr marL="68580" marR="68580" marT="60960" marB="6096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自立支援型地域ケア会議参加にあたって</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07852864"/>
              </p:ext>
            </p:extLst>
          </p:nvPr>
        </p:nvGraphicFramePr>
        <p:xfrm>
          <a:off x="153015" y="743775"/>
          <a:ext cx="6356668" cy="3774960"/>
        </p:xfrm>
        <a:graphic>
          <a:graphicData uri="http://schemas.openxmlformats.org/drawingml/2006/table">
            <a:tbl>
              <a:tblPr firstRow="1" bandRow="1">
                <a:tableStyleId>{5C22544A-7EE6-4342-B048-85BDC9FD1C3A}</a:tableStyleId>
              </a:tblPr>
              <a:tblGrid>
                <a:gridCol w="2339023">
                  <a:extLst>
                    <a:ext uri="{9D8B030D-6E8A-4147-A177-3AD203B41FA5}">
                      <a16:colId xmlns:a16="http://schemas.microsoft.com/office/drawing/2014/main" val="20000"/>
                    </a:ext>
                  </a:extLst>
                </a:gridCol>
                <a:gridCol w="853122">
                  <a:extLst>
                    <a:ext uri="{9D8B030D-6E8A-4147-A177-3AD203B41FA5}">
                      <a16:colId xmlns:a16="http://schemas.microsoft.com/office/drawing/2014/main" val="20001"/>
                    </a:ext>
                  </a:extLst>
                </a:gridCol>
                <a:gridCol w="3164523">
                  <a:extLst>
                    <a:ext uri="{9D8B030D-6E8A-4147-A177-3AD203B41FA5}">
                      <a16:colId xmlns:a16="http://schemas.microsoft.com/office/drawing/2014/main" val="20002"/>
                    </a:ext>
                  </a:extLst>
                </a:gridCol>
              </a:tblGrid>
              <a:tr h="0">
                <a:tc gridSpan="3">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300" b="0" dirty="0">
                          <a:solidFill>
                            <a:schemeClr val="tx1"/>
                          </a:solidFill>
                          <a:latin typeface="HG丸ｺﾞｼｯｸM-PRO" pitchFamily="50" charset="-128"/>
                          <a:ea typeface="HG丸ｺﾞｼｯｸM-PRO" pitchFamily="50" charset="-128"/>
                        </a:rPr>
                        <a:t>３．会議の流れ</a:t>
                      </a:r>
                      <a:endParaRPr kumimoji="1" lang="en-US" altLang="ja-JP" sz="1300" b="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lnSpc>
                          <a:spcPts val="1900"/>
                        </a:lnSpc>
                      </a:pP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ts val="1900"/>
                        </a:lnSpc>
                        <a:spcBef>
                          <a:spcPts val="0"/>
                        </a:spcBef>
                        <a:spcAft>
                          <a:spcPts val="0"/>
                        </a:spcAft>
                        <a:buClrTx/>
                        <a:buSzTx/>
                        <a:buFontTx/>
                        <a:buNone/>
                        <a:tabLst/>
                        <a:defRPr/>
                      </a:pPr>
                      <a:endParaRPr kumimoji="1" lang="en-US" altLang="ja-JP" sz="1300" b="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lnSpc>
                          <a:spcPts val="1900"/>
                        </a:lnSpc>
                      </a:pPr>
                      <a:r>
                        <a:rPr kumimoji="1" lang="ja-JP" altLang="en-US" sz="1300" dirty="0">
                          <a:solidFill>
                            <a:schemeClr val="tx1"/>
                          </a:solidFill>
                          <a:latin typeface="HG丸ｺﾞｼｯｸM-PRO" pitchFamily="50" charset="-128"/>
                          <a:ea typeface="HG丸ｺﾞｼｯｸM-PRO" pitchFamily="50" charset="-128"/>
                        </a:rPr>
                        <a:t>項目</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dirty="0">
                          <a:solidFill>
                            <a:schemeClr val="tx1"/>
                          </a:solidFill>
                          <a:latin typeface="HG丸ｺﾞｼｯｸM-PRO" pitchFamily="50" charset="-128"/>
                          <a:ea typeface="HG丸ｺﾞｼｯｸM-PRO" pitchFamily="50" charset="-128"/>
                        </a:rPr>
                        <a:t>時間配分</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dirty="0">
                          <a:solidFill>
                            <a:schemeClr val="tx1"/>
                          </a:solidFill>
                          <a:latin typeface="HG丸ｺﾞｼｯｸM-PRO" pitchFamily="50" charset="-128"/>
                          <a:ea typeface="HG丸ｺﾞｼｯｸM-PRO" pitchFamily="50" charset="-128"/>
                        </a:rPr>
                        <a:t>内容</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40000">
                <a:tc>
                  <a:txBody>
                    <a:bodyPr/>
                    <a:lstStyle/>
                    <a:p>
                      <a:pPr>
                        <a:lnSpc>
                          <a:spcPts val="1900"/>
                        </a:lnSpc>
                      </a:pPr>
                      <a:r>
                        <a:rPr kumimoji="1" lang="ja-JP" altLang="en-US" sz="1300" dirty="0">
                          <a:solidFill>
                            <a:schemeClr val="tx1"/>
                          </a:solidFill>
                          <a:latin typeface="HG丸ｺﾞｼｯｸM-PRO" pitchFamily="50" charset="-128"/>
                          <a:ea typeface="HG丸ｺﾞｼｯｸM-PRO" pitchFamily="50" charset="-128"/>
                        </a:rPr>
                        <a:t>資料等の確認</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900"/>
                        </a:lnSpc>
                      </a:pP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a:t>
                      </a:r>
                      <a:r>
                        <a:rPr kumimoji="1" lang="ja-JP" altLang="ja-JP" sz="1300" kern="1200" dirty="0">
                          <a:solidFill>
                            <a:schemeClr val="tx1"/>
                          </a:solidFill>
                          <a:latin typeface="HG丸ｺﾞｼｯｸM-PRO" pitchFamily="50" charset="-128"/>
                          <a:ea typeface="HG丸ｺﾞｼｯｸM-PRO" pitchFamily="50" charset="-128"/>
                          <a:cs typeface="+mn-cs"/>
                        </a:rPr>
                        <a:t>事例提供者紹介</a:t>
                      </a:r>
                      <a:endParaRPr kumimoji="1" lang="en-US" altLang="ja-JP" sz="1300" kern="1200" dirty="0">
                        <a:solidFill>
                          <a:schemeClr val="tx1"/>
                        </a:solidFill>
                        <a:latin typeface="HG丸ｺﾞｼｯｸM-PRO" pitchFamily="50" charset="-128"/>
                        <a:ea typeface="HG丸ｺﾞｼｯｸM-PRO" pitchFamily="50" charset="-128"/>
                        <a:cs typeface="+mn-cs"/>
                      </a:endParaRPr>
                    </a:p>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○資料の確認</a:t>
                      </a: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71789">
                <a:tc>
                  <a:txBody>
                    <a:bodyPr/>
                    <a:lstStyle/>
                    <a:p>
                      <a:pPr>
                        <a:lnSpc>
                          <a:spcPts val="1900"/>
                        </a:lnSpc>
                      </a:pPr>
                      <a:r>
                        <a:rPr kumimoji="1" lang="ja-JP" altLang="en-US" sz="1300" dirty="0">
                          <a:solidFill>
                            <a:schemeClr val="tx1"/>
                          </a:solidFill>
                          <a:latin typeface="HG丸ｺﾞｼｯｸM-PRO" pitchFamily="50" charset="-128"/>
                          <a:ea typeface="HG丸ｺﾞｼｯｸM-PRO" pitchFamily="50" charset="-128"/>
                        </a:rPr>
                        <a:t>◎ケアプラン作成者概要説明</a:t>
                      </a:r>
                      <a:endParaRPr kumimoji="1" lang="en-US" altLang="ja-JP" sz="1300" dirty="0">
                        <a:solidFill>
                          <a:schemeClr val="tx1"/>
                        </a:solidFill>
                        <a:latin typeface="HG丸ｺﾞｼｯｸM-PRO" pitchFamily="50" charset="-128"/>
                        <a:ea typeface="HG丸ｺﾞｼｯｸM-PRO" pitchFamily="50" charset="-128"/>
                      </a:endParaRPr>
                    </a:p>
                    <a:p>
                      <a:pPr>
                        <a:lnSpc>
                          <a:spcPts val="1900"/>
                        </a:lnSpc>
                      </a:pPr>
                      <a:endParaRPr kumimoji="1" lang="en-US" altLang="ja-JP" sz="1300" dirty="0">
                        <a:solidFill>
                          <a:schemeClr val="tx1"/>
                        </a:solidFill>
                        <a:latin typeface="HG丸ｺﾞｼｯｸM-PRO" pitchFamily="50" charset="-128"/>
                        <a:ea typeface="HG丸ｺﾞｼｯｸM-PRO" pitchFamily="50" charset="-128"/>
                      </a:endParaRPr>
                    </a:p>
                    <a:p>
                      <a:pPr>
                        <a:lnSpc>
                          <a:spcPts val="1900"/>
                        </a:lnSpc>
                      </a:pPr>
                      <a:r>
                        <a:rPr kumimoji="1" lang="ja-JP" altLang="en-US" sz="1300" dirty="0">
                          <a:solidFill>
                            <a:schemeClr val="tx1"/>
                          </a:solidFill>
                          <a:latin typeface="HG丸ｺﾞｼｯｸM-PRO" pitchFamily="50" charset="-128"/>
                          <a:ea typeface="HG丸ｺﾞｼｯｸM-PRO" pitchFamily="50" charset="-128"/>
                        </a:rPr>
                        <a:t>◎サービス事業所補足説明</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dirty="0">
                          <a:solidFill>
                            <a:schemeClr val="tx1"/>
                          </a:solidFill>
                          <a:latin typeface="HG丸ｺﾞｼｯｸM-PRO" pitchFamily="50" charset="-128"/>
                          <a:ea typeface="HG丸ｺﾞｼｯｸM-PRO" pitchFamily="50" charset="-128"/>
                        </a:rPr>
                        <a:t>１０分</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a:t>
                      </a:r>
                      <a:r>
                        <a:rPr kumimoji="1" lang="ja-JP" altLang="en-US" sz="1300" dirty="0">
                          <a:solidFill>
                            <a:schemeClr val="tx1"/>
                          </a:solidFill>
                          <a:latin typeface="HG丸ｺﾞｼｯｸM-PRO" pitchFamily="50" charset="-128"/>
                          <a:ea typeface="HG丸ｺﾞｼｯｸM-PRO" pitchFamily="50" charset="-128"/>
                        </a:rPr>
                        <a:t>ケアプラン作成者から</a:t>
                      </a:r>
                      <a:r>
                        <a:rPr lang="ja-JP" altLang="ja-JP" sz="1300" dirty="0">
                          <a:latin typeface="HG丸ｺﾞｼｯｸM-PRO" pitchFamily="50" charset="-128"/>
                          <a:ea typeface="HG丸ｺﾞｼｯｸM-PRO" pitchFamily="50" charset="-128"/>
                        </a:rPr>
                        <a:t>利用者基本情報</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等の</a:t>
                      </a:r>
                      <a:r>
                        <a:rPr kumimoji="1" lang="ja-JP" altLang="en-US" sz="1300" dirty="0">
                          <a:solidFill>
                            <a:schemeClr val="tx1"/>
                          </a:solidFill>
                          <a:latin typeface="HG丸ｺﾞｼｯｸM-PRO" pitchFamily="50" charset="-128"/>
                          <a:ea typeface="HG丸ｺﾞｼｯｸM-PRO" pitchFamily="50" charset="-128"/>
                        </a:rPr>
                        <a:t>概要説明</a:t>
                      </a:r>
                      <a:endParaRPr kumimoji="1" lang="en-US" altLang="ja-JP" sz="1300" dirty="0">
                        <a:solidFill>
                          <a:schemeClr val="tx1"/>
                        </a:solidFill>
                        <a:latin typeface="HG丸ｺﾞｼｯｸM-PRO" pitchFamily="50" charset="-128"/>
                        <a:ea typeface="HG丸ｺﾞｼｯｸM-PRO" pitchFamily="50" charset="-128"/>
                      </a:endParaRPr>
                    </a:p>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a:t>
                      </a:r>
                      <a:r>
                        <a:rPr kumimoji="1" lang="ja-JP" altLang="ja-JP" sz="1300" kern="1200" dirty="0">
                          <a:solidFill>
                            <a:schemeClr val="tx1"/>
                          </a:solidFill>
                          <a:latin typeface="HG丸ｺﾞｼｯｸM-PRO" pitchFamily="50" charset="-128"/>
                          <a:ea typeface="HG丸ｺﾞｼｯｸM-PRO" pitchFamily="50" charset="-128"/>
                          <a:cs typeface="+mn-cs"/>
                        </a:rPr>
                        <a:t>サービス事業所から、</a:t>
                      </a:r>
                      <a:r>
                        <a:rPr kumimoji="1" lang="ja-JP" altLang="en-US" sz="1300" kern="1200" dirty="0">
                          <a:solidFill>
                            <a:schemeClr val="tx1"/>
                          </a:solidFill>
                          <a:latin typeface="HG丸ｺﾞｼｯｸM-PRO" pitchFamily="50" charset="-128"/>
                          <a:ea typeface="HG丸ｺﾞｼｯｸM-PRO" pitchFamily="50" charset="-128"/>
                          <a:cs typeface="+mn-cs"/>
                        </a:rPr>
                        <a:t>具体</a:t>
                      </a:r>
                      <a:r>
                        <a:rPr kumimoji="1" lang="ja-JP" altLang="ja-JP" sz="1300" kern="1200" dirty="0">
                          <a:solidFill>
                            <a:schemeClr val="tx1"/>
                          </a:solidFill>
                          <a:latin typeface="HG丸ｺﾞｼｯｸM-PRO" pitchFamily="50" charset="-128"/>
                          <a:ea typeface="HG丸ｺﾞｼｯｸM-PRO" pitchFamily="50" charset="-128"/>
                          <a:cs typeface="+mn-cs"/>
                        </a:rPr>
                        <a:t>的な支援</a:t>
                      </a:r>
                      <a:endParaRPr kumimoji="1" lang="en-US" altLang="ja-JP" sz="1300" kern="1200" dirty="0">
                        <a:solidFill>
                          <a:schemeClr val="tx1"/>
                        </a:solidFill>
                        <a:latin typeface="HG丸ｺﾞｼｯｸM-PRO" pitchFamily="50" charset="-128"/>
                        <a:ea typeface="HG丸ｺﾞｼｯｸM-PRO" pitchFamily="50" charset="-128"/>
                        <a:cs typeface="+mn-cs"/>
                      </a:endParaRPr>
                    </a:p>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　</a:t>
                      </a:r>
                      <a:r>
                        <a:rPr kumimoji="1" lang="ja-JP" altLang="ja-JP" sz="1300" kern="1200" dirty="0">
                          <a:solidFill>
                            <a:schemeClr val="tx1"/>
                          </a:solidFill>
                          <a:latin typeface="HG丸ｺﾞｼｯｸM-PRO" pitchFamily="50" charset="-128"/>
                          <a:ea typeface="HG丸ｺﾞｼｯｸM-PRO" pitchFamily="50" charset="-128"/>
                          <a:cs typeface="+mn-cs"/>
                        </a:rPr>
                        <a:t>内容</a:t>
                      </a:r>
                      <a:r>
                        <a:rPr kumimoji="1" lang="ja-JP" altLang="en-US" sz="1300" kern="1200" dirty="0">
                          <a:solidFill>
                            <a:schemeClr val="tx1"/>
                          </a:solidFill>
                          <a:latin typeface="HG丸ｺﾞｼｯｸM-PRO" pitchFamily="50" charset="-128"/>
                          <a:ea typeface="HG丸ｺﾞｼｯｸM-PRO" pitchFamily="50" charset="-128"/>
                          <a:cs typeface="+mn-cs"/>
                        </a:rPr>
                        <a:t>等の</a:t>
                      </a:r>
                      <a:r>
                        <a:rPr kumimoji="1" lang="ja-JP" altLang="ja-JP" sz="1300" kern="1200" dirty="0">
                          <a:solidFill>
                            <a:schemeClr val="tx1"/>
                          </a:solidFill>
                          <a:latin typeface="HG丸ｺﾞｼｯｸM-PRO" pitchFamily="50" charset="-128"/>
                          <a:ea typeface="HG丸ｺﾞｼｯｸM-PRO" pitchFamily="50" charset="-128"/>
                          <a:cs typeface="+mn-cs"/>
                        </a:rPr>
                        <a:t>説明</a:t>
                      </a:r>
                      <a:r>
                        <a:rPr kumimoji="1" lang="ja-JP" altLang="en-US" sz="1300" kern="1200" dirty="0">
                          <a:solidFill>
                            <a:schemeClr val="tx1"/>
                          </a:solidFill>
                          <a:latin typeface="HG丸ｺﾞｼｯｸM-PRO" pitchFamily="50" charset="-128"/>
                          <a:ea typeface="HG丸ｺﾞｼｯｸM-PRO" pitchFamily="50" charset="-128"/>
                          <a:cs typeface="+mn-cs"/>
                        </a:rPr>
                        <a:t>・</a:t>
                      </a:r>
                      <a:r>
                        <a:rPr kumimoji="1" lang="ja-JP" altLang="ja-JP" sz="1300" kern="1200" dirty="0">
                          <a:solidFill>
                            <a:schemeClr val="tx1"/>
                          </a:solidFill>
                          <a:latin typeface="HG丸ｺﾞｼｯｸM-PRO" pitchFamily="50" charset="-128"/>
                          <a:ea typeface="HG丸ｺﾞｼｯｸM-PRO" pitchFamily="50" charset="-128"/>
                          <a:cs typeface="+mn-cs"/>
                        </a:rPr>
                        <a:t>報告や概要</a:t>
                      </a:r>
                      <a:r>
                        <a:rPr kumimoji="1" lang="ja-JP" altLang="en-US" sz="1300" kern="1200" dirty="0">
                          <a:solidFill>
                            <a:schemeClr val="tx1"/>
                          </a:solidFill>
                          <a:latin typeface="HG丸ｺﾞｼｯｸM-PRO" pitchFamily="50" charset="-128"/>
                          <a:ea typeface="HG丸ｺﾞｼｯｸM-PRO" pitchFamily="50" charset="-128"/>
                          <a:cs typeface="+mn-cs"/>
                        </a:rPr>
                        <a:t>の補足説明</a:t>
                      </a:r>
                      <a:endParaRPr kumimoji="1" lang="ja-JP" altLang="ja-JP" sz="1300" kern="1200" dirty="0">
                        <a:solidFill>
                          <a:schemeClr val="tx1"/>
                        </a:solidFill>
                        <a:latin typeface="HG丸ｺﾞｼｯｸM-PRO" pitchFamily="50" charset="-128"/>
                        <a:ea typeface="HG丸ｺﾞｼｯｸM-PRO" pitchFamily="50" charset="-128"/>
                        <a:cs typeface="+mn-cs"/>
                      </a:endParaRPr>
                    </a:p>
                  </a:txBody>
                  <a:tcPr marL="68580" marR="6858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40000">
                <a:tc>
                  <a:txBody>
                    <a:bodyPr/>
                    <a:lstStyle/>
                    <a:p>
                      <a:pPr>
                        <a:lnSpc>
                          <a:spcPts val="1900"/>
                        </a:lnSpc>
                      </a:pPr>
                      <a:r>
                        <a:rPr kumimoji="1" lang="ja-JP" altLang="en-US" sz="1300" dirty="0">
                          <a:solidFill>
                            <a:schemeClr val="tx1"/>
                          </a:solidFill>
                          <a:latin typeface="HG丸ｺﾞｼｯｸM-PRO" pitchFamily="50" charset="-128"/>
                          <a:ea typeface="HG丸ｺﾞｼｯｸM-PRO" pitchFamily="50" charset="-128"/>
                        </a:rPr>
                        <a:t>事例検討</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dirty="0">
                          <a:solidFill>
                            <a:schemeClr val="tx1"/>
                          </a:solidFill>
                          <a:latin typeface="HG丸ｺﾞｼｯｸM-PRO" pitchFamily="50" charset="-128"/>
                          <a:ea typeface="HG丸ｺﾞｼｯｸM-PRO" pitchFamily="50" charset="-128"/>
                        </a:rPr>
                        <a:t>３０分</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○アドバイザー等で具体的な助言や提案</a:t>
                      </a:r>
                      <a:endParaRPr kumimoji="1" lang="en-US" altLang="ja-JP" sz="1300" kern="1200" dirty="0">
                        <a:solidFill>
                          <a:schemeClr val="tx1"/>
                        </a:solidFill>
                        <a:latin typeface="HG丸ｺﾞｼｯｸM-PRO" pitchFamily="50" charset="-128"/>
                        <a:ea typeface="HG丸ｺﾞｼｯｸM-PRO" pitchFamily="50" charset="-128"/>
                        <a:cs typeface="+mn-cs"/>
                      </a:endParaRPr>
                    </a:p>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　の提示</a:t>
                      </a:r>
                      <a:endParaRPr kumimoji="1" lang="en-US" altLang="ja-JP" sz="1300" kern="1200" dirty="0">
                        <a:solidFill>
                          <a:schemeClr val="tx1"/>
                        </a:solidFill>
                        <a:latin typeface="HG丸ｺﾞｼｯｸM-PRO" pitchFamily="50" charset="-128"/>
                        <a:ea typeface="HG丸ｺﾞｼｯｸM-PRO" pitchFamily="50" charset="-128"/>
                        <a:cs typeface="+mn-cs"/>
                      </a:endParaRPr>
                    </a:p>
                    <a:p>
                      <a:pPr>
                        <a:lnSpc>
                          <a:spcPts val="1900"/>
                        </a:lnSpc>
                      </a:pPr>
                      <a:r>
                        <a:rPr kumimoji="1" lang="ja-JP" altLang="en-US" sz="1300" dirty="0">
                          <a:solidFill>
                            <a:schemeClr val="tx1"/>
                          </a:solidFill>
                          <a:latin typeface="HG丸ｺﾞｼｯｸM-PRO" pitchFamily="50" charset="-128"/>
                          <a:ea typeface="HG丸ｺﾞｼｯｸM-PRO" pitchFamily="50" charset="-128"/>
                        </a:rPr>
                        <a:t>○構成員で</a:t>
                      </a:r>
                      <a:r>
                        <a:rPr kumimoji="1" lang="ja-JP" altLang="ja-JP" sz="1300" kern="1200" dirty="0">
                          <a:solidFill>
                            <a:schemeClr val="tx1"/>
                          </a:solidFill>
                          <a:latin typeface="HG丸ｺﾞｼｯｸM-PRO" pitchFamily="50" charset="-128"/>
                          <a:ea typeface="HG丸ｺﾞｼｯｸM-PRO" pitchFamily="50" charset="-128"/>
                          <a:cs typeface="+mn-cs"/>
                        </a:rPr>
                        <a:t>改善に必要な支援と不足して</a:t>
                      </a:r>
                      <a:endParaRPr kumimoji="1" lang="en-US" altLang="ja-JP" sz="1300" kern="1200" dirty="0">
                        <a:solidFill>
                          <a:schemeClr val="tx1"/>
                        </a:solidFill>
                        <a:latin typeface="HG丸ｺﾞｼｯｸM-PRO" pitchFamily="50" charset="-128"/>
                        <a:ea typeface="HG丸ｺﾞｼｯｸM-PRO" pitchFamily="50" charset="-128"/>
                        <a:cs typeface="+mn-cs"/>
                      </a:endParaRPr>
                    </a:p>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　いる</a:t>
                      </a:r>
                      <a:r>
                        <a:rPr kumimoji="1" lang="ja-JP" altLang="ja-JP" sz="1300" kern="1200" dirty="0">
                          <a:solidFill>
                            <a:schemeClr val="tx1"/>
                          </a:solidFill>
                          <a:latin typeface="HG丸ｺﾞｼｯｸM-PRO" pitchFamily="50" charset="-128"/>
                          <a:ea typeface="HG丸ｺﾞｼｯｸM-PRO" pitchFamily="50" charset="-128"/>
                          <a:cs typeface="+mn-cs"/>
                        </a:rPr>
                        <a:t>社会資源の検討</a:t>
                      </a:r>
                      <a:r>
                        <a:rPr kumimoji="1" lang="ja-JP" altLang="en-US" sz="1300" kern="1200" dirty="0">
                          <a:solidFill>
                            <a:schemeClr val="tx1"/>
                          </a:solidFill>
                          <a:latin typeface="HG丸ｺﾞｼｯｸM-PRO" pitchFamily="50" charset="-128"/>
                          <a:ea typeface="HG丸ｺﾞｼｯｸM-PRO" pitchFamily="50" charset="-128"/>
                          <a:cs typeface="+mn-cs"/>
                        </a:rPr>
                        <a:t>　　　　　　　等</a:t>
                      </a: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32000">
                <a:tc>
                  <a:txBody>
                    <a:bodyPr/>
                    <a:lstStyle/>
                    <a:p>
                      <a:pPr>
                        <a:lnSpc>
                          <a:spcPts val="1900"/>
                        </a:lnSpc>
                      </a:pPr>
                      <a:r>
                        <a:rPr kumimoji="1" lang="ja-JP" altLang="en-US" sz="1300" dirty="0">
                          <a:solidFill>
                            <a:schemeClr val="tx1"/>
                          </a:solidFill>
                          <a:latin typeface="HG丸ｺﾞｼｯｸM-PRO" pitchFamily="50" charset="-128"/>
                          <a:ea typeface="HG丸ｺﾞｼｯｸM-PRO" pitchFamily="50" charset="-128"/>
                        </a:rPr>
                        <a:t>まとめ</a:t>
                      </a:r>
                      <a:endParaRPr kumimoji="1" lang="en-US" altLang="ja-JP"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dirty="0">
                          <a:solidFill>
                            <a:schemeClr val="tx1"/>
                          </a:solidFill>
                          <a:latin typeface="HG丸ｺﾞｼｯｸM-PRO" pitchFamily="50" charset="-128"/>
                          <a:ea typeface="HG丸ｺﾞｼｯｸM-PRO" pitchFamily="50" charset="-128"/>
                        </a:rPr>
                        <a:t>５分</a:t>
                      </a: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900"/>
                        </a:lnSpc>
                      </a:pPr>
                      <a:r>
                        <a:rPr kumimoji="1" lang="ja-JP" altLang="en-US" sz="1300" kern="1200" dirty="0">
                          <a:solidFill>
                            <a:schemeClr val="tx1"/>
                          </a:solidFill>
                          <a:latin typeface="HG丸ｺﾞｼｯｸM-PRO" pitchFamily="50" charset="-128"/>
                          <a:ea typeface="HG丸ｺﾞｼｯｸM-PRO" pitchFamily="50" charset="-128"/>
                          <a:cs typeface="+mn-cs"/>
                        </a:rPr>
                        <a:t>協議結果のまとめ</a:t>
                      </a:r>
                      <a:endParaRPr kumimoji="1" lang="ja-JP" altLang="en-US" sz="1300" dirty="0">
                        <a:solidFill>
                          <a:schemeClr val="tx1"/>
                        </a:solidFill>
                        <a:latin typeface="HG丸ｺﾞｼｯｸM-PRO" pitchFamily="50" charset="-128"/>
                        <a:ea typeface="HG丸ｺﾞｼｯｸM-PRO" pitchFamily="50" charset="-128"/>
                      </a:endParaRPr>
                    </a:p>
                  </a:txBody>
                  <a:tcPr marL="68580" marR="6858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6" name="テキスト ボックス 5"/>
          <p:cNvSpPr txBox="1"/>
          <p:nvPr/>
        </p:nvSpPr>
        <p:spPr>
          <a:xfrm>
            <a:off x="260649" y="251520"/>
            <a:ext cx="3877985" cy="338554"/>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kumimoji="1" lang="ja-JP" altLang="en-US" sz="1600" dirty="0">
                <a:latin typeface="HG丸ｺﾞｼｯｸM-PRO" pitchFamily="50" charset="-128"/>
                <a:ea typeface="HG丸ｺﾞｼｯｸM-PRO" pitchFamily="50" charset="-128"/>
              </a:rPr>
              <a:t>自立支援型地域ケア会議参加にあたって</a:t>
            </a:r>
          </a:p>
        </p:txBody>
      </p:sp>
      <p:sp>
        <p:nvSpPr>
          <p:cNvPr id="5" name="テキスト ボックス 4"/>
          <p:cNvSpPr txBox="1"/>
          <p:nvPr/>
        </p:nvSpPr>
        <p:spPr>
          <a:xfrm>
            <a:off x="260648" y="4788024"/>
            <a:ext cx="6408712" cy="4234493"/>
          </a:xfrm>
          <a:prstGeom prst="rect">
            <a:avLst/>
          </a:prstGeom>
          <a:noFill/>
        </p:spPr>
        <p:txBody>
          <a:bodyPr wrap="square" rtlCol="0">
            <a:spAutoFit/>
          </a:bodyPr>
          <a:lstStyle/>
          <a:p>
            <a:pPr>
              <a:lnSpc>
                <a:spcPts val="1900"/>
              </a:lnSpc>
              <a:defRPr/>
            </a:pPr>
            <a:r>
              <a:rPr lang="en-US" altLang="ja-JP" sz="1300" dirty="0">
                <a:latin typeface="HG丸ｺﾞｼｯｸM-PRO" pitchFamily="50" charset="-128"/>
                <a:ea typeface="HG丸ｺﾞｼｯｸM-PRO" pitchFamily="50" charset="-128"/>
              </a:rPr>
              <a:t>【</a:t>
            </a:r>
            <a:r>
              <a:rPr lang="ja-JP" altLang="en-US" sz="1300" dirty="0">
                <a:latin typeface="HG丸ｺﾞｼｯｸM-PRO" pitchFamily="50" charset="-128"/>
                <a:ea typeface="HG丸ｺﾞｼｯｸM-PRO" pitchFamily="50" charset="-128"/>
              </a:rPr>
              <a:t>自立支援型地域ケア会議における</a:t>
            </a:r>
            <a:endParaRPr lang="en-US" altLang="ja-JP" sz="1300" dirty="0">
              <a:latin typeface="HG丸ｺﾞｼｯｸM-PRO" pitchFamily="50" charset="-128"/>
              <a:ea typeface="HG丸ｺﾞｼｯｸM-PRO" pitchFamily="50" charset="-128"/>
            </a:endParaRPr>
          </a:p>
          <a:p>
            <a:pPr>
              <a:lnSpc>
                <a:spcPts val="1900"/>
              </a:lnSpc>
              <a:defRPr/>
            </a:pPr>
            <a:r>
              <a:rPr lang="ja-JP" altLang="en-US" sz="1300" dirty="0">
                <a:latin typeface="HG丸ｺﾞｼｯｸM-PRO" pitchFamily="50" charset="-128"/>
                <a:ea typeface="HG丸ｺﾞｼｯｸM-PRO" pitchFamily="50" charset="-128"/>
              </a:rPr>
              <a:t>　　ケアプラン作成者概要説明・サービス事業者補足説明</a:t>
            </a:r>
            <a:r>
              <a:rPr lang="en-US" altLang="ja-JP" sz="1300" dirty="0">
                <a:latin typeface="HG丸ｺﾞｼｯｸM-PRO" pitchFamily="50" charset="-128"/>
                <a:ea typeface="HG丸ｺﾞｼｯｸM-PRO" pitchFamily="50" charset="-128"/>
              </a:rPr>
              <a:t>】</a:t>
            </a:r>
            <a:r>
              <a:rPr lang="ja-JP" altLang="en-US" sz="1300" dirty="0">
                <a:latin typeface="HG丸ｺﾞｼｯｸM-PRO" pitchFamily="50" charset="-128"/>
                <a:ea typeface="HG丸ｺﾞｼｯｸM-PRO" pitchFamily="50" charset="-128"/>
              </a:rPr>
              <a:t>の詳細</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○ケアプラン作成者の</a:t>
            </a:r>
            <a:r>
              <a:rPr lang="ja-JP" altLang="ja-JP" sz="1300" dirty="0">
                <a:latin typeface="HG丸ｺﾞｼｯｸM-PRO" pitchFamily="50" charset="-128"/>
                <a:ea typeface="HG丸ｺﾞｼｯｸM-PRO" pitchFamily="50" charset="-128"/>
              </a:rPr>
              <a:t>概要説明は、簡潔・明確に</a:t>
            </a:r>
            <a:r>
              <a:rPr lang="ja-JP" altLang="en-US" sz="1300" dirty="0">
                <a:latin typeface="HG丸ｺﾞｼｯｸM-PRO" pitchFamily="50" charset="-128"/>
                <a:ea typeface="HG丸ｺﾞｼｯｸM-PRO" pitchFamily="50" charset="-128"/>
              </a:rPr>
              <a:t>特に</a:t>
            </a:r>
            <a:r>
              <a:rPr lang="ja-JP" altLang="ja-JP" sz="1300" dirty="0">
                <a:latin typeface="HG丸ｺﾞｼｯｸM-PRO" pitchFamily="50" charset="-128"/>
                <a:ea typeface="HG丸ｺﾞｼｯｸM-PRO" pitchFamily="50" charset="-128"/>
              </a:rPr>
              <a:t>以下の内容</a:t>
            </a:r>
            <a:r>
              <a:rPr lang="ja-JP" altLang="en-US" sz="1300" dirty="0">
                <a:latin typeface="HG丸ｺﾞｼｯｸM-PRO" pitchFamily="50" charset="-128"/>
                <a:ea typeface="HG丸ｺﾞｼｯｸM-PRO" pitchFamily="50" charset="-128"/>
              </a:rPr>
              <a:t>について</a:t>
            </a:r>
            <a:r>
              <a:rPr lang="ja-JP" altLang="ja-JP" sz="1300" dirty="0">
                <a:latin typeface="HG丸ｺﾞｼｯｸM-PRO" pitchFamily="50" charset="-128"/>
                <a:ea typeface="HG丸ｺﾞｼｯｸM-PRO" pitchFamily="50" charset="-128"/>
              </a:rPr>
              <a:t>説明</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してください。</a:t>
            </a:r>
            <a:endParaRPr lang="ja-JP"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１）</a:t>
            </a:r>
            <a:r>
              <a:rPr lang="ja-JP" altLang="ja-JP" sz="1300" dirty="0">
                <a:latin typeface="HG丸ｺﾞｼｯｸM-PRO" pitchFamily="50" charset="-128"/>
                <a:ea typeface="HG丸ｺﾞｼｯｸM-PRO" pitchFamily="50" charset="-128"/>
              </a:rPr>
              <a:t>利用者基本情報</a:t>
            </a:r>
          </a:p>
          <a:p>
            <a:pPr>
              <a:lnSpc>
                <a:spcPts val="1900"/>
              </a:lnSpc>
            </a:pPr>
            <a:r>
              <a:rPr lang="ja-JP" altLang="en-US" sz="1300" dirty="0">
                <a:latin typeface="HG丸ｺﾞｼｯｸM-PRO" pitchFamily="50" charset="-128"/>
                <a:ea typeface="HG丸ｺﾞｼｯｸM-PRO" pitchFamily="50" charset="-128"/>
              </a:rPr>
              <a:t>　　２）</a:t>
            </a:r>
            <a:r>
              <a:rPr lang="ja-JP" altLang="ja-JP" sz="1300" dirty="0">
                <a:latin typeface="HG丸ｺﾞｼｯｸM-PRO" pitchFamily="50" charset="-128"/>
                <a:ea typeface="HG丸ｺﾞｼｯｸM-PRO" pitchFamily="50" charset="-128"/>
              </a:rPr>
              <a:t>現在の状態に至った原因や問題点</a:t>
            </a:r>
          </a:p>
          <a:p>
            <a:pPr>
              <a:lnSpc>
                <a:spcPts val="1900"/>
              </a:lnSpc>
            </a:pPr>
            <a:r>
              <a:rPr lang="ja-JP" altLang="en-US" sz="1300" dirty="0">
                <a:latin typeface="HG丸ｺﾞｼｯｸM-PRO" pitchFamily="50" charset="-128"/>
                <a:ea typeface="HG丸ｺﾞｼｯｸM-PRO" pitchFamily="50" charset="-128"/>
              </a:rPr>
              <a:t>　　３）</a:t>
            </a:r>
            <a:r>
              <a:rPr lang="ja-JP" altLang="ja-JP" sz="1300" dirty="0">
                <a:latin typeface="HG丸ｺﾞｼｯｸM-PRO" pitchFamily="50" charset="-128"/>
                <a:ea typeface="HG丸ｺﾞｼｯｸM-PRO" pitchFamily="50" charset="-128"/>
              </a:rPr>
              <a:t>本人の持っている目標、アセスメント等から担当</a:t>
            </a:r>
            <a:r>
              <a:rPr lang="ja-JP" altLang="en-US" sz="1300" dirty="0">
                <a:latin typeface="HG丸ｺﾞｼｯｸM-PRO" pitchFamily="50" charset="-128"/>
                <a:ea typeface="HG丸ｺﾞｼｯｸM-PRO" pitchFamily="50" charset="-128"/>
              </a:rPr>
              <a:t>介護支援専門員</a:t>
            </a:r>
            <a:r>
              <a:rPr lang="ja-JP" altLang="ja-JP" sz="1300" dirty="0">
                <a:latin typeface="HG丸ｺﾞｼｯｸM-PRO" pitchFamily="50" charset="-128"/>
                <a:ea typeface="HG丸ｺﾞｼｯｸM-PRO" pitchFamily="50" charset="-128"/>
              </a:rPr>
              <a:t>が改善</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a:t>
            </a:r>
            <a:r>
              <a:rPr lang="ja-JP" altLang="ja-JP" sz="1300" dirty="0">
                <a:latin typeface="HG丸ｺﾞｼｯｸM-PRO" pitchFamily="50" charset="-128"/>
                <a:ea typeface="HG丸ｺﾞｼｯｸM-PRO" pitchFamily="50" charset="-128"/>
              </a:rPr>
              <a:t>可能と思われる点</a:t>
            </a:r>
          </a:p>
          <a:p>
            <a:pPr>
              <a:lnSpc>
                <a:spcPts val="1900"/>
              </a:lnSpc>
            </a:pPr>
            <a:r>
              <a:rPr lang="ja-JP" altLang="en-US" sz="1300" dirty="0">
                <a:latin typeface="HG丸ｺﾞｼｯｸM-PRO" pitchFamily="50" charset="-128"/>
                <a:ea typeface="HG丸ｺﾞｼｯｸM-PRO" pitchFamily="50" charset="-128"/>
              </a:rPr>
              <a:t>　　４）</a:t>
            </a:r>
            <a:r>
              <a:rPr lang="ja-JP" altLang="ja-JP" sz="1300" dirty="0">
                <a:latin typeface="HG丸ｺﾞｼｯｸM-PRO" pitchFamily="50" charset="-128"/>
                <a:ea typeface="HG丸ｺﾞｼｯｸM-PRO" pitchFamily="50" charset="-128"/>
              </a:rPr>
              <a:t>上記を踏まえたケアプラン等における支援方針・目標等</a:t>
            </a:r>
          </a:p>
          <a:p>
            <a:pPr>
              <a:lnSpc>
                <a:spcPts val="1900"/>
              </a:lnSpc>
            </a:pPr>
            <a:r>
              <a:rPr lang="ja-JP" altLang="en-US" sz="1300" dirty="0">
                <a:latin typeface="HG丸ｺﾞｼｯｸM-PRO" pitchFamily="50" charset="-128"/>
                <a:ea typeface="HG丸ｺﾞｼｯｸM-PRO" pitchFamily="50" charset="-128"/>
              </a:rPr>
              <a:t>　　５）</a:t>
            </a:r>
            <a:r>
              <a:rPr lang="ja-JP" altLang="ja-JP" sz="1300" dirty="0">
                <a:latin typeface="HG丸ｺﾞｼｯｸM-PRO" pitchFamily="50" charset="-128"/>
                <a:ea typeface="HG丸ｺﾞｼｯｸM-PRO" pitchFamily="50" charset="-128"/>
              </a:rPr>
              <a:t>ケアプラン作成にあたり、苦慮した点や助言を受けたい点</a:t>
            </a:r>
            <a:r>
              <a:rPr lang="ja-JP" altLang="en-US" sz="1300" dirty="0">
                <a:latin typeface="HG丸ｺﾞｼｯｸM-PRO" pitchFamily="50" charset="-128"/>
                <a:ea typeface="HG丸ｺﾞｼｯｸM-PRO" pitchFamily="50" charset="-128"/>
              </a:rPr>
              <a:t>、</a:t>
            </a:r>
            <a:r>
              <a:rPr lang="ja-JP" altLang="ja-JP" sz="1300" dirty="0">
                <a:latin typeface="HG丸ｺﾞｼｯｸM-PRO" pitchFamily="50" charset="-128"/>
                <a:ea typeface="HG丸ｺﾞｼｯｸM-PRO" pitchFamily="50" charset="-128"/>
              </a:rPr>
              <a:t>また力を</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a:t>
            </a:r>
            <a:r>
              <a:rPr lang="ja-JP" altLang="ja-JP" sz="1300" dirty="0">
                <a:latin typeface="HG丸ｺﾞｼｯｸM-PRO" pitchFamily="50" charset="-128"/>
                <a:ea typeface="HG丸ｺﾞｼｯｸM-PRO" pitchFamily="50" charset="-128"/>
              </a:rPr>
              <a:t>入れた点の発表</a:t>
            </a:r>
            <a:r>
              <a:rPr lang="en-US" altLang="ja-JP" sz="1300" dirty="0">
                <a:latin typeface="HG丸ｺﾞｼｯｸM-PRO" pitchFamily="50" charset="-128"/>
                <a:ea typeface="HG丸ｺﾞｼｯｸM-PRO" pitchFamily="50" charset="-128"/>
              </a:rPr>
              <a:t> </a:t>
            </a:r>
          </a:p>
          <a:p>
            <a:pPr>
              <a:lnSpc>
                <a:spcPts val="1900"/>
              </a:lnSpc>
            </a:pP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a:t>
            </a:r>
            <a:r>
              <a:rPr lang="ja-JP" altLang="ja-JP" sz="1300" dirty="0">
                <a:latin typeface="HG丸ｺﾞｼｯｸM-PRO" pitchFamily="50" charset="-128"/>
                <a:ea typeface="HG丸ｺﾞｼｯｸM-PRO" pitchFamily="50" charset="-128"/>
              </a:rPr>
              <a:t>サービス事業所からはアセスメントに基づく、</a:t>
            </a:r>
            <a:r>
              <a:rPr lang="ja-JP" altLang="en-US" sz="1300" dirty="0">
                <a:latin typeface="HG丸ｺﾞｼｯｸM-PRO" pitchFamily="50" charset="-128"/>
                <a:ea typeface="HG丸ｺﾞｼｯｸM-PRO" pitchFamily="50" charset="-128"/>
              </a:rPr>
              <a:t>特に以下の内容について</a:t>
            </a:r>
            <a:r>
              <a:rPr lang="ja-JP" altLang="ja-JP" sz="1300" dirty="0">
                <a:latin typeface="HG丸ｺﾞｼｯｸM-PRO" pitchFamily="50" charset="-128"/>
                <a:ea typeface="HG丸ｺﾞｼｯｸM-PRO" pitchFamily="50" charset="-128"/>
              </a:rPr>
              <a:t>説明</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a:t>
            </a:r>
            <a:r>
              <a:rPr lang="ja-JP" altLang="ja-JP" sz="1300" dirty="0">
                <a:latin typeface="HG丸ｺﾞｼｯｸM-PRO" pitchFamily="50" charset="-128"/>
                <a:ea typeface="HG丸ｺﾞｼｯｸM-PRO" pitchFamily="50" charset="-128"/>
              </a:rPr>
              <a:t>を</a:t>
            </a:r>
            <a:r>
              <a:rPr lang="ja-JP" altLang="en-US" sz="1300" dirty="0">
                <a:latin typeface="HG丸ｺﾞｼｯｸM-PRO" pitchFamily="50" charset="-128"/>
                <a:ea typeface="HG丸ｺﾞｼｯｸM-PRO" pitchFamily="50" charset="-128"/>
              </a:rPr>
              <a:t>してください。</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１）具体的な支援内容と期待できる効果</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２）利用時の様子</a:t>
            </a:r>
            <a:endParaRPr lang="en-US" altLang="ja-JP" sz="1300" dirty="0">
              <a:latin typeface="HG丸ｺﾞｼｯｸM-PRO" pitchFamily="50" charset="-128"/>
              <a:ea typeface="HG丸ｺﾞｼｯｸM-PRO" pitchFamily="50" charset="-128"/>
            </a:endParaRPr>
          </a:p>
          <a:p>
            <a:pPr>
              <a:lnSpc>
                <a:spcPts val="1900"/>
              </a:lnSpc>
            </a:pPr>
            <a:r>
              <a:rPr lang="ja-JP" altLang="en-US" sz="1300" dirty="0">
                <a:latin typeface="HG丸ｺﾞｼｯｸM-PRO" pitchFamily="50" charset="-128"/>
                <a:ea typeface="HG丸ｺﾞｼｯｸM-PRO" pitchFamily="50" charset="-128"/>
              </a:rPr>
              <a:t>　</a:t>
            </a:r>
            <a:r>
              <a:rPr lang="ja-JP" altLang="en-US" sz="1300">
                <a:latin typeface="HG丸ｺﾞｼｯｸM-PRO" pitchFamily="50" charset="-128"/>
                <a:ea typeface="HG丸ｺﾞｼｯｸM-PRO" pitchFamily="50" charset="-128"/>
              </a:rPr>
              <a:t>　３</a:t>
            </a:r>
            <a:r>
              <a:rPr lang="ja-JP" altLang="en-US" sz="1300" dirty="0">
                <a:latin typeface="HG丸ｺﾞｼｯｸM-PRO" pitchFamily="50" charset="-128"/>
                <a:ea typeface="HG丸ｺﾞｼｯｸM-PRO" pitchFamily="50" charset="-128"/>
              </a:rPr>
              <a:t>）その他ケアプラン作成者の概要説明に対する補足</a:t>
            </a:r>
            <a:endParaRPr lang="en-US" altLang="ja-JP" sz="13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2707</TotalTime>
  <Words>4347</Words>
  <Application>Microsoft Office PowerPoint</Application>
  <PresentationFormat>画面に合わせる (4:3)</PresentationFormat>
  <Paragraphs>375</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okuno-hideki</dc:creator>
  <cp:lastModifiedBy>加藤　真央</cp:lastModifiedBy>
  <cp:revision>287</cp:revision>
  <cp:lastPrinted>2024-04-12T02:33:33Z</cp:lastPrinted>
  <dcterms:created xsi:type="dcterms:W3CDTF">2016-10-12T10:24:37Z</dcterms:created>
  <dcterms:modified xsi:type="dcterms:W3CDTF">2025-04-10T02:07:59Z</dcterms:modified>
</cp:coreProperties>
</file>