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8271" r:id="rId1"/>
  </p:sldMasterIdLst>
  <p:notesMasterIdLst>
    <p:notesMasterId r:id="rId12"/>
  </p:notesMasterIdLst>
  <p:handoutMasterIdLst>
    <p:handoutMasterId r:id="rId13"/>
  </p:handoutMasterIdLst>
  <p:sldIdLst>
    <p:sldId id="1704" r:id="rId2"/>
    <p:sldId id="1708" r:id="rId3"/>
    <p:sldId id="1703" r:id="rId4"/>
    <p:sldId id="1709" r:id="rId5"/>
    <p:sldId id="1715" r:id="rId6"/>
    <p:sldId id="1714" r:id="rId7"/>
    <p:sldId id="1716" r:id="rId8"/>
    <p:sldId id="1710" r:id="rId9"/>
    <p:sldId id="1712" r:id="rId10"/>
    <p:sldId id="1707" r:id="rId11"/>
  </p:sldIdLst>
  <p:sldSz cx="6858000" cy="9144000" type="screen4x3"/>
  <p:notesSz cx="6807200" cy="9939338"/>
  <p:defaultTextStyle>
    <a:defPPr>
      <a:defRPr lang="ja-JP"/>
    </a:defPPr>
    <a:lvl1pPr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1pPr>
    <a:lvl2pPr marL="4572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2pPr>
    <a:lvl3pPr marL="9144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3pPr>
    <a:lvl4pPr marL="13716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4pPr>
    <a:lvl5pPr marL="18288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2600" b="1" u="sng"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2600" b="1" u="sng"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2600" b="1" u="sng"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2600" b="1" u="sng" kern="1200">
        <a:solidFill>
          <a:schemeClr val="tx1"/>
        </a:solidFill>
        <a:latin typeface="Arial"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池田　あずさ" initials="池田　あずさ" lastIdx="3" clrIdx="0">
    <p:extLst>
      <p:ext uri="{19B8F6BF-5375-455C-9EA6-DF929625EA0E}">
        <p15:presenceInfo xmlns:p15="http://schemas.microsoft.com/office/powerpoint/2012/main" userId="S-1-5-21-85530307-1808141118-1538750858-79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6600"/>
    <a:srgbClr val="FF9900"/>
    <a:srgbClr val="CCFFCC"/>
    <a:srgbClr val="FFFFCC"/>
    <a:srgbClr val="008000"/>
    <a:srgbClr val="CCFFFF"/>
    <a:srgbClr val="FFFFE1"/>
    <a:srgbClr val="FFE5FF"/>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62" autoAdjust="0"/>
    <p:restoredTop sz="68345" autoAdjust="0"/>
  </p:normalViewPr>
  <p:slideViewPr>
    <p:cSldViewPr>
      <p:cViewPr>
        <p:scale>
          <a:sx n="100" d="100"/>
          <a:sy n="100" d="100"/>
        </p:scale>
        <p:origin x="1128" y="72"/>
      </p:cViewPr>
      <p:guideLst>
        <p:guide orient="horz" pos="2880"/>
        <p:guide pos="2160"/>
      </p:guideLst>
    </p:cSldViewPr>
  </p:slideViewPr>
  <p:outlineViewPr>
    <p:cViewPr>
      <p:scale>
        <a:sx n="33" d="100"/>
        <a:sy n="33" d="100"/>
      </p:scale>
      <p:origin x="0" y="3228"/>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824" y="3156"/>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2CAF3F-6B8E-4047-84BD-2E67323C40F6}" type="doc">
      <dgm:prSet loTypeId="urn:microsoft.com/office/officeart/2005/8/layout/arrow2" loCatId="process" qsTypeId="urn:microsoft.com/office/officeart/2005/8/quickstyle/simple1" qsCatId="simple" csTypeId="urn:microsoft.com/office/officeart/2005/8/colors/accent1_2" csCatId="accent1" phldr="1"/>
      <dgm:spPr/>
    </dgm:pt>
    <dgm:pt modelId="{C4F53283-E99E-4D75-9759-EE0EA0EB3857}">
      <dgm:prSet phldrT="[テキスト]" phldr="1"/>
      <dgm:spPr/>
      <dgm:t>
        <a:bodyPr/>
        <a:lstStyle/>
        <a:p>
          <a:endParaRPr kumimoji="1" lang="ja-JP" altLang="en-US" dirty="0">
            <a:noFill/>
          </a:endParaRPr>
        </a:p>
      </dgm:t>
    </dgm:pt>
    <dgm:pt modelId="{999085FF-05EA-488E-B9B4-9369E42F6705}" type="sibTrans" cxnId="{3C4FE4BB-3863-4667-B9E6-3736040BF414}">
      <dgm:prSet/>
      <dgm:spPr/>
      <dgm:t>
        <a:bodyPr/>
        <a:lstStyle/>
        <a:p>
          <a:endParaRPr kumimoji="1" lang="ja-JP" altLang="en-US"/>
        </a:p>
      </dgm:t>
    </dgm:pt>
    <dgm:pt modelId="{596F20F1-42A7-44A2-A9DF-3E006F000161}" type="parTrans" cxnId="{3C4FE4BB-3863-4667-B9E6-3736040BF414}">
      <dgm:prSet/>
      <dgm:spPr/>
      <dgm:t>
        <a:bodyPr/>
        <a:lstStyle/>
        <a:p>
          <a:endParaRPr kumimoji="1" lang="ja-JP" altLang="en-US"/>
        </a:p>
      </dgm:t>
    </dgm:pt>
    <dgm:pt modelId="{56C1DA63-2D54-4FB8-A360-4D1E03DD574F}" type="pres">
      <dgm:prSet presAssocID="{4F2CAF3F-6B8E-4047-84BD-2E67323C40F6}" presName="arrowDiagram" presStyleCnt="0">
        <dgm:presLayoutVars>
          <dgm:chMax val="5"/>
          <dgm:dir/>
          <dgm:resizeHandles val="exact"/>
        </dgm:presLayoutVars>
      </dgm:prSet>
      <dgm:spPr/>
    </dgm:pt>
    <dgm:pt modelId="{19CF8F39-7C07-40C3-B04A-772060DC5A1D}" type="pres">
      <dgm:prSet presAssocID="{4F2CAF3F-6B8E-4047-84BD-2E67323C40F6}" presName="arrow" presStyleLbl="bgShp" presStyleIdx="0" presStyleCnt="1" custScaleX="202769" custLinFactNeighborX="-9633" custLinFactNeighborY="-18973"/>
      <dgm:spPr>
        <a:solidFill>
          <a:srgbClr val="FFE5FF"/>
        </a:solidFill>
      </dgm:spPr>
    </dgm:pt>
    <dgm:pt modelId="{CCB8A8B1-BEA4-4AE5-97CC-89830945E2C5}" type="pres">
      <dgm:prSet presAssocID="{4F2CAF3F-6B8E-4047-84BD-2E67323C40F6}" presName="arrowDiagram1" presStyleCnt="0">
        <dgm:presLayoutVars>
          <dgm:bulletEnabled val="1"/>
        </dgm:presLayoutVars>
      </dgm:prSet>
      <dgm:spPr/>
    </dgm:pt>
    <dgm:pt modelId="{F088A0E5-361B-4839-BCB9-B9EAEE418867}" type="pres">
      <dgm:prSet presAssocID="{C4F53283-E99E-4D75-9759-EE0EA0EB3857}" presName="bullet1" presStyleLbl="node1" presStyleIdx="0" presStyleCnt="1"/>
      <dgm:spPr>
        <a:noFill/>
        <a:ln>
          <a:noFill/>
        </a:ln>
      </dgm:spPr>
    </dgm:pt>
    <dgm:pt modelId="{B65ED7BF-FE82-4B54-B924-A286E194EE88}" type="pres">
      <dgm:prSet presAssocID="{C4F53283-E99E-4D75-9759-EE0EA0EB3857}" presName="textBox1" presStyleLbl="revTx" presStyleIdx="0" presStyleCnt="1" custAng="0" custFlipVert="1" custScaleX="10626" custScaleY="42725" custLinFactNeighborX="69687" custLinFactNeighborY="-28612">
        <dgm:presLayoutVars>
          <dgm:bulletEnabled val="1"/>
        </dgm:presLayoutVars>
      </dgm:prSet>
      <dgm:spPr/>
    </dgm:pt>
  </dgm:ptLst>
  <dgm:cxnLst>
    <dgm:cxn modelId="{14701610-28BD-4E0A-9EAC-9849218F1CC5}" type="presOf" srcId="{4F2CAF3F-6B8E-4047-84BD-2E67323C40F6}" destId="{56C1DA63-2D54-4FB8-A360-4D1E03DD574F}" srcOrd="0" destOrd="0" presId="urn:microsoft.com/office/officeart/2005/8/layout/arrow2"/>
    <dgm:cxn modelId="{E7BBA7AC-7C60-4D42-8B3E-3077BEE87698}" type="presOf" srcId="{C4F53283-E99E-4D75-9759-EE0EA0EB3857}" destId="{B65ED7BF-FE82-4B54-B924-A286E194EE88}" srcOrd="0" destOrd="0" presId="urn:microsoft.com/office/officeart/2005/8/layout/arrow2"/>
    <dgm:cxn modelId="{3C4FE4BB-3863-4667-B9E6-3736040BF414}" srcId="{4F2CAF3F-6B8E-4047-84BD-2E67323C40F6}" destId="{C4F53283-E99E-4D75-9759-EE0EA0EB3857}" srcOrd="0" destOrd="0" parTransId="{596F20F1-42A7-44A2-A9DF-3E006F000161}" sibTransId="{999085FF-05EA-488E-B9B4-9369E42F6705}"/>
    <dgm:cxn modelId="{C70C15EB-71B9-41CC-B32E-6D9D592ADC49}" type="presParOf" srcId="{56C1DA63-2D54-4FB8-A360-4D1E03DD574F}" destId="{19CF8F39-7C07-40C3-B04A-772060DC5A1D}" srcOrd="0" destOrd="0" presId="urn:microsoft.com/office/officeart/2005/8/layout/arrow2"/>
    <dgm:cxn modelId="{42C52D72-9B39-4B40-B07A-B32B5F783DE6}" type="presParOf" srcId="{56C1DA63-2D54-4FB8-A360-4D1E03DD574F}" destId="{CCB8A8B1-BEA4-4AE5-97CC-89830945E2C5}" srcOrd="1" destOrd="0" presId="urn:microsoft.com/office/officeart/2005/8/layout/arrow2"/>
    <dgm:cxn modelId="{3AE2B5A1-0AFD-4B3A-B151-15DBDEB23947}" type="presParOf" srcId="{CCB8A8B1-BEA4-4AE5-97CC-89830945E2C5}" destId="{F088A0E5-361B-4839-BCB9-B9EAEE418867}" srcOrd="0" destOrd="0" presId="urn:microsoft.com/office/officeart/2005/8/layout/arrow2"/>
    <dgm:cxn modelId="{F089B33D-F17B-4816-81D3-A3579199C957}" type="presParOf" srcId="{CCB8A8B1-BEA4-4AE5-97CC-89830945E2C5}" destId="{B65ED7BF-FE82-4B54-B924-A286E194EE88}" srcOrd="1"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F8F39-7C07-40C3-B04A-772060DC5A1D}">
      <dsp:nvSpPr>
        <dsp:cNvPr id="0" name=""/>
        <dsp:cNvSpPr/>
      </dsp:nvSpPr>
      <dsp:spPr>
        <a:xfrm>
          <a:off x="-3" y="0"/>
          <a:ext cx="4911435" cy="1513864"/>
        </a:xfrm>
        <a:prstGeom prst="swooshArrow">
          <a:avLst>
            <a:gd name="adj1" fmla="val 25000"/>
            <a:gd name="adj2" fmla="val 25000"/>
          </a:avLst>
        </a:prstGeom>
        <a:solidFill>
          <a:srgbClr val="FFE5FF"/>
        </a:solidFill>
        <a:ln>
          <a:noFill/>
        </a:ln>
        <a:effectLst/>
      </dsp:spPr>
      <dsp:style>
        <a:lnRef idx="0">
          <a:scrgbClr r="0" g="0" b="0"/>
        </a:lnRef>
        <a:fillRef idx="1">
          <a:scrgbClr r="0" g="0" b="0"/>
        </a:fillRef>
        <a:effectRef idx="0">
          <a:scrgbClr r="0" g="0" b="0"/>
        </a:effectRef>
        <a:fontRef idx="minor"/>
      </dsp:style>
    </dsp:sp>
    <dsp:sp modelId="{F088A0E5-361B-4839-BCB9-B9EAEE418867}">
      <dsp:nvSpPr>
        <dsp:cNvPr id="0" name=""/>
        <dsp:cNvSpPr/>
      </dsp:nvSpPr>
      <dsp:spPr>
        <a:xfrm>
          <a:off x="3092747" y="307011"/>
          <a:ext cx="179241" cy="179241"/>
        </a:xfrm>
        <a:prstGeom prst="ellipse">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5ED7BF-FE82-4B54-B924-A286E194EE88}">
      <dsp:nvSpPr>
        <dsp:cNvPr id="0" name=""/>
        <dsp:cNvSpPr/>
      </dsp:nvSpPr>
      <dsp:spPr>
        <a:xfrm flipV="1">
          <a:off x="3321634" y="396917"/>
          <a:ext cx="102952" cy="477337"/>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4976" bIns="0" numCol="1" spcCol="1270" anchor="t" anchorCtr="0">
          <a:noAutofit/>
        </a:bodyPr>
        <a:lstStyle/>
        <a:p>
          <a:pPr marL="0" lvl="0" indent="0" algn="r" defTabSz="222250">
            <a:lnSpc>
              <a:spcPct val="90000"/>
            </a:lnSpc>
            <a:spcBef>
              <a:spcPct val="0"/>
            </a:spcBef>
            <a:spcAft>
              <a:spcPct val="35000"/>
            </a:spcAft>
            <a:buNone/>
          </a:pPr>
          <a:endParaRPr kumimoji="1" lang="ja-JP" altLang="en-US" sz="500" kern="1200" dirty="0">
            <a:noFill/>
          </a:endParaRPr>
        </a:p>
      </dsp:txBody>
      <dsp:txXfrm rot="10800000">
        <a:off x="3326660" y="401943"/>
        <a:ext cx="92900" cy="467285"/>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12" y="12"/>
            <a:ext cx="2950375"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t" anchorCtr="0" compatLnSpc="1">
            <a:prstTxWarp prst="textNoShape">
              <a:avLst/>
            </a:prstTxWarp>
          </a:bodyPr>
          <a:lstStyle>
            <a:lvl1pPr algn="l" defTabSz="913343">
              <a:spcBef>
                <a:spcPct val="0"/>
              </a:spcBef>
              <a:defRPr sz="1300" b="0" u="none">
                <a:latin typeface="Arial" charset="0"/>
              </a:defRPr>
            </a:lvl1pPr>
          </a:lstStyle>
          <a:p>
            <a:pPr>
              <a:defRPr/>
            </a:pPr>
            <a:endParaRPr lang="en-US" altLang="ja-JP"/>
          </a:p>
        </p:txBody>
      </p:sp>
      <p:sp>
        <p:nvSpPr>
          <p:cNvPr id="114691" name="Rectangle 3"/>
          <p:cNvSpPr>
            <a:spLocks noGrp="1" noChangeArrowheads="1"/>
          </p:cNvSpPr>
          <p:nvPr>
            <p:ph type="dt" sz="quarter" idx="1"/>
          </p:nvPr>
        </p:nvSpPr>
        <p:spPr bwMode="auto">
          <a:xfrm>
            <a:off x="3855221" y="12"/>
            <a:ext cx="2950374"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t" anchorCtr="0" compatLnSpc="1">
            <a:prstTxWarp prst="textNoShape">
              <a:avLst/>
            </a:prstTxWarp>
          </a:bodyPr>
          <a:lstStyle>
            <a:lvl1pPr algn="r" defTabSz="913343">
              <a:spcBef>
                <a:spcPct val="0"/>
              </a:spcBef>
              <a:defRPr sz="1300" b="0" u="none">
                <a:latin typeface="Arial" charset="0"/>
              </a:defRPr>
            </a:lvl1pPr>
          </a:lstStyle>
          <a:p>
            <a:pPr>
              <a:defRPr/>
            </a:pPr>
            <a:endParaRPr lang="en-US" altLang="ja-JP"/>
          </a:p>
        </p:txBody>
      </p:sp>
      <p:sp>
        <p:nvSpPr>
          <p:cNvPr id="114692" name="Rectangle 4"/>
          <p:cNvSpPr>
            <a:spLocks noGrp="1" noChangeArrowheads="1"/>
          </p:cNvSpPr>
          <p:nvPr>
            <p:ph type="ftr" sz="quarter" idx="2"/>
          </p:nvPr>
        </p:nvSpPr>
        <p:spPr bwMode="auto">
          <a:xfrm>
            <a:off x="12" y="9440372"/>
            <a:ext cx="2950375"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b" anchorCtr="0" compatLnSpc="1">
            <a:prstTxWarp prst="textNoShape">
              <a:avLst/>
            </a:prstTxWarp>
          </a:bodyPr>
          <a:lstStyle>
            <a:lvl1pPr algn="l" defTabSz="913343">
              <a:spcBef>
                <a:spcPct val="0"/>
              </a:spcBef>
              <a:defRPr sz="1300" b="0" u="none">
                <a:latin typeface="Arial" charset="0"/>
              </a:defRPr>
            </a:lvl1pPr>
          </a:lstStyle>
          <a:p>
            <a:pPr>
              <a:defRPr/>
            </a:pPr>
            <a:endParaRPr lang="en-US" altLang="ja-JP"/>
          </a:p>
        </p:txBody>
      </p:sp>
      <p:sp>
        <p:nvSpPr>
          <p:cNvPr id="114693" name="Rectangle 5"/>
          <p:cNvSpPr>
            <a:spLocks noGrp="1" noChangeArrowheads="1"/>
          </p:cNvSpPr>
          <p:nvPr>
            <p:ph type="sldNum" sz="quarter" idx="3"/>
          </p:nvPr>
        </p:nvSpPr>
        <p:spPr bwMode="auto">
          <a:xfrm>
            <a:off x="3855221" y="9440372"/>
            <a:ext cx="2950374"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b" anchorCtr="0" compatLnSpc="1">
            <a:prstTxWarp prst="textNoShape">
              <a:avLst/>
            </a:prstTxWarp>
          </a:bodyPr>
          <a:lstStyle>
            <a:lvl1pPr algn="r" defTabSz="913343">
              <a:spcBef>
                <a:spcPct val="0"/>
              </a:spcBef>
              <a:defRPr sz="1300" b="0" u="none">
                <a:latin typeface="Arial" charset="0"/>
              </a:defRPr>
            </a:lvl1pPr>
          </a:lstStyle>
          <a:p>
            <a:pPr>
              <a:defRPr/>
            </a:pPr>
            <a:fld id="{F540862B-CDEB-4795-BEBE-4B53FCA2C4FD}" type="slidenum">
              <a:rPr lang="en-US" altLang="ja-JP"/>
              <a:pPr>
                <a:defRPr/>
              </a:pPr>
              <a:t>‹#›</a:t>
            </a:fld>
            <a:endParaRPr lang="en-US" altLang="ja-JP"/>
          </a:p>
        </p:txBody>
      </p:sp>
    </p:spTree>
    <p:extLst>
      <p:ext uri="{BB962C8B-B14F-4D97-AF65-F5344CB8AC3E}">
        <p14:creationId xmlns:p14="http://schemas.microsoft.com/office/powerpoint/2010/main" val="33973740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12" y="12"/>
            <a:ext cx="2950375"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t" anchorCtr="0" compatLnSpc="1">
            <a:prstTxWarp prst="textNoShape">
              <a:avLst/>
            </a:prstTxWarp>
          </a:bodyPr>
          <a:lstStyle>
            <a:lvl1pPr algn="l" defTabSz="913343">
              <a:spcBef>
                <a:spcPct val="0"/>
              </a:spcBef>
              <a:defRPr sz="1300" b="0" u="none">
                <a:latin typeface="Arial" charset="0"/>
              </a:defRPr>
            </a:lvl1pPr>
          </a:lstStyle>
          <a:p>
            <a:pPr>
              <a:defRPr/>
            </a:pPr>
            <a:endParaRPr lang="en-US" altLang="ja-JP"/>
          </a:p>
        </p:txBody>
      </p:sp>
      <p:sp>
        <p:nvSpPr>
          <p:cNvPr id="30723" name="Rectangle 3"/>
          <p:cNvSpPr>
            <a:spLocks noGrp="1" noChangeArrowheads="1"/>
          </p:cNvSpPr>
          <p:nvPr>
            <p:ph type="dt" idx="1"/>
          </p:nvPr>
        </p:nvSpPr>
        <p:spPr bwMode="auto">
          <a:xfrm>
            <a:off x="3855221" y="12"/>
            <a:ext cx="2950374" cy="497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t" anchorCtr="0" compatLnSpc="1">
            <a:prstTxWarp prst="textNoShape">
              <a:avLst/>
            </a:prstTxWarp>
          </a:bodyPr>
          <a:lstStyle>
            <a:lvl1pPr algn="r" defTabSz="913343">
              <a:spcBef>
                <a:spcPct val="0"/>
              </a:spcBef>
              <a:defRPr sz="1300" b="0" u="none">
                <a:latin typeface="Arial" charset="0"/>
              </a:defRPr>
            </a:lvl1pPr>
          </a:lstStyle>
          <a:p>
            <a:pPr>
              <a:defRPr/>
            </a:pPr>
            <a:endParaRPr lang="en-US" altLang="ja-JP"/>
          </a:p>
        </p:txBody>
      </p:sp>
      <p:sp>
        <p:nvSpPr>
          <p:cNvPr id="197636" name="Rectangle 4"/>
          <p:cNvSpPr>
            <a:spLocks noGrp="1" noRot="1" noChangeAspect="1" noChangeArrowheads="1" noTextEdit="1"/>
          </p:cNvSpPr>
          <p:nvPr>
            <p:ph type="sldImg" idx="2"/>
          </p:nvPr>
        </p:nvSpPr>
        <p:spPr bwMode="auto">
          <a:xfrm>
            <a:off x="2008188" y="746125"/>
            <a:ext cx="2794000"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5" name="Rectangle 5"/>
          <p:cNvSpPr>
            <a:spLocks noGrp="1" noChangeArrowheads="1"/>
          </p:cNvSpPr>
          <p:nvPr>
            <p:ph type="body" sz="quarter" idx="3"/>
          </p:nvPr>
        </p:nvSpPr>
        <p:spPr bwMode="auto">
          <a:xfrm>
            <a:off x="681853" y="4720997"/>
            <a:ext cx="5443513" cy="447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26" name="Rectangle 6"/>
          <p:cNvSpPr>
            <a:spLocks noGrp="1" noChangeArrowheads="1"/>
          </p:cNvSpPr>
          <p:nvPr>
            <p:ph type="ftr" sz="quarter" idx="4"/>
          </p:nvPr>
        </p:nvSpPr>
        <p:spPr bwMode="auto">
          <a:xfrm>
            <a:off x="12" y="9440372"/>
            <a:ext cx="2950375"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b" anchorCtr="0" compatLnSpc="1">
            <a:prstTxWarp prst="textNoShape">
              <a:avLst/>
            </a:prstTxWarp>
          </a:bodyPr>
          <a:lstStyle>
            <a:lvl1pPr algn="l" defTabSz="913343">
              <a:spcBef>
                <a:spcPct val="0"/>
              </a:spcBef>
              <a:defRPr sz="1300" b="0" u="none">
                <a:latin typeface="Arial" charset="0"/>
              </a:defRPr>
            </a:lvl1pPr>
          </a:lstStyle>
          <a:p>
            <a:pPr>
              <a:defRPr/>
            </a:pPr>
            <a:endParaRPr lang="en-US" altLang="ja-JP"/>
          </a:p>
        </p:txBody>
      </p:sp>
      <p:sp>
        <p:nvSpPr>
          <p:cNvPr id="30727" name="Rectangle 7"/>
          <p:cNvSpPr>
            <a:spLocks noGrp="1" noChangeArrowheads="1"/>
          </p:cNvSpPr>
          <p:nvPr>
            <p:ph type="sldNum" sz="quarter" idx="5"/>
          </p:nvPr>
        </p:nvSpPr>
        <p:spPr bwMode="auto">
          <a:xfrm>
            <a:off x="3855221" y="9440372"/>
            <a:ext cx="2950374" cy="497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6" tIns="45636" rIns="91266" bIns="45636" numCol="1" anchor="b" anchorCtr="0" compatLnSpc="1">
            <a:prstTxWarp prst="textNoShape">
              <a:avLst/>
            </a:prstTxWarp>
          </a:bodyPr>
          <a:lstStyle>
            <a:lvl1pPr algn="r" defTabSz="913343">
              <a:spcBef>
                <a:spcPct val="0"/>
              </a:spcBef>
              <a:defRPr sz="1300" b="0" u="none">
                <a:latin typeface="Arial" charset="0"/>
              </a:defRPr>
            </a:lvl1pPr>
          </a:lstStyle>
          <a:p>
            <a:pPr>
              <a:defRPr/>
            </a:pPr>
            <a:fld id="{7D836F86-5F18-4610-8F80-9DC101D76F33}" type="slidenum">
              <a:rPr lang="en-US" altLang="ja-JP"/>
              <a:pPr>
                <a:defRPr/>
              </a:pPr>
              <a:t>‹#›</a:t>
            </a:fld>
            <a:endParaRPr lang="en-US" altLang="ja-JP"/>
          </a:p>
        </p:txBody>
      </p:sp>
    </p:spTree>
    <p:extLst>
      <p:ext uri="{BB962C8B-B14F-4D97-AF65-F5344CB8AC3E}">
        <p14:creationId xmlns:p14="http://schemas.microsoft.com/office/powerpoint/2010/main" val="207850248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933"/>
            <a:ext cx="5829300" cy="1960033"/>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lvl1pPr>
            <a:lvl2pPr marL="316531" indent="0" algn="ctr">
              <a:buNone/>
              <a:defRPr/>
            </a:lvl2pPr>
            <a:lvl3pPr marL="633062" indent="0" algn="ctr">
              <a:buNone/>
              <a:defRPr/>
            </a:lvl3pPr>
            <a:lvl4pPr marL="949593" indent="0" algn="ctr">
              <a:buNone/>
              <a:defRPr/>
            </a:lvl4pPr>
            <a:lvl5pPr marL="1266124" indent="0" algn="ctr">
              <a:buNone/>
              <a:defRPr/>
            </a:lvl5pPr>
            <a:lvl6pPr marL="1582655" indent="0" algn="ctr">
              <a:buNone/>
              <a:defRPr/>
            </a:lvl6pPr>
            <a:lvl7pPr marL="1899186" indent="0" algn="ctr">
              <a:buNone/>
              <a:defRPr/>
            </a:lvl7pPr>
            <a:lvl8pPr marL="2215717" indent="0" algn="ctr">
              <a:buNone/>
              <a:defRPr/>
            </a:lvl8pPr>
            <a:lvl9pPr marL="2532248"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4"/>
          </p:nvPr>
        </p:nvSpPr>
        <p:spPr bwMode="auto">
          <a:xfrm>
            <a:off x="5319210" y="8826500"/>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2101081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1150513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6233"/>
            <a:ext cx="5829300" cy="1816100"/>
          </a:xfrm>
        </p:spPr>
        <p:txBody>
          <a:bodyPr anchor="t"/>
          <a:lstStyle>
            <a:lvl1pPr algn="l">
              <a:defRPr sz="2769"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1385"/>
            </a:lvl1pPr>
            <a:lvl2pPr marL="316531" indent="0">
              <a:buNone/>
              <a:defRPr sz="1247"/>
            </a:lvl2pPr>
            <a:lvl3pPr marL="633062" indent="0">
              <a:buNone/>
              <a:defRPr sz="1108"/>
            </a:lvl3pPr>
            <a:lvl4pPr marL="949593" indent="0">
              <a:buNone/>
              <a:defRPr sz="969"/>
            </a:lvl4pPr>
            <a:lvl5pPr marL="1266124" indent="0">
              <a:buNone/>
              <a:defRPr sz="969"/>
            </a:lvl5pPr>
            <a:lvl6pPr marL="1582655" indent="0">
              <a:buNone/>
              <a:defRPr sz="969"/>
            </a:lvl6pPr>
            <a:lvl7pPr marL="1899186" indent="0">
              <a:buNone/>
              <a:defRPr sz="969"/>
            </a:lvl7pPr>
            <a:lvl8pPr marL="2215717" indent="0">
              <a:buNone/>
              <a:defRPr sz="969"/>
            </a:lvl8pPr>
            <a:lvl9pPr marL="2532248" indent="0">
              <a:buNone/>
              <a:defRPr sz="969"/>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2710736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342903" y="2133608"/>
            <a:ext cx="3028950" cy="6034617"/>
          </a:xfrm>
        </p:spPr>
        <p:txBody>
          <a:bodyPr/>
          <a:lstStyle>
            <a:lvl1pPr>
              <a:defRPr sz="1939"/>
            </a:lvl1pPr>
            <a:lvl2pPr>
              <a:defRPr sz="1661"/>
            </a:lvl2pPr>
            <a:lvl3pPr>
              <a:defRPr sz="1385"/>
            </a:lvl3pPr>
            <a:lvl4pPr>
              <a:defRPr sz="1247"/>
            </a:lvl4pPr>
            <a:lvl5pPr>
              <a:defRPr sz="1247"/>
            </a:lvl5pPr>
            <a:lvl6pPr>
              <a:defRPr sz="1247"/>
            </a:lvl6pPr>
            <a:lvl7pPr>
              <a:defRPr sz="1247"/>
            </a:lvl7pPr>
            <a:lvl8pPr>
              <a:defRPr sz="1247"/>
            </a:lvl8pPr>
            <a:lvl9pPr>
              <a:defRPr sz="124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486150" y="2133608"/>
            <a:ext cx="3028950" cy="6034617"/>
          </a:xfrm>
        </p:spPr>
        <p:txBody>
          <a:bodyPr/>
          <a:lstStyle>
            <a:lvl1pPr>
              <a:defRPr sz="1939"/>
            </a:lvl1pPr>
            <a:lvl2pPr>
              <a:defRPr sz="1661"/>
            </a:lvl2pPr>
            <a:lvl3pPr>
              <a:defRPr sz="1385"/>
            </a:lvl3pPr>
            <a:lvl4pPr>
              <a:defRPr sz="1247"/>
            </a:lvl4pPr>
            <a:lvl5pPr>
              <a:defRPr sz="1247"/>
            </a:lvl5pPr>
            <a:lvl6pPr>
              <a:defRPr sz="1247"/>
            </a:lvl6pPr>
            <a:lvl7pPr>
              <a:defRPr sz="1247"/>
            </a:lvl7pPr>
            <a:lvl8pPr>
              <a:defRPr sz="1247"/>
            </a:lvl8pPr>
            <a:lvl9pPr>
              <a:defRPr sz="124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2975327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342902" y="2046817"/>
            <a:ext cx="3030141" cy="853016"/>
          </a:xfrm>
        </p:spPr>
        <p:txBody>
          <a:bodyPr anchor="b"/>
          <a:lstStyle>
            <a:lvl1pPr marL="0" indent="0">
              <a:buNone/>
              <a:defRPr sz="1661" b="1"/>
            </a:lvl1pPr>
            <a:lvl2pPr marL="316531" indent="0">
              <a:buNone/>
              <a:defRPr sz="1385" b="1"/>
            </a:lvl2pPr>
            <a:lvl3pPr marL="633062" indent="0">
              <a:buNone/>
              <a:defRPr sz="1247" b="1"/>
            </a:lvl3pPr>
            <a:lvl4pPr marL="949593" indent="0">
              <a:buNone/>
              <a:defRPr sz="1108" b="1"/>
            </a:lvl4pPr>
            <a:lvl5pPr marL="1266124" indent="0">
              <a:buNone/>
              <a:defRPr sz="1108" b="1"/>
            </a:lvl5pPr>
            <a:lvl6pPr marL="1582655" indent="0">
              <a:buNone/>
              <a:defRPr sz="1108" b="1"/>
            </a:lvl6pPr>
            <a:lvl7pPr marL="1899186" indent="0">
              <a:buNone/>
              <a:defRPr sz="1108" b="1"/>
            </a:lvl7pPr>
            <a:lvl8pPr marL="2215717" indent="0">
              <a:buNone/>
              <a:defRPr sz="1108" b="1"/>
            </a:lvl8pPr>
            <a:lvl9pPr marL="2532248" indent="0">
              <a:buNone/>
              <a:defRPr sz="1108"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342902" y="2899833"/>
            <a:ext cx="3030141" cy="5268384"/>
          </a:xfrm>
        </p:spPr>
        <p:txBody>
          <a:bodyPr/>
          <a:lstStyle>
            <a:lvl1pPr>
              <a:defRPr sz="1661"/>
            </a:lvl1pPr>
            <a:lvl2pPr>
              <a:defRPr sz="1385"/>
            </a:lvl2pPr>
            <a:lvl3pPr>
              <a:defRPr sz="1247"/>
            </a:lvl3pPr>
            <a:lvl4pPr>
              <a:defRPr sz="1108"/>
            </a:lvl4pPr>
            <a:lvl5pPr>
              <a:defRPr sz="1108"/>
            </a:lvl5pPr>
            <a:lvl6pPr>
              <a:defRPr sz="1108"/>
            </a:lvl6pPr>
            <a:lvl7pPr>
              <a:defRPr sz="1108"/>
            </a:lvl7pPr>
            <a:lvl8pPr>
              <a:defRPr sz="1108"/>
            </a:lvl8pPr>
            <a:lvl9pPr>
              <a:defRPr sz="110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83772" y="2046817"/>
            <a:ext cx="3031331" cy="853016"/>
          </a:xfrm>
        </p:spPr>
        <p:txBody>
          <a:bodyPr anchor="b"/>
          <a:lstStyle>
            <a:lvl1pPr marL="0" indent="0">
              <a:buNone/>
              <a:defRPr sz="1661" b="1"/>
            </a:lvl1pPr>
            <a:lvl2pPr marL="316531" indent="0">
              <a:buNone/>
              <a:defRPr sz="1385" b="1"/>
            </a:lvl2pPr>
            <a:lvl3pPr marL="633062" indent="0">
              <a:buNone/>
              <a:defRPr sz="1247" b="1"/>
            </a:lvl3pPr>
            <a:lvl4pPr marL="949593" indent="0">
              <a:buNone/>
              <a:defRPr sz="1108" b="1"/>
            </a:lvl4pPr>
            <a:lvl5pPr marL="1266124" indent="0">
              <a:buNone/>
              <a:defRPr sz="1108" b="1"/>
            </a:lvl5pPr>
            <a:lvl6pPr marL="1582655" indent="0">
              <a:buNone/>
              <a:defRPr sz="1108" b="1"/>
            </a:lvl6pPr>
            <a:lvl7pPr marL="1899186" indent="0">
              <a:buNone/>
              <a:defRPr sz="1108" b="1"/>
            </a:lvl7pPr>
            <a:lvl8pPr marL="2215717" indent="0">
              <a:buNone/>
              <a:defRPr sz="1108" b="1"/>
            </a:lvl8pPr>
            <a:lvl9pPr marL="2532248" indent="0">
              <a:buNone/>
              <a:defRPr sz="1108"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83772" y="2899833"/>
            <a:ext cx="3031331" cy="5268384"/>
          </a:xfrm>
        </p:spPr>
        <p:txBody>
          <a:bodyPr/>
          <a:lstStyle>
            <a:lvl1pPr>
              <a:defRPr sz="1661"/>
            </a:lvl1pPr>
            <a:lvl2pPr>
              <a:defRPr sz="1385"/>
            </a:lvl2pPr>
            <a:lvl3pPr>
              <a:defRPr sz="1247"/>
            </a:lvl3pPr>
            <a:lvl4pPr>
              <a:defRPr sz="1108"/>
            </a:lvl4pPr>
            <a:lvl5pPr>
              <a:defRPr sz="1108"/>
            </a:lvl5pPr>
            <a:lvl6pPr>
              <a:defRPr sz="1108"/>
            </a:lvl6pPr>
            <a:lvl7pPr>
              <a:defRPr sz="1108"/>
            </a:lvl7pPr>
            <a:lvl8pPr>
              <a:defRPr sz="1108"/>
            </a:lvl8pPr>
            <a:lvl9pPr>
              <a:defRPr sz="110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10" name="Rectangle 6"/>
          <p:cNvSpPr>
            <a:spLocks noGrp="1" noChangeArrowheads="1"/>
          </p:cNvSpPr>
          <p:nvPr>
            <p:ph type="sldNum" sz="quarter" idx="12"/>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2080064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259817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3060327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1385" b="1"/>
            </a:lvl1pPr>
          </a:lstStyle>
          <a:p>
            <a:r>
              <a:rPr lang="ja-JP" altLang="en-US"/>
              <a:t>マスター タイトルの書式設定</a:t>
            </a:r>
          </a:p>
        </p:txBody>
      </p:sp>
      <p:sp>
        <p:nvSpPr>
          <p:cNvPr id="3" name="コンテンツ プレースホルダー 2"/>
          <p:cNvSpPr>
            <a:spLocks noGrp="1"/>
          </p:cNvSpPr>
          <p:nvPr>
            <p:ph idx="1"/>
          </p:nvPr>
        </p:nvSpPr>
        <p:spPr>
          <a:xfrm>
            <a:off x="2681288" y="364071"/>
            <a:ext cx="3833813" cy="7804151"/>
          </a:xfrm>
        </p:spPr>
        <p:txBody>
          <a:bodyPr/>
          <a:lstStyle>
            <a:lvl1pPr>
              <a:defRPr sz="2216"/>
            </a:lvl1pPr>
            <a:lvl2pPr>
              <a:defRPr sz="1939"/>
            </a:lvl2pPr>
            <a:lvl3pPr>
              <a:defRPr sz="1661"/>
            </a:lvl3pPr>
            <a:lvl4pPr>
              <a:defRPr sz="1385"/>
            </a:lvl4pPr>
            <a:lvl5pPr>
              <a:defRPr sz="1385"/>
            </a:lvl5pPr>
            <a:lvl6pPr>
              <a:defRPr sz="1385"/>
            </a:lvl6pPr>
            <a:lvl7pPr>
              <a:defRPr sz="1385"/>
            </a:lvl7pPr>
            <a:lvl8pPr>
              <a:defRPr sz="1385"/>
            </a:lvl8pPr>
            <a:lvl9pPr>
              <a:defRPr sz="138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342900" y="1913471"/>
            <a:ext cx="2256235" cy="6254751"/>
          </a:xfrm>
        </p:spPr>
        <p:txBody>
          <a:bodyPr/>
          <a:lstStyle>
            <a:lvl1pPr marL="0" indent="0">
              <a:buNone/>
              <a:defRPr sz="969"/>
            </a:lvl1pPr>
            <a:lvl2pPr marL="316531" indent="0">
              <a:buNone/>
              <a:defRPr sz="831"/>
            </a:lvl2pPr>
            <a:lvl3pPr marL="633062" indent="0">
              <a:buNone/>
              <a:defRPr sz="692"/>
            </a:lvl3pPr>
            <a:lvl4pPr marL="949593" indent="0">
              <a:buNone/>
              <a:defRPr sz="623"/>
            </a:lvl4pPr>
            <a:lvl5pPr marL="1266124" indent="0">
              <a:buNone/>
              <a:defRPr sz="623"/>
            </a:lvl5pPr>
            <a:lvl6pPr marL="1582655" indent="0">
              <a:buNone/>
              <a:defRPr sz="623"/>
            </a:lvl6pPr>
            <a:lvl7pPr marL="1899186" indent="0">
              <a:buNone/>
              <a:defRPr sz="623"/>
            </a:lvl7pPr>
            <a:lvl8pPr marL="2215717" indent="0">
              <a:buNone/>
              <a:defRPr sz="623"/>
            </a:lvl8pPr>
            <a:lvl9pPr marL="2532248" indent="0">
              <a:buNone/>
              <a:defRPr sz="623"/>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2969132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1385" b="1"/>
            </a:lvl1pPr>
          </a:lstStyle>
          <a:p>
            <a:r>
              <a:rPr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2216"/>
            </a:lvl1pPr>
            <a:lvl2pPr marL="316531" indent="0">
              <a:buNone/>
              <a:defRPr sz="1939"/>
            </a:lvl2pPr>
            <a:lvl3pPr marL="633062" indent="0">
              <a:buNone/>
              <a:defRPr sz="1661"/>
            </a:lvl3pPr>
            <a:lvl4pPr marL="949593" indent="0">
              <a:buNone/>
              <a:defRPr sz="1385"/>
            </a:lvl4pPr>
            <a:lvl5pPr marL="1266124" indent="0">
              <a:buNone/>
              <a:defRPr sz="1385"/>
            </a:lvl5pPr>
            <a:lvl6pPr marL="1582655" indent="0">
              <a:buNone/>
              <a:defRPr sz="1385"/>
            </a:lvl6pPr>
            <a:lvl7pPr marL="1899186" indent="0">
              <a:buNone/>
              <a:defRPr sz="1385"/>
            </a:lvl7pPr>
            <a:lvl8pPr marL="2215717" indent="0">
              <a:buNone/>
              <a:defRPr sz="1385"/>
            </a:lvl8pPr>
            <a:lvl9pPr marL="2532248" indent="0">
              <a:buNone/>
              <a:defRPr sz="1385"/>
            </a:lvl9pPr>
          </a:lstStyle>
          <a:p>
            <a:pPr lvl="0"/>
            <a:endParaRPr lang="ja-JP" altLang="en-US" noProof="0"/>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969"/>
            </a:lvl1pPr>
            <a:lvl2pPr marL="316531" indent="0">
              <a:buNone/>
              <a:defRPr sz="831"/>
            </a:lvl2pPr>
            <a:lvl3pPr marL="633062" indent="0">
              <a:buNone/>
              <a:defRPr sz="692"/>
            </a:lvl3pPr>
            <a:lvl4pPr marL="949593" indent="0">
              <a:buNone/>
              <a:defRPr sz="623"/>
            </a:lvl4pPr>
            <a:lvl5pPr marL="1266124" indent="0">
              <a:buNone/>
              <a:defRPr sz="623"/>
            </a:lvl5pPr>
            <a:lvl6pPr marL="1582655" indent="0">
              <a:buNone/>
              <a:defRPr sz="623"/>
            </a:lvl6pPr>
            <a:lvl7pPr marL="1899186" indent="0">
              <a:buNone/>
              <a:defRPr sz="623"/>
            </a:lvl7pPr>
            <a:lvl8pPr marL="2215717" indent="0">
              <a:buNone/>
              <a:defRPr sz="623"/>
            </a:lvl8pPr>
            <a:lvl9pPr marL="2532248" indent="0">
              <a:buNone/>
              <a:defRPr sz="623"/>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511874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1896581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8"/>
            <a:ext cx="1543050" cy="7802033"/>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342902" y="366188"/>
            <a:ext cx="4514850" cy="780203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1467716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42900" y="366188"/>
            <a:ext cx="6172200" cy="780203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1834519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342903" y="2133608"/>
            <a:ext cx="3028950" cy="603461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3486150" y="2133600"/>
            <a:ext cx="3028950" cy="291465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3486150" y="5251454"/>
            <a:ext cx="3028950" cy="291676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3857851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342903" y="2133608"/>
            <a:ext cx="3028950" cy="603461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486150" y="2133608"/>
            <a:ext cx="3028950" cy="603461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8"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385328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184"/>
            <a:ext cx="6172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342900" y="2133608"/>
            <a:ext cx="6172200" cy="6034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51908" name="Rectangle 4"/>
          <p:cNvSpPr>
            <a:spLocks noGrp="1" noChangeArrowheads="1"/>
          </p:cNvSpPr>
          <p:nvPr>
            <p:ph type="dt" sz="half" idx="2"/>
          </p:nvPr>
        </p:nvSpPr>
        <p:spPr bwMode="auto">
          <a:xfrm>
            <a:off x="342900" y="8326967"/>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l">
              <a:spcBef>
                <a:spcPct val="0"/>
              </a:spcBef>
              <a:defRPr sz="969" b="0" u="none">
                <a:latin typeface="Arial" charset="0"/>
              </a:defRPr>
            </a:lvl1pPr>
          </a:lstStyle>
          <a:p>
            <a:pPr>
              <a:defRPr/>
            </a:pPr>
            <a:endParaRPr lang="en-US" altLang="ja-JP">
              <a:solidFill>
                <a:srgbClr val="000000"/>
              </a:solidFill>
            </a:endParaRPr>
          </a:p>
        </p:txBody>
      </p:sp>
      <p:sp>
        <p:nvSpPr>
          <p:cNvPr id="251909" name="Rectangle 5"/>
          <p:cNvSpPr>
            <a:spLocks noGrp="1" noChangeArrowheads="1"/>
          </p:cNvSpPr>
          <p:nvPr>
            <p:ph type="ftr" sz="quarter" idx="3"/>
          </p:nvPr>
        </p:nvSpPr>
        <p:spPr bwMode="auto">
          <a:xfrm>
            <a:off x="2343150" y="8326967"/>
            <a:ext cx="21717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spcBef>
                <a:spcPct val="0"/>
              </a:spcBef>
              <a:defRPr sz="969" b="0" u="none">
                <a:latin typeface="Arial" charset="0"/>
              </a:defRPr>
            </a:lvl1pPr>
          </a:lstStyle>
          <a:p>
            <a:pPr>
              <a:defRPr/>
            </a:pPr>
            <a:endParaRPr lang="en-US" altLang="ja-JP">
              <a:solidFill>
                <a:srgbClr val="000000"/>
              </a:solidFill>
            </a:endParaRPr>
          </a:p>
        </p:txBody>
      </p:sp>
      <p:sp>
        <p:nvSpPr>
          <p:cNvPr id="251910" name="Rectangle 6"/>
          <p:cNvSpPr>
            <a:spLocks noGrp="1" noChangeArrowheads="1"/>
          </p:cNvSpPr>
          <p:nvPr>
            <p:ph type="sldNum" sz="quarter" idx="4"/>
          </p:nvPr>
        </p:nvSpPr>
        <p:spPr bwMode="auto">
          <a:xfrm>
            <a:off x="5257800" y="8737533"/>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lvl1pPr algn="r">
              <a:spcBef>
                <a:spcPct val="0"/>
              </a:spcBef>
              <a:defRPr sz="969" b="0" u="none">
                <a:latin typeface="Arial" charset="0"/>
              </a:defRPr>
            </a:lvl1pPr>
          </a:lstStyle>
          <a:p>
            <a:pPr>
              <a:defRPr/>
            </a:pPr>
            <a:r>
              <a:rPr lang="en-US" altLang="ja-JP" dirty="0">
                <a:solidFill>
                  <a:srgbClr val="000000"/>
                </a:solidFill>
              </a:rPr>
              <a:t>-</a:t>
            </a:r>
            <a:fld id="{884A0E28-A1CA-460A-A61E-17A3D95B0AF9}" type="slidenum">
              <a:rPr lang="en-US" altLang="ja-JP" smtClean="0">
                <a:solidFill>
                  <a:srgbClr val="000000"/>
                </a:solidFill>
              </a:rPr>
              <a:pPr>
                <a:defRPr/>
              </a:pPr>
              <a:t>‹#›</a:t>
            </a:fld>
            <a:r>
              <a:rPr lang="en-US" altLang="ja-JP" dirty="0">
                <a:solidFill>
                  <a:srgbClr val="000000"/>
                </a:solidFill>
              </a:rPr>
              <a:t>-</a:t>
            </a:r>
          </a:p>
        </p:txBody>
      </p:sp>
    </p:spTree>
    <p:extLst>
      <p:ext uri="{BB962C8B-B14F-4D97-AF65-F5344CB8AC3E}">
        <p14:creationId xmlns:p14="http://schemas.microsoft.com/office/powerpoint/2010/main" val="1349057690"/>
      </p:ext>
    </p:extLst>
  </p:cSld>
  <p:clrMap bg1="lt1" tx1="dk1" bg2="lt2" tx2="dk2" accent1="accent1" accent2="accent2" accent3="accent3" accent4="accent4" accent5="accent5" accent6="accent6" hlink="hlink" folHlink="folHlink"/>
  <p:sldLayoutIdLst>
    <p:sldLayoutId id="2147488272" r:id="rId1"/>
    <p:sldLayoutId id="2147488273" r:id="rId2"/>
    <p:sldLayoutId id="2147488274" r:id="rId3"/>
    <p:sldLayoutId id="2147488275" r:id="rId4"/>
    <p:sldLayoutId id="2147488276" r:id="rId5"/>
    <p:sldLayoutId id="2147488277" r:id="rId6"/>
    <p:sldLayoutId id="2147488278" r:id="rId7"/>
    <p:sldLayoutId id="2147488279" r:id="rId8"/>
    <p:sldLayoutId id="2147488280" r:id="rId9"/>
    <p:sldLayoutId id="2147488281" r:id="rId10"/>
    <p:sldLayoutId id="2147488282" r:id="rId11"/>
    <p:sldLayoutId id="2147488283" r:id="rId12"/>
    <p:sldLayoutId id="2147488284" r:id="rId13"/>
    <p:sldLayoutId id="2147488285" r:id="rId14"/>
  </p:sldLayoutIdLst>
  <p:hf hdr="0" ftr="0" dt="0"/>
  <p:txStyles>
    <p:titleStyle>
      <a:lvl1pPr algn="ctr" rtl="0" eaLnBrk="0" fontAlgn="base" hangingPunct="0">
        <a:spcBef>
          <a:spcPct val="0"/>
        </a:spcBef>
        <a:spcAft>
          <a:spcPct val="0"/>
        </a:spcAft>
        <a:defRPr kumimoji="1" sz="3047">
          <a:solidFill>
            <a:schemeClr val="tx2"/>
          </a:solidFill>
          <a:latin typeface="+mj-lt"/>
          <a:ea typeface="+mj-ea"/>
          <a:cs typeface="+mj-cs"/>
        </a:defRPr>
      </a:lvl1pPr>
      <a:lvl2pPr algn="ctr" rtl="0" eaLnBrk="0" fontAlgn="base" hangingPunct="0">
        <a:spcBef>
          <a:spcPct val="0"/>
        </a:spcBef>
        <a:spcAft>
          <a:spcPct val="0"/>
        </a:spcAft>
        <a:defRPr kumimoji="1" sz="3047">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3047">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3047">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3047">
          <a:solidFill>
            <a:schemeClr val="tx2"/>
          </a:solidFill>
          <a:latin typeface="Arial" charset="0"/>
          <a:ea typeface="ＭＳ Ｐゴシック" pitchFamily="50" charset="-128"/>
        </a:defRPr>
      </a:lvl5pPr>
      <a:lvl6pPr marL="316531" algn="ctr" rtl="0" fontAlgn="base">
        <a:spcBef>
          <a:spcPct val="0"/>
        </a:spcBef>
        <a:spcAft>
          <a:spcPct val="0"/>
        </a:spcAft>
        <a:defRPr kumimoji="1" sz="3047">
          <a:solidFill>
            <a:schemeClr val="tx2"/>
          </a:solidFill>
          <a:latin typeface="Arial" charset="0"/>
          <a:ea typeface="ＭＳ Ｐゴシック" pitchFamily="50" charset="-128"/>
        </a:defRPr>
      </a:lvl6pPr>
      <a:lvl7pPr marL="633062" algn="ctr" rtl="0" fontAlgn="base">
        <a:spcBef>
          <a:spcPct val="0"/>
        </a:spcBef>
        <a:spcAft>
          <a:spcPct val="0"/>
        </a:spcAft>
        <a:defRPr kumimoji="1" sz="3047">
          <a:solidFill>
            <a:schemeClr val="tx2"/>
          </a:solidFill>
          <a:latin typeface="Arial" charset="0"/>
          <a:ea typeface="ＭＳ Ｐゴシック" pitchFamily="50" charset="-128"/>
        </a:defRPr>
      </a:lvl7pPr>
      <a:lvl8pPr marL="949593" algn="ctr" rtl="0" fontAlgn="base">
        <a:spcBef>
          <a:spcPct val="0"/>
        </a:spcBef>
        <a:spcAft>
          <a:spcPct val="0"/>
        </a:spcAft>
        <a:defRPr kumimoji="1" sz="3047">
          <a:solidFill>
            <a:schemeClr val="tx2"/>
          </a:solidFill>
          <a:latin typeface="Arial" charset="0"/>
          <a:ea typeface="ＭＳ Ｐゴシック" pitchFamily="50" charset="-128"/>
        </a:defRPr>
      </a:lvl8pPr>
      <a:lvl9pPr marL="1266124" algn="ctr" rtl="0" fontAlgn="base">
        <a:spcBef>
          <a:spcPct val="0"/>
        </a:spcBef>
        <a:spcAft>
          <a:spcPct val="0"/>
        </a:spcAft>
        <a:defRPr kumimoji="1" sz="3047">
          <a:solidFill>
            <a:schemeClr val="tx2"/>
          </a:solidFill>
          <a:latin typeface="Arial" charset="0"/>
          <a:ea typeface="ＭＳ Ｐゴシック" pitchFamily="50" charset="-128"/>
        </a:defRPr>
      </a:lvl9pPr>
    </p:titleStyle>
    <p:bodyStyle>
      <a:lvl1pPr marL="237398" indent="-237398" algn="l" rtl="0" eaLnBrk="0" fontAlgn="base" hangingPunct="0">
        <a:spcBef>
          <a:spcPct val="20000"/>
        </a:spcBef>
        <a:spcAft>
          <a:spcPct val="0"/>
        </a:spcAft>
        <a:buChar char="•"/>
        <a:defRPr kumimoji="1" sz="2216">
          <a:solidFill>
            <a:schemeClr val="tx1"/>
          </a:solidFill>
          <a:latin typeface="+mn-lt"/>
          <a:ea typeface="+mn-ea"/>
          <a:cs typeface="+mn-cs"/>
        </a:defRPr>
      </a:lvl1pPr>
      <a:lvl2pPr marL="514363" indent="-197832" algn="l" rtl="0" eaLnBrk="0" fontAlgn="base" hangingPunct="0">
        <a:spcBef>
          <a:spcPct val="20000"/>
        </a:spcBef>
        <a:spcAft>
          <a:spcPct val="0"/>
        </a:spcAft>
        <a:buChar char="–"/>
        <a:defRPr kumimoji="1" sz="1939">
          <a:solidFill>
            <a:schemeClr val="tx1"/>
          </a:solidFill>
          <a:latin typeface="+mn-lt"/>
          <a:ea typeface="+mn-ea"/>
        </a:defRPr>
      </a:lvl2pPr>
      <a:lvl3pPr marL="791327" indent="-158266" algn="l" rtl="0" eaLnBrk="0" fontAlgn="base" hangingPunct="0">
        <a:spcBef>
          <a:spcPct val="20000"/>
        </a:spcBef>
        <a:spcAft>
          <a:spcPct val="0"/>
        </a:spcAft>
        <a:buChar char="•"/>
        <a:defRPr kumimoji="1" sz="1661">
          <a:solidFill>
            <a:schemeClr val="tx1"/>
          </a:solidFill>
          <a:latin typeface="+mn-lt"/>
          <a:ea typeface="+mn-ea"/>
        </a:defRPr>
      </a:lvl3pPr>
      <a:lvl4pPr marL="1107859" indent="-158266" algn="l" rtl="0" eaLnBrk="0" fontAlgn="base" hangingPunct="0">
        <a:spcBef>
          <a:spcPct val="20000"/>
        </a:spcBef>
        <a:spcAft>
          <a:spcPct val="0"/>
        </a:spcAft>
        <a:buChar char="–"/>
        <a:defRPr kumimoji="1" sz="1385">
          <a:solidFill>
            <a:schemeClr val="tx1"/>
          </a:solidFill>
          <a:latin typeface="+mn-lt"/>
          <a:ea typeface="+mn-ea"/>
        </a:defRPr>
      </a:lvl4pPr>
      <a:lvl5pPr marL="1424390" indent="-158266" algn="l" rtl="0" eaLnBrk="0" fontAlgn="base" hangingPunct="0">
        <a:spcBef>
          <a:spcPct val="20000"/>
        </a:spcBef>
        <a:spcAft>
          <a:spcPct val="0"/>
        </a:spcAft>
        <a:buChar char="»"/>
        <a:defRPr kumimoji="1" sz="1385">
          <a:solidFill>
            <a:schemeClr val="tx1"/>
          </a:solidFill>
          <a:latin typeface="+mn-lt"/>
          <a:ea typeface="+mn-ea"/>
        </a:defRPr>
      </a:lvl5pPr>
      <a:lvl6pPr marL="1740920" indent="-158266" algn="l" rtl="0" fontAlgn="base">
        <a:spcBef>
          <a:spcPct val="20000"/>
        </a:spcBef>
        <a:spcAft>
          <a:spcPct val="0"/>
        </a:spcAft>
        <a:buChar char="»"/>
        <a:defRPr kumimoji="1" sz="1385">
          <a:solidFill>
            <a:schemeClr val="tx1"/>
          </a:solidFill>
          <a:latin typeface="+mn-lt"/>
          <a:ea typeface="+mn-ea"/>
        </a:defRPr>
      </a:lvl6pPr>
      <a:lvl7pPr marL="2057452" indent="-158266" algn="l" rtl="0" fontAlgn="base">
        <a:spcBef>
          <a:spcPct val="20000"/>
        </a:spcBef>
        <a:spcAft>
          <a:spcPct val="0"/>
        </a:spcAft>
        <a:buChar char="»"/>
        <a:defRPr kumimoji="1" sz="1385">
          <a:solidFill>
            <a:schemeClr val="tx1"/>
          </a:solidFill>
          <a:latin typeface="+mn-lt"/>
          <a:ea typeface="+mn-ea"/>
        </a:defRPr>
      </a:lvl7pPr>
      <a:lvl8pPr marL="2373983" indent="-158266" algn="l" rtl="0" fontAlgn="base">
        <a:spcBef>
          <a:spcPct val="20000"/>
        </a:spcBef>
        <a:spcAft>
          <a:spcPct val="0"/>
        </a:spcAft>
        <a:buChar char="»"/>
        <a:defRPr kumimoji="1" sz="1385">
          <a:solidFill>
            <a:schemeClr val="tx1"/>
          </a:solidFill>
          <a:latin typeface="+mn-lt"/>
          <a:ea typeface="+mn-ea"/>
        </a:defRPr>
      </a:lvl8pPr>
      <a:lvl9pPr marL="2690513" indent="-158266" algn="l" rtl="0" fontAlgn="base">
        <a:spcBef>
          <a:spcPct val="20000"/>
        </a:spcBef>
        <a:spcAft>
          <a:spcPct val="0"/>
        </a:spcAft>
        <a:buChar char="»"/>
        <a:defRPr kumimoji="1" sz="1385">
          <a:solidFill>
            <a:schemeClr val="tx1"/>
          </a:solidFill>
          <a:latin typeface="+mn-lt"/>
          <a:ea typeface="+mn-ea"/>
        </a:defRPr>
      </a:lvl9pPr>
    </p:bodyStyle>
    <p:otherStyle>
      <a:defPPr>
        <a:defRPr lang="ja-JP"/>
      </a:defPPr>
      <a:lvl1pPr marL="0" algn="l" defTabSz="633062" rtl="0" eaLnBrk="1" latinLnBrk="0" hangingPunct="1">
        <a:defRPr kumimoji="1" sz="1247" kern="1200">
          <a:solidFill>
            <a:schemeClr val="tx1"/>
          </a:solidFill>
          <a:latin typeface="+mn-lt"/>
          <a:ea typeface="+mn-ea"/>
          <a:cs typeface="+mn-cs"/>
        </a:defRPr>
      </a:lvl1pPr>
      <a:lvl2pPr marL="316531" algn="l" defTabSz="633062" rtl="0" eaLnBrk="1" latinLnBrk="0" hangingPunct="1">
        <a:defRPr kumimoji="1" sz="1247" kern="1200">
          <a:solidFill>
            <a:schemeClr val="tx1"/>
          </a:solidFill>
          <a:latin typeface="+mn-lt"/>
          <a:ea typeface="+mn-ea"/>
          <a:cs typeface="+mn-cs"/>
        </a:defRPr>
      </a:lvl2pPr>
      <a:lvl3pPr marL="633062" algn="l" defTabSz="633062" rtl="0" eaLnBrk="1" latinLnBrk="0" hangingPunct="1">
        <a:defRPr kumimoji="1" sz="1247" kern="1200">
          <a:solidFill>
            <a:schemeClr val="tx1"/>
          </a:solidFill>
          <a:latin typeface="+mn-lt"/>
          <a:ea typeface="+mn-ea"/>
          <a:cs typeface="+mn-cs"/>
        </a:defRPr>
      </a:lvl3pPr>
      <a:lvl4pPr marL="949593" algn="l" defTabSz="633062" rtl="0" eaLnBrk="1" latinLnBrk="0" hangingPunct="1">
        <a:defRPr kumimoji="1" sz="1247" kern="1200">
          <a:solidFill>
            <a:schemeClr val="tx1"/>
          </a:solidFill>
          <a:latin typeface="+mn-lt"/>
          <a:ea typeface="+mn-ea"/>
          <a:cs typeface="+mn-cs"/>
        </a:defRPr>
      </a:lvl4pPr>
      <a:lvl5pPr marL="1266124" algn="l" defTabSz="633062" rtl="0" eaLnBrk="1" latinLnBrk="0" hangingPunct="1">
        <a:defRPr kumimoji="1" sz="1247" kern="1200">
          <a:solidFill>
            <a:schemeClr val="tx1"/>
          </a:solidFill>
          <a:latin typeface="+mn-lt"/>
          <a:ea typeface="+mn-ea"/>
          <a:cs typeface="+mn-cs"/>
        </a:defRPr>
      </a:lvl5pPr>
      <a:lvl6pPr marL="1582655" algn="l" defTabSz="633062" rtl="0" eaLnBrk="1" latinLnBrk="0" hangingPunct="1">
        <a:defRPr kumimoji="1" sz="1247" kern="1200">
          <a:solidFill>
            <a:schemeClr val="tx1"/>
          </a:solidFill>
          <a:latin typeface="+mn-lt"/>
          <a:ea typeface="+mn-ea"/>
          <a:cs typeface="+mn-cs"/>
        </a:defRPr>
      </a:lvl6pPr>
      <a:lvl7pPr marL="1899186" algn="l" defTabSz="633062" rtl="0" eaLnBrk="1" latinLnBrk="0" hangingPunct="1">
        <a:defRPr kumimoji="1" sz="1247" kern="1200">
          <a:solidFill>
            <a:schemeClr val="tx1"/>
          </a:solidFill>
          <a:latin typeface="+mn-lt"/>
          <a:ea typeface="+mn-ea"/>
          <a:cs typeface="+mn-cs"/>
        </a:defRPr>
      </a:lvl7pPr>
      <a:lvl8pPr marL="2215717" algn="l" defTabSz="633062" rtl="0" eaLnBrk="1" latinLnBrk="0" hangingPunct="1">
        <a:defRPr kumimoji="1" sz="1247" kern="1200">
          <a:solidFill>
            <a:schemeClr val="tx1"/>
          </a:solidFill>
          <a:latin typeface="+mn-lt"/>
          <a:ea typeface="+mn-ea"/>
          <a:cs typeface="+mn-cs"/>
        </a:defRPr>
      </a:lvl8pPr>
      <a:lvl9pPr marL="2532248" algn="l" defTabSz="633062" rtl="0" eaLnBrk="1" latinLnBrk="0" hangingPunct="1">
        <a:defRPr kumimoji="1" sz="124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diagramLayout" Target="../diagrams/layout1.xml"/><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diagramData" Target="../diagrams/data1.xml"/><Relationship Id="rId16" Type="http://schemas.openxmlformats.org/officeDocument/2006/relationships/image" Target="../media/image27.png"/><Relationship Id="rId1" Type="http://schemas.openxmlformats.org/officeDocument/2006/relationships/slideLayout" Target="../slideLayouts/slideLayout12.xml"/><Relationship Id="rId6" Type="http://schemas.microsoft.com/office/2007/relationships/diagramDrawing" Target="../diagrams/drawing1.xml"/><Relationship Id="rId11" Type="http://schemas.openxmlformats.org/officeDocument/2006/relationships/image" Target="../media/image22.png"/><Relationship Id="rId5" Type="http://schemas.openxmlformats.org/officeDocument/2006/relationships/diagramColors" Target="../diagrams/colors1.xml"/><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diagramQuickStyle" Target="../diagrams/quickStyle1.xml"/><Relationship Id="rId9" Type="http://schemas.openxmlformats.org/officeDocument/2006/relationships/image" Target="../media/image20.pn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16" name="正方形/長方形 15"/>
          <p:cNvSpPr/>
          <p:nvPr/>
        </p:nvSpPr>
        <p:spPr>
          <a:xfrm>
            <a:off x="62270" y="3226884"/>
            <a:ext cx="3059316" cy="194925"/>
          </a:xfrm>
          <a:prstGeom prst="rect">
            <a:avLst/>
          </a:prstGeom>
        </p:spPr>
        <p:txBody>
          <a:bodyPr wrap="square">
            <a:spAutoFit/>
          </a:bodyPr>
          <a:lstStyle/>
          <a:p>
            <a:pPr algn="l">
              <a:lnSpc>
                <a:spcPts val="750"/>
              </a:lnSpc>
            </a:pPr>
            <a:endParaRPr lang="ja-JP" altLang="en-US" sz="900" b="0" u="none" dirty="0"/>
          </a:p>
        </p:txBody>
      </p:sp>
      <p:sp>
        <p:nvSpPr>
          <p:cNvPr id="9" name="正方形/長方形 8"/>
          <p:cNvSpPr/>
          <p:nvPr/>
        </p:nvSpPr>
        <p:spPr>
          <a:xfrm>
            <a:off x="0" y="323528"/>
            <a:ext cx="2376264" cy="46166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2000" b="0" u="none" dirty="0">
                <a:solidFill>
                  <a:schemeClr val="accent6">
                    <a:lumMod val="60000"/>
                    <a:lumOff val="40000"/>
                  </a:schemeClr>
                </a:solidFill>
                <a:latin typeface="HG丸ｺﾞｼｯｸM-PRO" panose="020F0600000000000000" pitchFamily="50" charset="-128"/>
                <a:ea typeface="HG丸ｺﾞｼｯｸM-PRO" panose="020F0600000000000000" pitchFamily="50" charset="-128"/>
                <a:cs typeface="メイリオ" pitchFamily="50" charset="-128"/>
              </a:rPr>
              <a:t>保護者の方へ</a:t>
            </a:r>
          </a:p>
        </p:txBody>
      </p:sp>
      <p:sp>
        <p:nvSpPr>
          <p:cNvPr id="24" name="正方形/長方形 23"/>
          <p:cNvSpPr/>
          <p:nvPr/>
        </p:nvSpPr>
        <p:spPr>
          <a:xfrm>
            <a:off x="2278709" y="8462638"/>
            <a:ext cx="2804441" cy="400110"/>
          </a:xfrm>
          <a:prstGeom prst="rect">
            <a:avLst/>
          </a:prstGeom>
        </p:spPr>
        <p:txBody>
          <a:bodyPr wrap="square">
            <a:spAutoFit/>
          </a:bodyPr>
          <a:lstStyle/>
          <a:p>
            <a:pPr algn="l"/>
            <a:r>
              <a:rPr lang="ja-JP" altLang="en-US" sz="2000" b="0" u="none" dirty="0">
                <a:latin typeface="HG丸ｺﾞｼｯｸM-PRO" panose="020F0600000000000000" pitchFamily="50" charset="-128"/>
                <a:ea typeface="HG丸ｺﾞｼｯｸM-PRO" panose="020F0600000000000000" pitchFamily="50" charset="-128"/>
              </a:rPr>
              <a:t>令和 </a:t>
            </a:r>
            <a:r>
              <a:rPr lang="en-US" altLang="ja-JP" sz="2000" b="0" u="none" dirty="0">
                <a:latin typeface="HG丸ｺﾞｼｯｸM-PRO" panose="020F0600000000000000" pitchFamily="50" charset="-128"/>
                <a:ea typeface="HG丸ｺﾞｼｯｸM-PRO" panose="020F0600000000000000" pitchFamily="50" charset="-128"/>
              </a:rPr>
              <a:t>8</a:t>
            </a:r>
            <a:r>
              <a:rPr lang="ja-JP" altLang="en-US" sz="2000" b="0" u="none" dirty="0">
                <a:latin typeface="HG丸ｺﾞｼｯｸM-PRO" panose="020F0600000000000000" pitchFamily="50" charset="-128"/>
                <a:ea typeface="HG丸ｺﾞｼｯｸM-PRO" panose="020F0600000000000000" pitchFamily="50" charset="-128"/>
              </a:rPr>
              <a:t> 年　志摩市</a:t>
            </a:r>
          </a:p>
        </p:txBody>
      </p:sp>
      <p:sp>
        <p:nvSpPr>
          <p:cNvPr id="2" name="テキスト ボックス 1"/>
          <p:cNvSpPr txBox="1"/>
          <p:nvPr/>
        </p:nvSpPr>
        <p:spPr>
          <a:xfrm>
            <a:off x="431489" y="704665"/>
            <a:ext cx="4896864" cy="1323439"/>
          </a:xfrm>
          <a:prstGeom prst="rect">
            <a:avLst/>
          </a:prstGeom>
          <a:noFill/>
        </p:spPr>
        <p:txBody>
          <a:bodyPr wrap="square" rtlCol="0">
            <a:spAutoFit/>
          </a:bodyPr>
          <a:lstStyle/>
          <a:p>
            <a:pPr algn="l"/>
            <a:r>
              <a:rPr kumimoji="1" lang="ja-JP" altLang="en-US" sz="3200" u="none" dirty="0">
                <a:latin typeface="HG丸ｺﾞｼｯｸM-PRO" panose="020F0600000000000000" pitchFamily="50" charset="-128"/>
                <a:ea typeface="HG丸ｺﾞｼｯｸM-PRO" panose="020F0600000000000000" pitchFamily="50" charset="-128"/>
              </a:rPr>
              <a:t>子育ての困りごと、</a:t>
            </a:r>
            <a:endParaRPr kumimoji="1" lang="en-US" altLang="ja-JP" sz="3200" u="none" dirty="0">
              <a:latin typeface="HG丸ｺﾞｼｯｸM-PRO" panose="020F0600000000000000" pitchFamily="50" charset="-128"/>
              <a:ea typeface="HG丸ｺﾞｼｯｸM-PRO" panose="020F0600000000000000" pitchFamily="50" charset="-128"/>
            </a:endParaRPr>
          </a:p>
          <a:p>
            <a:pPr algn="l"/>
            <a:r>
              <a:rPr kumimoji="1" lang="ja-JP" altLang="en-US" sz="3200" u="none" dirty="0">
                <a:latin typeface="HG丸ｺﾞｼｯｸM-PRO" panose="020F0600000000000000" pitchFamily="50" charset="-128"/>
                <a:ea typeface="HG丸ｺﾞｼｯｸM-PRO" panose="020F0600000000000000" pitchFamily="50" charset="-128"/>
              </a:rPr>
              <a:t>　　ありませんか？</a:t>
            </a:r>
            <a:endParaRPr lang="en-US" altLang="ja-JP" sz="3600" u="none" dirty="0">
              <a:latin typeface="HG丸ｺﾞｼｯｸM-PRO" panose="020F0600000000000000" pitchFamily="50" charset="-128"/>
              <a:ea typeface="HG丸ｺﾞｼｯｸM-PRO" panose="020F0600000000000000" pitchFamily="50" charset="-128"/>
            </a:endParaRPr>
          </a:p>
        </p:txBody>
      </p:sp>
      <p:pic>
        <p:nvPicPr>
          <p:cNvPr id="7" name="図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3728" y="4762369"/>
            <a:ext cx="1407448" cy="1563830"/>
          </a:xfrm>
          <a:prstGeom prst="rect">
            <a:avLst/>
          </a:prstGeom>
        </p:spPr>
      </p:pic>
      <p:sp>
        <p:nvSpPr>
          <p:cNvPr id="15" name="正方形/長方形 14"/>
          <p:cNvSpPr/>
          <p:nvPr/>
        </p:nvSpPr>
        <p:spPr>
          <a:xfrm>
            <a:off x="366156" y="3755960"/>
            <a:ext cx="3281321" cy="815608"/>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○一方的に話すことが多い</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○あまり人と関わらず、</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一人遊びが多い</a:t>
            </a:r>
            <a:endParaRPr lang="en-US" altLang="ja-JP" sz="1400" b="0" u="none" dirty="0">
              <a:latin typeface="HG丸ｺﾞｼｯｸM-PRO" panose="020F0600000000000000" pitchFamily="50" charset="-128"/>
              <a:ea typeface="HG丸ｺﾞｼｯｸM-PRO" panose="020F0600000000000000" pitchFamily="50" charset="-128"/>
            </a:endParaRPr>
          </a:p>
        </p:txBody>
      </p:sp>
      <p:sp>
        <p:nvSpPr>
          <p:cNvPr id="17" name="正方形/長方形 16"/>
          <p:cNvSpPr/>
          <p:nvPr/>
        </p:nvSpPr>
        <p:spPr>
          <a:xfrm>
            <a:off x="3629326" y="3770799"/>
            <a:ext cx="3041241" cy="1831271"/>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○落ち着きがない、集中力がない</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○ルールや約束事が守れない</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○支度や片付けが苦手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○人混み、大きな音、</a:t>
            </a: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光などの刺激が苦手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○急な予定変更があると、</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パニックになる</a:t>
            </a:r>
            <a:endParaRPr lang="en-US" altLang="ja-JP" sz="1200" b="0" u="none" dirty="0">
              <a:latin typeface="HG丸ｺﾞｼｯｸM-PRO" panose="020F0600000000000000" pitchFamily="50" charset="-128"/>
              <a:ea typeface="HG丸ｺﾞｼｯｸM-PRO" panose="020F0600000000000000" pitchFamily="50" charset="-128"/>
            </a:endParaRPr>
          </a:p>
        </p:txBody>
      </p:sp>
      <p:sp>
        <p:nvSpPr>
          <p:cNvPr id="18" name="四角形: 角を丸くする 17"/>
          <p:cNvSpPr/>
          <p:nvPr/>
        </p:nvSpPr>
        <p:spPr>
          <a:xfrm>
            <a:off x="399609" y="3401835"/>
            <a:ext cx="2577268" cy="327749"/>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1400" u="none" dirty="0">
                <a:solidFill>
                  <a:schemeClr val="accent6">
                    <a:lumMod val="60000"/>
                    <a:lumOff val="40000"/>
                  </a:schemeClr>
                </a:solidFill>
                <a:latin typeface="メイリオ" pitchFamily="50" charset="-128"/>
                <a:ea typeface="メイリオ" pitchFamily="50" charset="-128"/>
                <a:cs typeface="メイリオ" pitchFamily="50" charset="-128"/>
              </a:rPr>
              <a:t>友達や周りの大人と</a:t>
            </a:r>
            <a:endParaRPr kumimoji="1" lang="ja-JP" altLang="en-US" sz="1400" u="none" dirty="0">
              <a:solidFill>
                <a:schemeClr val="accent6">
                  <a:lumMod val="60000"/>
                  <a:lumOff val="40000"/>
                </a:schemeClr>
              </a:solidFill>
              <a:latin typeface="メイリオ" pitchFamily="50" charset="-128"/>
              <a:ea typeface="メイリオ" pitchFamily="50" charset="-128"/>
              <a:cs typeface="メイリオ" pitchFamily="50" charset="-128"/>
            </a:endParaRPr>
          </a:p>
        </p:txBody>
      </p:sp>
      <p:sp>
        <p:nvSpPr>
          <p:cNvPr id="19" name="四角形: 角を丸くする 18"/>
          <p:cNvSpPr/>
          <p:nvPr/>
        </p:nvSpPr>
        <p:spPr>
          <a:xfrm>
            <a:off x="3651628" y="3383317"/>
            <a:ext cx="2577268" cy="327749"/>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1400" u="none" dirty="0">
                <a:solidFill>
                  <a:schemeClr val="accent6">
                    <a:lumMod val="60000"/>
                    <a:lumOff val="40000"/>
                  </a:schemeClr>
                </a:solidFill>
                <a:latin typeface="メイリオ" pitchFamily="50" charset="-128"/>
                <a:ea typeface="メイリオ" pitchFamily="50" charset="-128"/>
                <a:cs typeface="メイリオ" pitchFamily="50" charset="-128"/>
              </a:rPr>
              <a:t>日常生活で</a:t>
            </a:r>
            <a:endParaRPr kumimoji="1" lang="ja-JP" altLang="en-US" sz="1400" u="none" dirty="0">
              <a:solidFill>
                <a:schemeClr val="accent6">
                  <a:lumMod val="60000"/>
                  <a:lumOff val="40000"/>
                </a:schemeClr>
              </a:solidFill>
              <a:latin typeface="メイリオ" pitchFamily="50" charset="-128"/>
              <a:ea typeface="メイリオ" pitchFamily="50" charset="-128"/>
              <a:cs typeface="メイリオ" pitchFamily="50" charset="-128"/>
            </a:endParaRPr>
          </a:p>
        </p:txBody>
      </p:sp>
      <p:sp>
        <p:nvSpPr>
          <p:cNvPr id="20" name="四角形: 角を丸くする 19"/>
          <p:cNvSpPr/>
          <p:nvPr/>
        </p:nvSpPr>
        <p:spPr>
          <a:xfrm>
            <a:off x="411833" y="4711447"/>
            <a:ext cx="2577268" cy="327749"/>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1400" u="none" dirty="0">
                <a:solidFill>
                  <a:schemeClr val="accent6">
                    <a:lumMod val="60000"/>
                    <a:lumOff val="40000"/>
                  </a:schemeClr>
                </a:solidFill>
                <a:latin typeface="メイリオ" pitchFamily="50" charset="-128"/>
                <a:ea typeface="メイリオ" pitchFamily="50" charset="-128"/>
                <a:cs typeface="メイリオ" pitchFamily="50" charset="-128"/>
              </a:rPr>
              <a:t>運動や学習面で</a:t>
            </a:r>
            <a:endParaRPr kumimoji="1" lang="ja-JP" altLang="en-US" sz="1400" u="none" dirty="0">
              <a:solidFill>
                <a:schemeClr val="accent6">
                  <a:lumMod val="60000"/>
                  <a:lumOff val="40000"/>
                </a:schemeClr>
              </a:solidFill>
              <a:latin typeface="メイリオ" pitchFamily="50" charset="-128"/>
              <a:ea typeface="メイリオ" pitchFamily="50" charset="-128"/>
              <a:cs typeface="メイリオ" pitchFamily="50" charset="-128"/>
            </a:endParaRPr>
          </a:p>
        </p:txBody>
      </p:sp>
      <p:sp>
        <p:nvSpPr>
          <p:cNvPr id="21" name="正方形/長方形 20"/>
          <p:cNvSpPr/>
          <p:nvPr/>
        </p:nvSpPr>
        <p:spPr>
          <a:xfrm>
            <a:off x="399609" y="5056589"/>
            <a:ext cx="3533447" cy="815608"/>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○言葉が遅い</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○授業中に教室から飛び出してしまう</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○文字を書くことや読むことが難しい</a:t>
            </a:r>
            <a:endParaRPr lang="en-US" altLang="ja-JP" sz="1400" b="0" u="none" dirty="0">
              <a:latin typeface="HG丸ｺﾞｼｯｸM-PRO" panose="020F0600000000000000" pitchFamily="50" charset="-128"/>
              <a:ea typeface="HG丸ｺﾞｼｯｸM-PRO" panose="020F0600000000000000" pitchFamily="50" charset="-128"/>
            </a:endParaRPr>
          </a:p>
        </p:txBody>
      </p:sp>
      <p:sp>
        <p:nvSpPr>
          <p:cNvPr id="32" name="四角形: 角を丸くする 31"/>
          <p:cNvSpPr/>
          <p:nvPr/>
        </p:nvSpPr>
        <p:spPr>
          <a:xfrm>
            <a:off x="366156" y="7236470"/>
            <a:ext cx="6231196" cy="953453"/>
          </a:xfrm>
          <a:prstGeom prst="roundRect">
            <a:avLst/>
          </a:prstGeom>
          <a:pattFill prst="pct20">
            <a:fgClr>
              <a:srgbClr val="FFC000"/>
            </a:fgClr>
            <a:bgClr>
              <a:schemeClr val="bg1"/>
            </a:bgClr>
          </a:pattFill>
          <a:ln w="190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0" bIns="0" rtlCol="0" anchor="ctr" anchorCtr="0">
            <a:spAutoFit/>
          </a:bodyPr>
          <a:lstStyle/>
          <a:p>
            <a:pPr algn="l">
              <a:spcBef>
                <a:spcPts val="0"/>
              </a:spcBef>
            </a:pPr>
            <a:r>
              <a:rPr lang="ja-JP" altLang="en-US" sz="14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お子さんのこのような行動や状況は、育て方のせいではありません。お子さんのせいでもありません。</a:t>
            </a:r>
            <a:endParaRPr lang="en-US" altLang="ja-JP" sz="14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a:p>
            <a:pPr algn="l">
              <a:spcBef>
                <a:spcPts val="0"/>
              </a:spcBef>
            </a:pPr>
            <a:r>
              <a:rPr lang="ja-JP" altLang="en-US" sz="14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この冊子では、子育てをみんなで支え合うための、ご家庭での工夫や相談機関等のサポートについてご紹介します。</a:t>
            </a:r>
          </a:p>
        </p:txBody>
      </p:sp>
      <p:sp>
        <p:nvSpPr>
          <p:cNvPr id="33" name="四角形: 角を丸くする 32"/>
          <p:cNvSpPr/>
          <p:nvPr/>
        </p:nvSpPr>
        <p:spPr>
          <a:xfrm rot="21234034">
            <a:off x="4288271" y="1214480"/>
            <a:ext cx="1614756" cy="357545"/>
          </a:xfrm>
          <a:prstGeom prst="round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1"/>
                </a:solidFill>
                <a:latin typeface="メイリオ" pitchFamily="50" charset="-128"/>
                <a:ea typeface="メイリオ" pitchFamily="50" charset="-128"/>
                <a:cs typeface="メイリオ" pitchFamily="50" charset="-128"/>
              </a:rPr>
              <a:t>うちの子って</a:t>
            </a:r>
            <a:r>
              <a:rPr lang="en-US" altLang="ja-JP" sz="1400" u="none" dirty="0">
                <a:solidFill>
                  <a:schemeClr val="bg1"/>
                </a:solidFill>
                <a:latin typeface="メイリオ" pitchFamily="50" charset="-128"/>
                <a:ea typeface="メイリオ" pitchFamily="50" charset="-128"/>
                <a:cs typeface="メイリオ" pitchFamily="50" charset="-128"/>
              </a:rPr>
              <a:t>…</a:t>
            </a:r>
            <a:endParaRPr kumimoji="1" lang="ja-JP" altLang="en-US" sz="1400" u="none" dirty="0">
              <a:solidFill>
                <a:schemeClr val="bg1"/>
              </a:solidFill>
              <a:latin typeface="メイリオ" pitchFamily="50" charset="-128"/>
              <a:ea typeface="メイリオ" pitchFamily="50" charset="-128"/>
              <a:cs typeface="メイリオ" pitchFamily="50" charset="-128"/>
            </a:endParaRPr>
          </a:p>
        </p:txBody>
      </p:sp>
      <p:sp>
        <p:nvSpPr>
          <p:cNvPr id="25" name="吹き出し: 角を丸めた四角形 24"/>
          <p:cNvSpPr/>
          <p:nvPr/>
        </p:nvSpPr>
        <p:spPr>
          <a:xfrm>
            <a:off x="409265" y="6804248"/>
            <a:ext cx="2646650" cy="357545"/>
          </a:xfrm>
          <a:prstGeom prst="wedgeRoundRectCallout">
            <a:avLst>
              <a:gd name="adj1" fmla="val -4433"/>
              <a:gd name="adj2" fmla="val 71183"/>
              <a:gd name="adj3" fmla="val 16667"/>
            </a:avLst>
          </a:prstGeom>
          <a:solidFill>
            <a:srgbClr val="FF99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1"/>
                </a:solidFill>
                <a:latin typeface="メイリオ" pitchFamily="50" charset="-128"/>
                <a:ea typeface="メイリオ" pitchFamily="50" charset="-128"/>
                <a:cs typeface="メイリオ" pitchFamily="50" charset="-128"/>
              </a:rPr>
              <a:t>一人で悩まないでください。</a:t>
            </a:r>
          </a:p>
        </p:txBody>
      </p:sp>
      <p:cxnSp>
        <p:nvCxnSpPr>
          <p:cNvPr id="35" name="直線コネクタ 34"/>
          <p:cNvCxnSpPr/>
          <p:nvPr/>
        </p:nvCxnSpPr>
        <p:spPr bwMode="auto">
          <a:xfrm flipV="1">
            <a:off x="556500" y="3711066"/>
            <a:ext cx="2152420" cy="13960"/>
          </a:xfrm>
          <a:prstGeom prst="line">
            <a:avLst/>
          </a:prstGeom>
          <a:noFill/>
          <a:ln w="47625" cap="flat" cmpd="sng" algn="ctr">
            <a:solidFill>
              <a:schemeClr val="accent6">
                <a:lumMod val="40000"/>
                <a:lumOff val="60000"/>
              </a:schemeClr>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線コネクタ 38"/>
          <p:cNvCxnSpPr/>
          <p:nvPr/>
        </p:nvCxnSpPr>
        <p:spPr bwMode="auto">
          <a:xfrm flipV="1">
            <a:off x="3770415" y="3712053"/>
            <a:ext cx="2152420" cy="13960"/>
          </a:xfrm>
          <a:prstGeom prst="line">
            <a:avLst/>
          </a:prstGeom>
          <a:noFill/>
          <a:ln w="47625" cap="flat" cmpd="sng" algn="ctr">
            <a:solidFill>
              <a:schemeClr val="accent6">
                <a:lumMod val="40000"/>
                <a:lumOff val="60000"/>
              </a:schemeClr>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 name="図 21"/>
          <p:cNvPicPr>
            <a:picLocks noChangeAspect="1"/>
          </p:cNvPicPr>
          <p:nvPr/>
        </p:nvPicPr>
        <p:blipFill>
          <a:blip r:embed="rId3" cstate="print"/>
          <a:stretch>
            <a:fillRect/>
          </a:stretch>
        </p:blipFill>
        <p:spPr>
          <a:xfrm>
            <a:off x="5480421" y="2558945"/>
            <a:ext cx="1278517" cy="1232444"/>
          </a:xfrm>
          <a:prstGeom prst="rect">
            <a:avLst/>
          </a:prstGeom>
        </p:spPr>
      </p:pic>
      <p:cxnSp>
        <p:nvCxnSpPr>
          <p:cNvPr id="40" name="直線コネクタ 39"/>
          <p:cNvCxnSpPr/>
          <p:nvPr/>
        </p:nvCxnSpPr>
        <p:spPr bwMode="auto">
          <a:xfrm flipV="1">
            <a:off x="554483" y="5015084"/>
            <a:ext cx="2152420" cy="13960"/>
          </a:xfrm>
          <a:prstGeom prst="line">
            <a:avLst/>
          </a:prstGeom>
          <a:noFill/>
          <a:ln w="47625" cap="flat" cmpd="sng" algn="ctr">
            <a:solidFill>
              <a:schemeClr val="accent6">
                <a:lumMod val="40000"/>
                <a:lumOff val="60000"/>
              </a:schemeClr>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4" name="図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5486" y="4211960"/>
            <a:ext cx="1114672" cy="1114672"/>
          </a:xfrm>
          <a:prstGeom prst="rect">
            <a:avLst/>
          </a:prstGeom>
        </p:spPr>
      </p:pic>
      <p:sp>
        <p:nvSpPr>
          <p:cNvPr id="30" name="スライド番号プレースホルダー 4"/>
          <p:cNvSpPr>
            <a:spLocks noGrp="1"/>
          </p:cNvSpPr>
          <p:nvPr>
            <p:ph type="sldNum" sz="quarter" idx="4"/>
          </p:nvPr>
        </p:nvSpPr>
        <p:spPr>
          <a:xfrm>
            <a:off x="5257800" y="8891319"/>
            <a:ext cx="1600200" cy="481213"/>
          </a:xfrm>
        </p:spPr>
        <p:txBody>
          <a:bodyPr/>
          <a:lstStyle/>
          <a:p>
            <a:pPr>
              <a:defRPr/>
            </a:pPr>
            <a:r>
              <a:rPr lang="en-US" altLang="ja-JP" dirty="0">
                <a:solidFill>
                  <a:srgbClr val="000000"/>
                </a:solidFill>
              </a:rPr>
              <a:t>-1-</a:t>
            </a:r>
          </a:p>
        </p:txBody>
      </p:sp>
      <p:pic>
        <p:nvPicPr>
          <p:cNvPr id="3" name="図 2"/>
          <p:cNvPicPr>
            <a:picLocks noChangeAspect="1"/>
          </p:cNvPicPr>
          <p:nvPr/>
        </p:nvPicPr>
        <p:blipFill>
          <a:blip r:embed="rId5" cstate="print"/>
          <a:stretch>
            <a:fillRect/>
          </a:stretch>
        </p:blipFill>
        <p:spPr>
          <a:xfrm>
            <a:off x="5352142" y="792493"/>
            <a:ext cx="1097375" cy="1542422"/>
          </a:xfrm>
          <a:prstGeom prst="rect">
            <a:avLst/>
          </a:prstGeom>
        </p:spPr>
      </p:pic>
      <p:pic>
        <p:nvPicPr>
          <p:cNvPr id="4" name="図 3"/>
          <p:cNvPicPr>
            <a:picLocks noChangeAspect="1"/>
          </p:cNvPicPr>
          <p:nvPr/>
        </p:nvPicPr>
        <p:blipFill>
          <a:blip r:embed="rId6" cstate="print"/>
          <a:stretch>
            <a:fillRect/>
          </a:stretch>
        </p:blipFill>
        <p:spPr>
          <a:xfrm>
            <a:off x="307746" y="2168496"/>
            <a:ext cx="1322947" cy="1316850"/>
          </a:xfrm>
          <a:prstGeom prst="rect">
            <a:avLst/>
          </a:prstGeom>
        </p:spPr>
      </p:pic>
    </p:spTree>
    <p:extLst>
      <p:ext uri="{BB962C8B-B14F-4D97-AF65-F5344CB8AC3E}">
        <p14:creationId xmlns:p14="http://schemas.microsoft.com/office/powerpoint/2010/main" val="2122871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四角形: 角を丸くする 56"/>
          <p:cNvSpPr/>
          <p:nvPr/>
        </p:nvSpPr>
        <p:spPr>
          <a:xfrm>
            <a:off x="843543" y="7710850"/>
            <a:ext cx="5472608" cy="1261004"/>
          </a:xfrm>
          <a:prstGeom prst="roundRect">
            <a:avLst/>
          </a:prstGeom>
          <a:pattFill prst="solidDmnd">
            <a:fgClr>
              <a:srgbClr val="FFE5FF"/>
            </a:fgClr>
            <a:bgClr>
              <a:schemeClr val="bg1"/>
            </a:bgClr>
          </a:patt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endParaRPr kumimoji="1" lang="ja-JP" altLang="en-US" sz="1400" u="none" dirty="0">
              <a:solidFill>
                <a:schemeClr val="tx1"/>
              </a:solidFill>
              <a:latin typeface="メイリオ" pitchFamily="50" charset="-128"/>
              <a:ea typeface="メイリオ" pitchFamily="50" charset="-128"/>
              <a:cs typeface="メイリオ" pitchFamily="50" charset="-128"/>
            </a:endParaRPr>
          </a:p>
        </p:txBody>
      </p:sp>
      <p:sp>
        <p:nvSpPr>
          <p:cNvPr id="5" name="スライド番号プレースホルダー 4"/>
          <p:cNvSpPr>
            <a:spLocks noGrp="1"/>
          </p:cNvSpPr>
          <p:nvPr>
            <p:ph type="sldNum" sz="quarter" idx="4"/>
          </p:nvPr>
        </p:nvSpPr>
        <p:spPr>
          <a:xfrm>
            <a:off x="-1179512" y="8903393"/>
            <a:ext cx="1600200" cy="481213"/>
          </a:xfrm>
        </p:spPr>
        <p:txBody>
          <a:bodyPr/>
          <a:lstStyle/>
          <a:p>
            <a:pPr>
              <a:defRPr/>
            </a:pPr>
            <a:r>
              <a:rPr lang="en-US" altLang="ja-JP" dirty="0">
                <a:solidFill>
                  <a:srgbClr val="000000"/>
                </a:solidFill>
              </a:rPr>
              <a:t>-2-</a:t>
            </a:r>
          </a:p>
        </p:txBody>
      </p:sp>
      <p:sp>
        <p:nvSpPr>
          <p:cNvPr id="2" name="四角形: 角を丸くする 1"/>
          <p:cNvSpPr/>
          <p:nvPr/>
        </p:nvSpPr>
        <p:spPr>
          <a:xfrm>
            <a:off x="314948" y="283584"/>
            <a:ext cx="6317584" cy="902375"/>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それぞれのお子さんに合った</a:t>
            </a:r>
            <a:endParaRPr kumimoji="1" lang="en-US" altLang="ja-JP"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a:p>
            <a:pPr algn="ctr">
              <a:spcBef>
                <a:spcPts val="600"/>
              </a:spcBef>
            </a:pP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接し方やサポートをすることが大事です。</a:t>
            </a:r>
          </a:p>
        </p:txBody>
      </p:sp>
      <p:pic>
        <p:nvPicPr>
          <p:cNvPr id="14" name="図 13"/>
          <p:cNvPicPr>
            <a:picLocks noChangeAspect="1"/>
          </p:cNvPicPr>
          <p:nvPr/>
        </p:nvPicPr>
        <p:blipFill>
          <a:blip r:embed="rId2" cstate="print"/>
          <a:stretch>
            <a:fillRect/>
          </a:stretch>
        </p:blipFill>
        <p:spPr>
          <a:xfrm>
            <a:off x="1093740" y="8100185"/>
            <a:ext cx="855863" cy="648711"/>
          </a:xfrm>
          <a:prstGeom prst="rect">
            <a:avLst/>
          </a:prstGeom>
        </p:spPr>
      </p:pic>
      <p:sp>
        <p:nvSpPr>
          <p:cNvPr id="35" name="正方形/長方形 34"/>
          <p:cNvSpPr/>
          <p:nvPr/>
        </p:nvSpPr>
        <p:spPr>
          <a:xfrm>
            <a:off x="301249" y="6795064"/>
            <a:ext cx="6304411" cy="561692"/>
          </a:xfrm>
          <a:prstGeom prst="rect">
            <a:avLst/>
          </a:prstGeom>
        </p:spPr>
        <p:txBody>
          <a:bodyPr wrap="square">
            <a:spAutoFit/>
          </a:bodyPr>
          <a:lstStyle/>
          <a:p>
            <a:pPr>
              <a:spcBef>
                <a:spcPts val="300"/>
              </a:spcBef>
            </a:pPr>
            <a:r>
              <a:rPr lang="ja-JP" altLang="en-US" sz="1400" b="0" u="none" dirty="0">
                <a:latin typeface="HG丸ｺﾞｼｯｸM-PRO" panose="020F0600000000000000" pitchFamily="50" charset="-128"/>
                <a:ea typeface="HG丸ｺﾞｼｯｸM-PRO" panose="020F0600000000000000" pitchFamily="50" charset="-128"/>
              </a:rPr>
              <a:t>　ご家庭のみでなく、様々な相談機関から情報を得ることで、</a:t>
            </a:r>
            <a:endParaRPr lang="en-US" altLang="ja-JP" sz="1400" b="0" u="none" dirty="0">
              <a:latin typeface="HG丸ｺﾞｼｯｸM-PRO" panose="020F0600000000000000" pitchFamily="50" charset="-128"/>
              <a:ea typeface="HG丸ｺﾞｼｯｸM-PRO" panose="020F0600000000000000" pitchFamily="50" charset="-128"/>
            </a:endParaRPr>
          </a:p>
          <a:p>
            <a:pPr>
              <a:spcBef>
                <a:spcPts val="300"/>
              </a:spcBef>
            </a:pPr>
            <a:r>
              <a:rPr lang="ja-JP" altLang="en-US" sz="1400" b="0" u="none" dirty="0">
                <a:latin typeface="HG丸ｺﾞｼｯｸM-PRO" panose="020F0600000000000000" pitchFamily="50" charset="-128"/>
                <a:ea typeface="HG丸ｺﾞｼｯｸM-PRO" panose="020F0600000000000000" pitchFamily="50" charset="-128"/>
              </a:rPr>
              <a:t>その子に合った接し方やサポートを見つけていきましょう。</a:t>
            </a:r>
            <a:endParaRPr lang="en-US" altLang="ja-JP" sz="1400" b="0" u="none" dirty="0">
              <a:latin typeface="HG丸ｺﾞｼｯｸM-PRO" panose="020F0600000000000000" pitchFamily="50" charset="-128"/>
              <a:ea typeface="HG丸ｺﾞｼｯｸM-PRO" panose="020F0600000000000000" pitchFamily="50" charset="-128"/>
            </a:endParaRPr>
          </a:p>
        </p:txBody>
      </p:sp>
      <p:sp>
        <p:nvSpPr>
          <p:cNvPr id="15" name="吹き出し: 角を丸めた四角形 14"/>
          <p:cNvSpPr/>
          <p:nvPr/>
        </p:nvSpPr>
        <p:spPr>
          <a:xfrm>
            <a:off x="1080782" y="2598220"/>
            <a:ext cx="1512168" cy="327749"/>
          </a:xfrm>
          <a:prstGeom prst="wedgeRoundRectCallout">
            <a:avLst>
              <a:gd name="adj1" fmla="val 53648"/>
              <a:gd name="adj2" fmla="val 103329"/>
              <a:gd name="adj3" fmla="val 16667"/>
            </a:avLst>
          </a:prstGeom>
          <a:solidFill>
            <a:srgbClr val="FFFFE1"/>
          </a:solidFill>
          <a:ln w="19050">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2"/>
                </a:solidFill>
                <a:latin typeface="メイリオ" pitchFamily="50" charset="-128"/>
                <a:ea typeface="メイリオ" pitchFamily="50" charset="-128"/>
                <a:cs typeface="メイリオ" pitchFamily="50" charset="-128"/>
              </a:rPr>
              <a:t>性格</a:t>
            </a:r>
          </a:p>
        </p:txBody>
      </p:sp>
      <p:sp>
        <p:nvSpPr>
          <p:cNvPr id="25" name="吹き出し: 角を丸めた四角形 24"/>
          <p:cNvSpPr/>
          <p:nvPr/>
        </p:nvSpPr>
        <p:spPr>
          <a:xfrm>
            <a:off x="1031822" y="3626816"/>
            <a:ext cx="1512168" cy="327749"/>
          </a:xfrm>
          <a:prstGeom prst="wedgeRoundRectCallout">
            <a:avLst>
              <a:gd name="adj1" fmla="val 55123"/>
              <a:gd name="adj2" fmla="val -97411"/>
              <a:gd name="adj3" fmla="val 16667"/>
            </a:avLst>
          </a:prstGeom>
          <a:solidFill>
            <a:srgbClr val="CCFFFF"/>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2"/>
                </a:solidFill>
                <a:latin typeface="メイリオ" pitchFamily="50" charset="-128"/>
                <a:ea typeface="メイリオ" pitchFamily="50" charset="-128"/>
                <a:cs typeface="メイリオ" pitchFamily="50" charset="-128"/>
              </a:rPr>
              <a:t>生活能力</a:t>
            </a:r>
          </a:p>
        </p:txBody>
      </p:sp>
      <p:sp>
        <p:nvSpPr>
          <p:cNvPr id="27" name="吹き出し: 角を丸めた四角形 26"/>
          <p:cNvSpPr/>
          <p:nvPr/>
        </p:nvSpPr>
        <p:spPr>
          <a:xfrm>
            <a:off x="1080782" y="4154703"/>
            <a:ext cx="1512168" cy="357545"/>
          </a:xfrm>
          <a:prstGeom prst="wedgeRoundRectCallout">
            <a:avLst>
              <a:gd name="adj1" fmla="val 58810"/>
              <a:gd name="adj2" fmla="val -90606"/>
              <a:gd name="adj3" fmla="val 16667"/>
            </a:avLst>
          </a:prstGeom>
          <a:solidFill>
            <a:srgbClr val="FFFFE1"/>
          </a:solidFill>
          <a:ln w="19050">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2"/>
                </a:solidFill>
                <a:latin typeface="メイリオ" pitchFamily="50" charset="-128"/>
                <a:ea typeface="メイリオ" pitchFamily="50" charset="-128"/>
                <a:cs typeface="メイリオ" pitchFamily="50" charset="-128"/>
              </a:rPr>
              <a:t>こだわり、好み</a:t>
            </a:r>
          </a:p>
        </p:txBody>
      </p:sp>
      <p:sp>
        <p:nvSpPr>
          <p:cNvPr id="28" name="吹き出し: 角を丸めた四角形 27"/>
          <p:cNvSpPr/>
          <p:nvPr/>
        </p:nvSpPr>
        <p:spPr>
          <a:xfrm>
            <a:off x="4378116" y="2610628"/>
            <a:ext cx="1512168" cy="327749"/>
          </a:xfrm>
          <a:prstGeom prst="wedgeRoundRectCallout">
            <a:avLst>
              <a:gd name="adj1" fmla="val -60654"/>
              <a:gd name="adj2" fmla="val 144157"/>
              <a:gd name="adj3" fmla="val 16667"/>
            </a:avLst>
          </a:prstGeom>
          <a:solidFill>
            <a:srgbClr val="FFFFE1"/>
          </a:solidFill>
          <a:ln w="19050">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2"/>
                </a:solidFill>
                <a:latin typeface="メイリオ" pitchFamily="50" charset="-128"/>
                <a:ea typeface="メイリオ" pitchFamily="50" charset="-128"/>
                <a:cs typeface="メイリオ" pitchFamily="50" charset="-128"/>
              </a:rPr>
              <a:t>感覚</a:t>
            </a:r>
          </a:p>
        </p:txBody>
      </p:sp>
      <p:sp>
        <p:nvSpPr>
          <p:cNvPr id="29" name="吹き出し: 角を丸めた四角形 28"/>
          <p:cNvSpPr/>
          <p:nvPr/>
        </p:nvSpPr>
        <p:spPr>
          <a:xfrm>
            <a:off x="4370394" y="3844924"/>
            <a:ext cx="1512168" cy="357545"/>
          </a:xfrm>
          <a:prstGeom prst="wedgeRoundRectCallout">
            <a:avLst>
              <a:gd name="adj1" fmla="val -62129"/>
              <a:gd name="adj2" fmla="val -93157"/>
              <a:gd name="adj3" fmla="val 16667"/>
            </a:avLst>
          </a:prstGeom>
          <a:solidFill>
            <a:srgbClr val="FFFFE1"/>
          </a:solidFill>
          <a:ln w="19050">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2"/>
                </a:solidFill>
                <a:latin typeface="メイリオ" pitchFamily="50" charset="-128"/>
                <a:ea typeface="メイリオ" pitchFamily="50" charset="-128"/>
                <a:cs typeface="メイリオ" pitchFamily="50" charset="-128"/>
              </a:rPr>
              <a:t>身体的特徴</a:t>
            </a:r>
          </a:p>
        </p:txBody>
      </p:sp>
      <p:sp>
        <p:nvSpPr>
          <p:cNvPr id="31" name="吹き出し: 角を丸めた四角形 30"/>
          <p:cNvSpPr/>
          <p:nvPr/>
        </p:nvSpPr>
        <p:spPr>
          <a:xfrm>
            <a:off x="4636471" y="3332756"/>
            <a:ext cx="1512168" cy="327749"/>
          </a:xfrm>
          <a:prstGeom prst="wedgeRoundRectCallout">
            <a:avLst>
              <a:gd name="adj1" fmla="val -78352"/>
              <a:gd name="adj2" fmla="val -2145"/>
              <a:gd name="adj3" fmla="val 16667"/>
            </a:avLst>
          </a:prstGeom>
          <a:solidFill>
            <a:srgbClr val="CCFFFF"/>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2"/>
                </a:solidFill>
                <a:latin typeface="メイリオ" pitchFamily="50" charset="-128"/>
                <a:ea typeface="メイリオ" pitchFamily="50" charset="-128"/>
                <a:cs typeface="メイリオ" pitchFamily="50" charset="-128"/>
              </a:rPr>
              <a:t>学習力</a:t>
            </a:r>
          </a:p>
        </p:txBody>
      </p:sp>
      <p:sp>
        <p:nvSpPr>
          <p:cNvPr id="32" name="吹き出し: 角を丸めた四角形 31"/>
          <p:cNvSpPr/>
          <p:nvPr/>
        </p:nvSpPr>
        <p:spPr>
          <a:xfrm>
            <a:off x="4005064" y="4427561"/>
            <a:ext cx="1512168" cy="327749"/>
          </a:xfrm>
          <a:prstGeom prst="wedgeRoundRectCallout">
            <a:avLst>
              <a:gd name="adj1" fmla="val -40006"/>
              <a:gd name="adj2" fmla="val -114423"/>
              <a:gd name="adj3" fmla="val 16667"/>
            </a:avLst>
          </a:prstGeom>
          <a:solidFill>
            <a:srgbClr val="CCFFFF"/>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2"/>
                </a:solidFill>
                <a:latin typeface="メイリオ" pitchFamily="50" charset="-128"/>
                <a:ea typeface="メイリオ" pitchFamily="50" charset="-128"/>
                <a:cs typeface="メイリオ" pitchFamily="50" charset="-128"/>
              </a:rPr>
              <a:t>技術</a:t>
            </a:r>
          </a:p>
        </p:txBody>
      </p:sp>
      <p:sp>
        <p:nvSpPr>
          <p:cNvPr id="33" name="正方形/長方形 32"/>
          <p:cNvSpPr/>
          <p:nvPr/>
        </p:nvSpPr>
        <p:spPr>
          <a:xfrm>
            <a:off x="328121" y="1284448"/>
            <a:ext cx="6304411" cy="1208023"/>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表紙（</a:t>
            </a:r>
            <a:r>
              <a:rPr lang="en-US" altLang="ja-JP" sz="1400" b="0" u="none" dirty="0">
                <a:latin typeface="HG丸ｺﾞｼｯｸM-PRO" panose="020F0600000000000000" pitchFamily="50" charset="-128"/>
                <a:ea typeface="HG丸ｺﾞｼｯｸM-PRO" panose="020F0600000000000000" pitchFamily="50" charset="-128"/>
              </a:rPr>
              <a:t>1</a:t>
            </a:r>
            <a:r>
              <a:rPr lang="ja-JP" altLang="en-US" sz="1400" b="0" u="none" dirty="0">
                <a:latin typeface="HG丸ｺﾞｼｯｸM-PRO" panose="020F0600000000000000" pitchFamily="50" charset="-128"/>
                <a:ea typeface="HG丸ｺﾞｼｯｸM-PRO" panose="020F0600000000000000" pitchFamily="50" charset="-128"/>
              </a:rPr>
              <a:t>ページ）に記載の行動や状況は、お子さんがわざとやっているのではなく、何かに困っているからなのかもしれません。</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成長のスピードや、成長の仕方は一人一人異なります。それぞれのお子さんの特徴を踏まえ、その子に合った接し方をしたり、環境を整えてあげることで、お子さんの困りごとを減らすことができます。</a:t>
            </a:r>
            <a:endParaRPr lang="en-US" altLang="ja-JP" sz="1400" b="0" u="none" dirty="0">
              <a:latin typeface="HG丸ｺﾞｼｯｸM-PRO" panose="020F0600000000000000" pitchFamily="50" charset="-128"/>
              <a:ea typeface="HG丸ｺﾞｼｯｸM-PRO" panose="020F0600000000000000" pitchFamily="50" charset="-128"/>
            </a:endParaRPr>
          </a:p>
        </p:txBody>
      </p:sp>
      <p:sp>
        <p:nvSpPr>
          <p:cNvPr id="39" name="正方形/長方形 38"/>
          <p:cNvSpPr/>
          <p:nvPr/>
        </p:nvSpPr>
        <p:spPr>
          <a:xfrm>
            <a:off x="3037015" y="4257582"/>
            <a:ext cx="1281332" cy="261610"/>
          </a:xfrm>
          <a:prstGeom prst="rect">
            <a:avLst/>
          </a:prstGeom>
        </p:spPr>
        <p:txBody>
          <a:bodyPr wrap="square">
            <a:spAutoFit/>
          </a:bodyPr>
          <a:lstStyle/>
          <a:p>
            <a:pPr algn="l">
              <a:spcBef>
                <a:spcPts val="300"/>
              </a:spcBef>
            </a:pPr>
            <a:r>
              <a:rPr lang="ja-JP" altLang="en-US" sz="1100" b="0" dirty="0">
                <a:latin typeface="HG丸ｺﾞｼｯｸM-PRO" panose="020F0600000000000000" pitchFamily="50" charset="-128"/>
                <a:ea typeface="HG丸ｺﾞｼｯｸM-PRO" panose="020F0600000000000000" pitchFamily="50" charset="-128"/>
              </a:rPr>
              <a:t>お子さん</a:t>
            </a:r>
            <a:endParaRPr lang="en-US" altLang="ja-JP" sz="1100" b="0" dirty="0">
              <a:latin typeface="HG丸ｺﾞｼｯｸM-PRO" panose="020F0600000000000000" pitchFamily="50" charset="-128"/>
              <a:ea typeface="HG丸ｺﾞｼｯｸM-PRO" panose="020F0600000000000000" pitchFamily="50" charset="-128"/>
            </a:endParaRPr>
          </a:p>
        </p:txBody>
      </p:sp>
      <p:sp>
        <p:nvSpPr>
          <p:cNvPr id="40" name="正方形/長方形 39"/>
          <p:cNvSpPr/>
          <p:nvPr/>
        </p:nvSpPr>
        <p:spPr>
          <a:xfrm>
            <a:off x="1465168" y="5847736"/>
            <a:ext cx="4124072" cy="677108"/>
          </a:xfrm>
          <a:prstGeom prst="rect">
            <a:avLst/>
          </a:prstGeom>
        </p:spPr>
        <p:txBody>
          <a:bodyPr wrap="square">
            <a:spAutoFit/>
          </a:bodyPr>
          <a:lstStyle/>
          <a:p>
            <a:pPr>
              <a:spcBef>
                <a:spcPts val="300"/>
              </a:spcBef>
            </a:pPr>
            <a:r>
              <a:rPr lang="ja-JP" altLang="en-US" sz="1100" b="0" dirty="0">
                <a:latin typeface="HG丸ｺﾞｼｯｸM-PRO" panose="020F0600000000000000" pitchFamily="50" charset="-128"/>
                <a:ea typeface="HG丸ｺﾞｼｯｸM-PRO" panose="020F0600000000000000" pitchFamily="50" charset="-128"/>
              </a:rPr>
              <a:t>環境</a:t>
            </a:r>
            <a:endParaRPr lang="en-US" altLang="ja-JP" sz="1100" b="0"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100" b="0" u="none" dirty="0">
                <a:latin typeface="HG丸ｺﾞｼｯｸM-PRO" panose="020F0600000000000000" pitchFamily="50" charset="-128"/>
                <a:ea typeface="HG丸ｺﾞｼｯｸM-PRO" panose="020F0600000000000000" pitchFamily="50" charset="-128"/>
              </a:rPr>
              <a:t>　・家庭、教育機関、地域、周囲の理解、サポート体制など</a:t>
            </a:r>
            <a:endParaRPr lang="en-US" altLang="ja-JP" sz="11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100" b="0" u="none" dirty="0">
                <a:latin typeface="HG丸ｺﾞｼｯｸM-PRO" panose="020F0600000000000000" pitchFamily="50" charset="-128"/>
                <a:ea typeface="HG丸ｺﾞｼｯｸM-PRO" panose="020F0600000000000000" pitchFamily="50" charset="-128"/>
              </a:rPr>
              <a:t>　・広さ、音、視覚的または聴覚的補助の有無、設備など</a:t>
            </a:r>
            <a:endParaRPr lang="en-US" altLang="ja-JP" sz="1100" b="0" u="none" dirty="0">
              <a:latin typeface="HG丸ｺﾞｼｯｸM-PRO" panose="020F0600000000000000" pitchFamily="50" charset="-128"/>
              <a:ea typeface="HG丸ｺﾞｼｯｸM-PRO" panose="020F0600000000000000" pitchFamily="50" charset="-128"/>
            </a:endParaRPr>
          </a:p>
        </p:txBody>
      </p:sp>
      <p:pic>
        <p:nvPicPr>
          <p:cNvPr id="43" name="図 42"/>
          <p:cNvPicPr>
            <a:picLocks noChangeAspect="1"/>
          </p:cNvPicPr>
          <p:nvPr/>
        </p:nvPicPr>
        <p:blipFill>
          <a:blip r:embed="rId3" cstate="print"/>
          <a:stretch>
            <a:fillRect/>
          </a:stretch>
        </p:blipFill>
        <p:spPr>
          <a:xfrm>
            <a:off x="3591381" y="7916628"/>
            <a:ext cx="963615" cy="913769"/>
          </a:xfrm>
          <a:prstGeom prst="rect">
            <a:avLst/>
          </a:prstGeom>
        </p:spPr>
      </p:pic>
      <p:sp>
        <p:nvSpPr>
          <p:cNvPr id="49" name="四角形: 角を丸くする 48"/>
          <p:cNvSpPr/>
          <p:nvPr/>
        </p:nvSpPr>
        <p:spPr>
          <a:xfrm>
            <a:off x="1080782" y="5031644"/>
            <a:ext cx="4701434" cy="1534963"/>
          </a:xfrm>
          <a:prstGeom prst="roundRect">
            <a:avLst/>
          </a:prstGeom>
          <a:noFill/>
          <a:ln w="190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endParaRPr kumimoji="1" lang="ja-JP" altLang="en-US" sz="1400" u="none" dirty="0">
              <a:solidFill>
                <a:schemeClr val="tx1"/>
              </a:solidFill>
              <a:latin typeface="メイリオ" pitchFamily="50" charset="-128"/>
              <a:ea typeface="メイリオ" pitchFamily="50" charset="-128"/>
              <a:cs typeface="メイリオ" pitchFamily="50" charset="-128"/>
            </a:endParaRPr>
          </a:p>
        </p:txBody>
      </p:sp>
      <p:sp>
        <p:nvSpPr>
          <p:cNvPr id="50" name="二等辺三角形 49"/>
          <p:cNvSpPr/>
          <p:nvPr/>
        </p:nvSpPr>
        <p:spPr>
          <a:xfrm>
            <a:off x="2969431" y="4714763"/>
            <a:ext cx="968049" cy="251579"/>
          </a:xfrm>
          <a:prstGeom prst="triangle">
            <a:avLst/>
          </a:prstGeom>
          <a:solidFill>
            <a:schemeClr val="accent6">
              <a:lumMod val="60000"/>
              <a:lumOff val="40000"/>
            </a:schemeClr>
          </a:solidFill>
          <a:ln w="31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endParaRPr kumimoji="1" lang="ja-JP" altLang="en-US" sz="1400" u="none" dirty="0">
              <a:solidFill>
                <a:schemeClr val="tx1"/>
              </a:solidFill>
              <a:latin typeface="メイリオ" pitchFamily="50" charset="-128"/>
              <a:ea typeface="メイリオ" pitchFamily="50" charset="-128"/>
              <a:cs typeface="メイリオ" pitchFamily="50" charset="-128"/>
            </a:endParaRPr>
          </a:p>
        </p:txBody>
      </p:sp>
      <p:sp>
        <p:nvSpPr>
          <p:cNvPr id="51" name="正方形/長方形 50"/>
          <p:cNvSpPr/>
          <p:nvPr/>
        </p:nvSpPr>
        <p:spPr>
          <a:xfrm>
            <a:off x="1208779" y="7687272"/>
            <a:ext cx="1910316" cy="561692"/>
          </a:xfrm>
          <a:prstGeom prst="rect">
            <a:avLst/>
          </a:prstGeom>
        </p:spPr>
        <p:txBody>
          <a:bodyPr wrap="square">
            <a:spAutoFit/>
          </a:bodyPr>
          <a:lstStyle/>
          <a:p>
            <a:pPr>
              <a:spcBef>
                <a:spcPts val="300"/>
              </a:spcBef>
            </a:pPr>
            <a:r>
              <a:rPr lang="ja-JP" altLang="en-US" sz="1400" u="none" dirty="0">
                <a:latin typeface="HG丸ｺﾞｼｯｸM-PRO" panose="020F0600000000000000" pitchFamily="50" charset="-128"/>
                <a:ea typeface="HG丸ｺﾞｼｯｸM-PRO" panose="020F0600000000000000" pitchFamily="50" charset="-128"/>
              </a:rPr>
              <a:t>ご家庭でできる</a:t>
            </a:r>
            <a:endParaRPr lang="en-US" altLang="ja-JP" sz="1400" u="none" dirty="0">
              <a:latin typeface="HG丸ｺﾞｼｯｸM-PRO" panose="020F0600000000000000" pitchFamily="50" charset="-128"/>
              <a:ea typeface="HG丸ｺﾞｼｯｸM-PRO" panose="020F0600000000000000" pitchFamily="50" charset="-128"/>
            </a:endParaRPr>
          </a:p>
          <a:p>
            <a:pPr>
              <a:spcBef>
                <a:spcPts val="300"/>
              </a:spcBef>
            </a:pPr>
            <a:r>
              <a:rPr lang="ja-JP" altLang="en-US" sz="1400" u="none" dirty="0">
                <a:latin typeface="HG丸ｺﾞｼｯｸM-PRO" panose="020F0600000000000000" pitchFamily="50" charset="-128"/>
                <a:ea typeface="HG丸ｺﾞｼｯｸM-PRO" panose="020F0600000000000000" pitchFamily="50" charset="-128"/>
              </a:rPr>
              <a:t>工夫について</a:t>
            </a:r>
            <a:endParaRPr lang="en-US" altLang="ja-JP" sz="1400" u="none" dirty="0">
              <a:latin typeface="HG丸ｺﾞｼｯｸM-PRO" panose="020F0600000000000000" pitchFamily="50" charset="-128"/>
              <a:ea typeface="HG丸ｺﾞｼｯｸM-PRO" panose="020F0600000000000000" pitchFamily="50" charset="-128"/>
            </a:endParaRPr>
          </a:p>
        </p:txBody>
      </p:sp>
      <p:sp>
        <p:nvSpPr>
          <p:cNvPr id="52" name="正方形/長方形 51"/>
          <p:cNvSpPr/>
          <p:nvPr/>
        </p:nvSpPr>
        <p:spPr>
          <a:xfrm>
            <a:off x="4147584" y="7700843"/>
            <a:ext cx="1910316" cy="561692"/>
          </a:xfrm>
          <a:prstGeom prst="rect">
            <a:avLst/>
          </a:prstGeom>
        </p:spPr>
        <p:txBody>
          <a:bodyPr wrap="square">
            <a:spAutoFit/>
          </a:bodyPr>
          <a:lstStyle/>
          <a:p>
            <a:pPr>
              <a:spcBef>
                <a:spcPts val="300"/>
              </a:spcBef>
            </a:pPr>
            <a:r>
              <a:rPr lang="ja-JP" altLang="en-US" sz="1400" u="none" dirty="0">
                <a:latin typeface="HG丸ｺﾞｼｯｸM-PRO" panose="020F0600000000000000" pitchFamily="50" charset="-128"/>
                <a:ea typeface="HG丸ｺﾞｼｯｸM-PRO" panose="020F0600000000000000" pitchFamily="50" charset="-128"/>
              </a:rPr>
              <a:t>相談先</a:t>
            </a:r>
            <a:endParaRPr lang="en-US" altLang="ja-JP" sz="1400" u="none" dirty="0">
              <a:latin typeface="HG丸ｺﾞｼｯｸM-PRO" panose="020F0600000000000000" pitchFamily="50" charset="-128"/>
              <a:ea typeface="HG丸ｺﾞｼｯｸM-PRO" panose="020F0600000000000000" pitchFamily="50" charset="-128"/>
            </a:endParaRPr>
          </a:p>
          <a:p>
            <a:pPr>
              <a:spcBef>
                <a:spcPts val="300"/>
              </a:spcBef>
            </a:pPr>
            <a:r>
              <a:rPr lang="ja-JP" altLang="en-US" sz="1400" u="none" dirty="0">
                <a:latin typeface="HG丸ｺﾞｼｯｸM-PRO" panose="020F0600000000000000" pitchFamily="50" charset="-128"/>
                <a:ea typeface="HG丸ｺﾞｼｯｸM-PRO" panose="020F0600000000000000" pitchFamily="50" charset="-128"/>
              </a:rPr>
              <a:t>について</a:t>
            </a:r>
            <a:endParaRPr lang="en-US" altLang="ja-JP" sz="1400" u="none" dirty="0">
              <a:latin typeface="HG丸ｺﾞｼｯｸM-PRO" panose="020F0600000000000000" pitchFamily="50" charset="-128"/>
              <a:ea typeface="HG丸ｺﾞｼｯｸM-PRO" panose="020F0600000000000000" pitchFamily="50" charset="-128"/>
            </a:endParaRPr>
          </a:p>
        </p:txBody>
      </p:sp>
      <p:pic>
        <p:nvPicPr>
          <p:cNvPr id="56" name="図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727" y="7125580"/>
            <a:ext cx="6077686" cy="411480"/>
          </a:xfrm>
          <a:prstGeom prst="rect">
            <a:avLst/>
          </a:prstGeom>
        </p:spPr>
      </p:pic>
      <p:sp>
        <p:nvSpPr>
          <p:cNvPr id="58" name="矢印: 右 57"/>
          <p:cNvSpPr/>
          <p:nvPr/>
        </p:nvSpPr>
        <p:spPr>
          <a:xfrm>
            <a:off x="2230192" y="8257158"/>
            <a:ext cx="1153247" cy="464272"/>
          </a:xfrm>
          <a:prstGeom prst="rightArrow">
            <a:avLst/>
          </a:prstGeom>
          <a:solidFill>
            <a:schemeClr val="bg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Ｐ．３</a:t>
            </a:r>
          </a:p>
        </p:txBody>
      </p:sp>
      <p:pic>
        <p:nvPicPr>
          <p:cNvPr id="3" name="図 2"/>
          <p:cNvPicPr>
            <a:picLocks noChangeAspect="1"/>
          </p:cNvPicPr>
          <p:nvPr/>
        </p:nvPicPr>
        <p:blipFill>
          <a:blip r:embed="rId5" cstate="print"/>
          <a:stretch>
            <a:fillRect/>
          </a:stretch>
        </p:blipFill>
        <p:spPr>
          <a:xfrm>
            <a:off x="3262558" y="2713031"/>
            <a:ext cx="1042506" cy="1548518"/>
          </a:xfrm>
          <a:prstGeom prst="rect">
            <a:avLst/>
          </a:prstGeom>
        </p:spPr>
      </p:pic>
      <p:pic>
        <p:nvPicPr>
          <p:cNvPr id="4" name="図 3"/>
          <p:cNvPicPr>
            <a:picLocks noChangeAspect="1"/>
          </p:cNvPicPr>
          <p:nvPr/>
        </p:nvPicPr>
        <p:blipFill>
          <a:blip r:embed="rId6" cstate="print"/>
          <a:stretch>
            <a:fillRect/>
          </a:stretch>
        </p:blipFill>
        <p:spPr>
          <a:xfrm>
            <a:off x="2537341" y="2707507"/>
            <a:ext cx="1042506" cy="1542422"/>
          </a:xfrm>
          <a:prstGeom prst="rect">
            <a:avLst/>
          </a:prstGeom>
        </p:spPr>
      </p:pic>
      <p:pic>
        <p:nvPicPr>
          <p:cNvPr id="6" name="図 5"/>
          <p:cNvPicPr>
            <a:picLocks noChangeAspect="1"/>
          </p:cNvPicPr>
          <p:nvPr/>
        </p:nvPicPr>
        <p:blipFill>
          <a:blip r:embed="rId7" cstate="print"/>
          <a:stretch>
            <a:fillRect/>
          </a:stretch>
        </p:blipFill>
        <p:spPr>
          <a:xfrm>
            <a:off x="4365261" y="5095662"/>
            <a:ext cx="682811" cy="737680"/>
          </a:xfrm>
          <a:prstGeom prst="rect">
            <a:avLst/>
          </a:prstGeom>
        </p:spPr>
      </p:pic>
      <p:pic>
        <p:nvPicPr>
          <p:cNvPr id="7" name="図 6"/>
          <p:cNvPicPr>
            <a:picLocks noChangeAspect="1"/>
          </p:cNvPicPr>
          <p:nvPr/>
        </p:nvPicPr>
        <p:blipFill>
          <a:blip r:embed="rId8" cstate="print"/>
          <a:stretch>
            <a:fillRect/>
          </a:stretch>
        </p:blipFill>
        <p:spPr>
          <a:xfrm>
            <a:off x="3363150" y="5412892"/>
            <a:ext cx="841321" cy="317019"/>
          </a:xfrm>
          <a:prstGeom prst="rect">
            <a:avLst/>
          </a:prstGeom>
        </p:spPr>
      </p:pic>
      <p:pic>
        <p:nvPicPr>
          <p:cNvPr id="8" name="図 7"/>
          <p:cNvPicPr>
            <a:picLocks noChangeAspect="1"/>
          </p:cNvPicPr>
          <p:nvPr/>
        </p:nvPicPr>
        <p:blipFill>
          <a:blip r:embed="rId9" cstate="print"/>
          <a:stretch>
            <a:fillRect/>
          </a:stretch>
        </p:blipFill>
        <p:spPr>
          <a:xfrm>
            <a:off x="1674540" y="4993870"/>
            <a:ext cx="1548518" cy="969348"/>
          </a:xfrm>
          <a:prstGeom prst="rect">
            <a:avLst/>
          </a:prstGeom>
        </p:spPr>
      </p:pic>
      <p:sp>
        <p:nvSpPr>
          <p:cNvPr id="37" name="矢印: 右 57"/>
          <p:cNvSpPr/>
          <p:nvPr/>
        </p:nvSpPr>
        <p:spPr>
          <a:xfrm>
            <a:off x="4751263" y="8223464"/>
            <a:ext cx="1282583" cy="550247"/>
          </a:xfrm>
          <a:prstGeom prst="rightArrow">
            <a:avLst/>
          </a:prstGeom>
          <a:solidFill>
            <a:schemeClr val="bg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Ｐ．５</a:t>
            </a:r>
          </a:p>
        </p:txBody>
      </p:sp>
    </p:spTree>
    <p:extLst>
      <p:ext uri="{BB962C8B-B14F-4D97-AF65-F5344CB8AC3E}">
        <p14:creationId xmlns:p14="http://schemas.microsoft.com/office/powerpoint/2010/main" val="2590414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4"/>
          </p:nvPr>
        </p:nvSpPr>
        <p:spPr>
          <a:xfrm>
            <a:off x="5257800" y="8855118"/>
            <a:ext cx="1600200" cy="481213"/>
          </a:xfrm>
        </p:spPr>
        <p:txBody>
          <a:bodyPr/>
          <a:lstStyle/>
          <a:p>
            <a:pPr>
              <a:defRPr/>
            </a:pPr>
            <a:r>
              <a:rPr lang="en-US" altLang="ja-JP" dirty="0">
                <a:solidFill>
                  <a:srgbClr val="000000"/>
                </a:solidFill>
              </a:rPr>
              <a:t>-3-</a:t>
            </a:r>
          </a:p>
        </p:txBody>
      </p:sp>
      <p:sp>
        <p:nvSpPr>
          <p:cNvPr id="24" name="四角形: 角を丸くする 23"/>
          <p:cNvSpPr/>
          <p:nvPr/>
        </p:nvSpPr>
        <p:spPr>
          <a:xfrm>
            <a:off x="307350" y="580123"/>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ご家庭で工夫できる接し方</a:t>
            </a:r>
          </a:p>
        </p:txBody>
      </p:sp>
      <p:sp>
        <p:nvSpPr>
          <p:cNvPr id="30" name="四角形: 角を丸くする 29"/>
          <p:cNvSpPr/>
          <p:nvPr/>
        </p:nvSpPr>
        <p:spPr>
          <a:xfrm>
            <a:off x="542853" y="322523"/>
            <a:ext cx="1786074" cy="327749"/>
          </a:xfrm>
          <a:prstGeom prst="roundRect">
            <a:avLst/>
          </a:prstGeom>
          <a:solidFill>
            <a:srgbClr val="FF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r">
              <a:lnSpc>
                <a:spcPct val="150000"/>
              </a:lnSpc>
            </a:pPr>
            <a:r>
              <a:rPr kumimoji="1" lang="ja-JP" altLang="en-US" sz="1400" u="none" dirty="0">
                <a:solidFill>
                  <a:schemeClr val="bg1"/>
                </a:solidFill>
                <a:latin typeface="メイリオ" pitchFamily="50" charset="-128"/>
                <a:ea typeface="メイリオ" pitchFamily="50" charset="-128"/>
                <a:cs typeface="メイリオ" pitchFamily="50" charset="-128"/>
              </a:rPr>
              <a:t>どうしたらいいの？</a:t>
            </a:r>
          </a:p>
        </p:txBody>
      </p:sp>
      <p:pic>
        <p:nvPicPr>
          <p:cNvPr id="10" name="図 9"/>
          <p:cNvPicPr>
            <a:picLocks noChangeAspect="1"/>
          </p:cNvPicPr>
          <p:nvPr/>
        </p:nvPicPr>
        <p:blipFill>
          <a:blip r:embed="rId2" cstate="print"/>
          <a:stretch>
            <a:fillRect/>
          </a:stretch>
        </p:blipFill>
        <p:spPr>
          <a:xfrm>
            <a:off x="29882" y="107504"/>
            <a:ext cx="704802" cy="783493"/>
          </a:xfrm>
          <a:prstGeom prst="rect">
            <a:avLst/>
          </a:prstGeom>
        </p:spPr>
      </p:pic>
      <p:pic>
        <p:nvPicPr>
          <p:cNvPr id="14" name="図 13"/>
          <p:cNvPicPr>
            <a:picLocks noChangeAspect="1"/>
          </p:cNvPicPr>
          <p:nvPr/>
        </p:nvPicPr>
        <p:blipFill>
          <a:blip r:embed="rId3" cstate="print"/>
          <a:stretch>
            <a:fillRect/>
          </a:stretch>
        </p:blipFill>
        <p:spPr>
          <a:xfrm>
            <a:off x="5049385" y="2389931"/>
            <a:ext cx="1156758" cy="876778"/>
          </a:xfrm>
          <a:prstGeom prst="rect">
            <a:avLst/>
          </a:prstGeom>
        </p:spPr>
      </p:pic>
      <p:sp>
        <p:nvSpPr>
          <p:cNvPr id="35" name="正方形/長方形 34"/>
          <p:cNvSpPr/>
          <p:nvPr/>
        </p:nvSpPr>
        <p:spPr>
          <a:xfrm>
            <a:off x="508068" y="2776565"/>
            <a:ext cx="6161292" cy="1323439"/>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短い文章で、具体的</a:t>
            </a:r>
            <a:r>
              <a:rPr lang="ja-JP" altLang="en-US" sz="1400" b="0" u="none" dirty="0">
                <a:latin typeface="HG丸ｺﾞｼｯｸM-PRO" panose="020F0600000000000000" pitchFamily="50" charset="-128"/>
                <a:ea typeface="HG丸ｺﾞｼｯｸM-PRO" panose="020F0600000000000000" pitchFamily="50" charset="-128"/>
              </a:rPr>
              <a:t>に伝えましょう。</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写真や絵</a:t>
            </a:r>
            <a:r>
              <a:rPr lang="ja-JP" altLang="en-US" sz="1400" b="0" u="none" dirty="0">
                <a:latin typeface="HG丸ｺﾞｼｯｸM-PRO" panose="020F0600000000000000" pitchFamily="50" charset="-128"/>
                <a:ea typeface="HG丸ｺﾞｼｯｸM-PRO" panose="020F0600000000000000" pitchFamily="50" charset="-128"/>
              </a:rPr>
              <a:t>などで示しながら伝えましょう。</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a:t>
            </a:r>
            <a:r>
              <a:rPr lang="en-US" altLang="ja-JP" sz="1400" b="0" u="none" dirty="0">
                <a:latin typeface="HG丸ｺﾞｼｯｸM-PRO" panose="020F0600000000000000" pitchFamily="50" charset="-128"/>
                <a:ea typeface="HG丸ｺﾞｼｯｸM-PRO" panose="020F0600000000000000" pitchFamily="50" charset="-128"/>
              </a:rPr>
              <a:t>1</a:t>
            </a:r>
            <a:r>
              <a:rPr lang="ja-JP" altLang="en-US" sz="1400" b="0" u="none" dirty="0">
                <a:latin typeface="HG丸ｺﾞｼｯｸM-PRO" panose="020F0600000000000000" pitchFamily="50" charset="-128"/>
                <a:ea typeface="HG丸ｺﾞｼｯｸM-PRO" panose="020F0600000000000000" pitchFamily="50" charset="-128"/>
              </a:rPr>
              <a:t>日の活動の流れや、予定の変更などについて事前に伝え、</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見通しを</a:t>
            </a:r>
            <a:endParaRPr lang="en-US" altLang="ja-JP" sz="1400" b="0" u="none" dirty="0">
              <a:highlight>
                <a:srgbClr val="FFFFCC"/>
              </a:highlight>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持てるように</a:t>
            </a:r>
            <a:r>
              <a:rPr lang="ja-JP" altLang="en-US" sz="1400" b="0" u="none" dirty="0">
                <a:latin typeface="HG丸ｺﾞｼｯｸM-PRO" panose="020F0600000000000000" pitchFamily="50" charset="-128"/>
                <a:ea typeface="HG丸ｺﾞｼｯｸM-PRO" panose="020F0600000000000000" pitchFamily="50" charset="-128"/>
              </a:rPr>
              <a:t>しましょう。</a:t>
            </a:r>
            <a:endParaRPr lang="ja-JP" altLang="en-US" sz="1600" b="0" u="none" dirty="0">
              <a:latin typeface="HG丸ｺﾞｼｯｸM-PRO" panose="020F0600000000000000" pitchFamily="50" charset="-128"/>
              <a:ea typeface="HG丸ｺﾞｼｯｸM-PRO" panose="020F0600000000000000" pitchFamily="50" charset="-128"/>
            </a:endParaRPr>
          </a:p>
        </p:txBody>
      </p:sp>
      <p:sp>
        <p:nvSpPr>
          <p:cNvPr id="19" name="四角形: 角を丸くする 18"/>
          <p:cNvSpPr/>
          <p:nvPr/>
        </p:nvSpPr>
        <p:spPr>
          <a:xfrm>
            <a:off x="368418" y="1432966"/>
            <a:ext cx="3564637" cy="357545"/>
          </a:xfrm>
          <a:prstGeom prst="round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1"/>
                </a:solidFill>
                <a:latin typeface="メイリオ" pitchFamily="50" charset="-128"/>
                <a:ea typeface="メイリオ" pitchFamily="50" charset="-128"/>
                <a:cs typeface="メイリオ" pitchFamily="50" charset="-128"/>
              </a:rPr>
              <a:t>ポジティブな関わり方をしましょう。</a:t>
            </a:r>
          </a:p>
        </p:txBody>
      </p:sp>
      <p:sp>
        <p:nvSpPr>
          <p:cNvPr id="20" name="四角形: 角を丸くする 19"/>
          <p:cNvSpPr/>
          <p:nvPr/>
        </p:nvSpPr>
        <p:spPr>
          <a:xfrm>
            <a:off x="341958" y="2419724"/>
            <a:ext cx="2629853" cy="357545"/>
          </a:xfrm>
          <a:prstGeom prst="round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bg1"/>
                </a:solidFill>
                <a:latin typeface="メイリオ" pitchFamily="50" charset="-128"/>
                <a:ea typeface="メイリオ" pitchFamily="50" charset="-128"/>
                <a:cs typeface="メイリオ" pitchFamily="50" charset="-128"/>
              </a:rPr>
              <a:t>伝え方を工夫しましょう。</a:t>
            </a:r>
          </a:p>
        </p:txBody>
      </p:sp>
      <p:sp>
        <p:nvSpPr>
          <p:cNvPr id="25" name="正方形/長方形 24"/>
          <p:cNvSpPr/>
          <p:nvPr/>
        </p:nvSpPr>
        <p:spPr>
          <a:xfrm>
            <a:off x="508068" y="1819605"/>
            <a:ext cx="6609607" cy="561692"/>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・できなかったことを叱るのではなく、</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できたことを褒めましょう。</a:t>
            </a:r>
            <a:endParaRPr lang="en-US" altLang="ja-JP" sz="1400" b="0" u="none" dirty="0">
              <a:highlight>
                <a:srgbClr val="FFFFCC"/>
              </a:highlight>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・「それはダメ」と否定するのではなく、</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どうすると良いかを伝えましょう</a:t>
            </a:r>
            <a:r>
              <a:rPr lang="ja-JP" altLang="en-US" sz="1400" b="0" u="none" dirty="0">
                <a:latin typeface="HG丸ｺﾞｼｯｸM-PRO" panose="020F0600000000000000" pitchFamily="50" charset="-128"/>
                <a:ea typeface="HG丸ｺﾞｼｯｸM-PRO" panose="020F0600000000000000" pitchFamily="50" charset="-128"/>
              </a:rPr>
              <a:t>。</a:t>
            </a:r>
            <a:endParaRPr lang="en-US" altLang="ja-JP" sz="1400" b="0" u="none" dirty="0">
              <a:latin typeface="HG丸ｺﾞｼｯｸM-PRO" panose="020F0600000000000000" pitchFamily="50" charset="-128"/>
              <a:ea typeface="HG丸ｺﾞｼｯｸM-PRO" panose="020F0600000000000000" pitchFamily="50" charset="-128"/>
            </a:endParaRPr>
          </a:p>
        </p:txBody>
      </p:sp>
      <p:sp>
        <p:nvSpPr>
          <p:cNvPr id="31" name="四角形: 角を丸くする 30"/>
          <p:cNvSpPr/>
          <p:nvPr/>
        </p:nvSpPr>
        <p:spPr>
          <a:xfrm>
            <a:off x="307350" y="4283968"/>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ご家庭で工夫できる環境の整え</a:t>
            </a:r>
          </a:p>
        </p:txBody>
      </p:sp>
      <p:sp>
        <p:nvSpPr>
          <p:cNvPr id="42" name="正方形/長方形 41"/>
          <p:cNvSpPr/>
          <p:nvPr/>
        </p:nvSpPr>
        <p:spPr>
          <a:xfrm>
            <a:off x="368418" y="4957384"/>
            <a:ext cx="6093448" cy="738664"/>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困っているお子さんの中には、</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感じ方（感覚）</a:t>
            </a:r>
            <a:r>
              <a:rPr lang="ja-JP" altLang="en-US" sz="1400" b="0" u="none" dirty="0">
                <a:latin typeface="HG丸ｺﾞｼｯｸM-PRO" panose="020F0600000000000000" pitchFamily="50" charset="-128"/>
                <a:ea typeface="HG丸ｺﾞｼｯｸM-PRO" panose="020F0600000000000000" pitchFamily="50" charset="-128"/>
              </a:rPr>
              <a:t>に特徴があるお子さんが多くいます。お子さんが苦手なものと上手に向き合えるよう、</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安心できる環境をつくってあげましょう</a:t>
            </a:r>
            <a:r>
              <a:rPr lang="ja-JP" altLang="en-US" sz="1400" b="0" u="none" dirty="0">
                <a:latin typeface="HG丸ｺﾞｼｯｸM-PRO" panose="020F0600000000000000" pitchFamily="50" charset="-128"/>
                <a:ea typeface="HG丸ｺﾞｼｯｸM-PRO" panose="020F0600000000000000" pitchFamily="50" charset="-128"/>
              </a:rPr>
              <a:t>。</a:t>
            </a:r>
            <a:endParaRPr lang="en-US" altLang="ja-JP" sz="1400" b="0" u="none" dirty="0">
              <a:latin typeface="HG丸ｺﾞｼｯｸM-PRO" panose="020F0600000000000000" pitchFamily="50" charset="-128"/>
              <a:ea typeface="HG丸ｺﾞｼｯｸM-PRO" panose="020F0600000000000000" pitchFamily="50" charset="-128"/>
            </a:endParaRPr>
          </a:p>
        </p:txBody>
      </p:sp>
      <p:sp>
        <p:nvSpPr>
          <p:cNvPr id="47" name="四角形: 角を丸くする 19"/>
          <p:cNvSpPr/>
          <p:nvPr/>
        </p:nvSpPr>
        <p:spPr>
          <a:xfrm>
            <a:off x="335680" y="5797901"/>
            <a:ext cx="1671490" cy="357545"/>
          </a:xfrm>
          <a:prstGeom prst="round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1400" u="none" dirty="0">
                <a:solidFill>
                  <a:schemeClr val="bg1"/>
                </a:solidFill>
                <a:latin typeface="メイリオ" pitchFamily="50" charset="-128"/>
                <a:ea typeface="メイリオ" pitchFamily="50" charset="-128"/>
                <a:cs typeface="メイリオ" pitchFamily="50" charset="-128"/>
              </a:rPr>
              <a:t>感覚の過敏さ</a:t>
            </a:r>
            <a:endParaRPr kumimoji="1" lang="en-US" altLang="ja-JP" sz="1400" u="none" dirty="0">
              <a:solidFill>
                <a:schemeClr val="bg1"/>
              </a:solidFill>
              <a:latin typeface="メイリオ" pitchFamily="50" charset="-128"/>
              <a:ea typeface="メイリオ" pitchFamily="50" charset="-128"/>
              <a:cs typeface="メイリオ" pitchFamily="50" charset="-128"/>
            </a:endParaRPr>
          </a:p>
        </p:txBody>
      </p:sp>
      <p:sp>
        <p:nvSpPr>
          <p:cNvPr id="48" name="正方形/長方形 47"/>
          <p:cNvSpPr/>
          <p:nvPr/>
        </p:nvSpPr>
        <p:spPr>
          <a:xfrm>
            <a:off x="307350" y="6155446"/>
            <a:ext cx="6434018" cy="2846933"/>
          </a:xfrm>
          <a:prstGeom prst="rect">
            <a:avLst/>
          </a:prstGeom>
        </p:spPr>
        <p:txBody>
          <a:bodyPr wrap="square">
            <a:spAutoFit/>
          </a:bodyPr>
          <a:lstStyle/>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（例）　</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特定の音</a:t>
            </a:r>
            <a:r>
              <a:rPr lang="ja-JP" altLang="en-US" sz="1400" b="0" u="none" dirty="0">
                <a:latin typeface="HG丸ｺﾞｼｯｸM-PRO" panose="020F0600000000000000" pitchFamily="50" charset="-128"/>
                <a:ea typeface="HG丸ｺﾞｼｯｸM-PRO" panose="020F0600000000000000" pitchFamily="50" charset="-128"/>
              </a:rPr>
              <a:t>を過度に嫌がる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→音が聞こえすぎたり、特定の音が痛く聞こえていたりする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場合があります。イヤーマフを活用しましょう。</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・乗り物の中の</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におい</a:t>
            </a:r>
            <a:r>
              <a:rPr lang="ja-JP" altLang="en-US" sz="1400" b="0" u="none" dirty="0">
                <a:latin typeface="HG丸ｺﾞｼｯｸM-PRO" panose="020F0600000000000000" pitchFamily="50" charset="-128"/>
                <a:ea typeface="HG丸ｺﾞｼｯｸM-PRO" panose="020F0600000000000000" pitchFamily="50" charset="-128"/>
              </a:rPr>
              <a:t>や食べ物の</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におい</a:t>
            </a:r>
            <a:r>
              <a:rPr lang="ja-JP" altLang="en-US" sz="1400" b="0" u="none" dirty="0">
                <a:latin typeface="HG丸ｺﾞｼｯｸM-PRO" panose="020F0600000000000000" pitchFamily="50" charset="-128"/>
                <a:ea typeface="HG丸ｺﾞｼｯｸM-PRO" panose="020F0600000000000000" pitchFamily="50" charset="-128"/>
              </a:rPr>
              <a:t>を嫌がる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→マスクをしましょう。</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服を着ること</a:t>
            </a:r>
            <a:r>
              <a:rPr lang="ja-JP" altLang="en-US" sz="1400" b="0" u="none" dirty="0">
                <a:latin typeface="HG丸ｺﾞｼｯｸM-PRO" panose="020F0600000000000000" pitchFamily="50" charset="-128"/>
                <a:ea typeface="HG丸ｺﾞｼｯｸM-PRO" panose="020F0600000000000000" pitchFamily="50" charset="-128"/>
              </a:rPr>
              <a:t>を嫌がる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→タグや生地が痛いと感じる可能性があります。タグを切ったり、</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好きな生地を探して心地よく着られる服を何枚か用意しましょう。</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a:t>
            </a:r>
            <a:r>
              <a:rPr lang="ja-JP" altLang="en-US" sz="1400" b="0" u="none" dirty="0">
                <a:highlight>
                  <a:srgbClr val="FFFFCC"/>
                </a:highlight>
                <a:latin typeface="HG丸ｺﾞｼｯｸM-PRO" panose="020F0600000000000000" pitchFamily="50" charset="-128"/>
                <a:ea typeface="HG丸ｺﾞｼｯｸM-PRO" panose="020F0600000000000000" pitchFamily="50" charset="-128"/>
              </a:rPr>
              <a:t>冷たい水やシャワー</a:t>
            </a:r>
            <a:r>
              <a:rPr lang="ja-JP" altLang="en-US" sz="1400" b="0" u="none" dirty="0">
                <a:latin typeface="HG丸ｺﾞｼｯｸM-PRO" panose="020F0600000000000000" pitchFamily="50" charset="-128"/>
                <a:ea typeface="HG丸ｺﾞｼｯｸM-PRO" panose="020F0600000000000000" pitchFamily="50" charset="-128"/>
              </a:rPr>
              <a:t>を嫌がる</a:t>
            </a:r>
            <a:endParaRPr lang="en-US" altLang="ja-JP" sz="1400" b="0" u="none" dirty="0">
              <a:latin typeface="HG丸ｺﾞｼｯｸM-PRO" panose="020F0600000000000000" pitchFamily="50" charset="-128"/>
              <a:ea typeface="HG丸ｺﾞｼｯｸM-PRO" panose="020F0600000000000000" pitchFamily="50" charset="-128"/>
            </a:endParaRPr>
          </a:p>
          <a:p>
            <a:pPr algn="l">
              <a:spcBef>
                <a:spcPts val="300"/>
              </a:spcBef>
            </a:pPr>
            <a:r>
              <a:rPr lang="ja-JP" altLang="en-US" sz="1400" b="0" u="none" dirty="0">
                <a:latin typeface="HG丸ｺﾞｼｯｸM-PRO" panose="020F0600000000000000" pitchFamily="50" charset="-128"/>
                <a:ea typeface="HG丸ｺﾞｼｯｸM-PRO" panose="020F0600000000000000" pitchFamily="50" charset="-128"/>
              </a:rPr>
              <a:t>　　→水を痛いと感じているかもしれません。濡れタオルを活用しましょう。</a:t>
            </a:r>
            <a:endParaRPr lang="en-US" altLang="ja-JP" sz="1400" b="0" u="none" dirty="0">
              <a:latin typeface="HG丸ｺﾞｼｯｸM-PRO" panose="020F0600000000000000" pitchFamily="50" charset="-128"/>
              <a:ea typeface="HG丸ｺﾞｼｯｸM-PRO" panose="020F0600000000000000" pitchFamily="50" charset="-128"/>
            </a:endParaRPr>
          </a:p>
        </p:txBody>
      </p:sp>
      <p:pic>
        <p:nvPicPr>
          <p:cNvPr id="2" name="図 1"/>
          <p:cNvPicPr>
            <a:picLocks noChangeAspect="1"/>
          </p:cNvPicPr>
          <p:nvPr/>
        </p:nvPicPr>
        <p:blipFill>
          <a:blip r:embed="rId4" cstate="print"/>
          <a:stretch>
            <a:fillRect/>
          </a:stretch>
        </p:blipFill>
        <p:spPr>
          <a:xfrm>
            <a:off x="5497595" y="5967259"/>
            <a:ext cx="896190" cy="1066892"/>
          </a:xfrm>
          <a:prstGeom prst="rect">
            <a:avLst/>
          </a:prstGeom>
        </p:spPr>
      </p:pic>
      <p:pic>
        <p:nvPicPr>
          <p:cNvPr id="4" name="図 3"/>
          <p:cNvPicPr>
            <a:picLocks noChangeAspect="1"/>
          </p:cNvPicPr>
          <p:nvPr/>
        </p:nvPicPr>
        <p:blipFill>
          <a:blip r:embed="rId5" cstate="print"/>
          <a:stretch>
            <a:fillRect/>
          </a:stretch>
        </p:blipFill>
        <p:spPr>
          <a:xfrm>
            <a:off x="4644275" y="7034151"/>
            <a:ext cx="780356" cy="902286"/>
          </a:xfrm>
          <a:prstGeom prst="rect">
            <a:avLst/>
          </a:prstGeom>
        </p:spPr>
      </p:pic>
    </p:spTree>
    <p:extLst>
      <p:ext uri="{BB962C8B-B14F-4D97-AF65-F5344CB8AC3E}">
        <p14:creationId xmlns:p14="http://schemas.microsoft.com/office/powerpoint/2010/main" val="4127618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右中かっこ 92"/>
          <p:cNvSpPr/>
          <p:nvPr/>
        </p:nvSpPr>
        <p:spPr bwMode="auto">
          <a:xfrm rot="16200000" flipV="1">
            <a:off x="3277648" y="2995160"/>
            <a:ext cx="273072" cy="2994705"/>
          </a:xfrm>
          <a:prstGeom prst="rightBrace">
            <a:avLst>
              <a:gd name="adj1" fmla="val 24998"/>
              <a:gd name="adj2" fmla="val 51474"/>
            </a:avLst>
          </a:prstGeom>
          <a:noFill/>
          <a:ln w="254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rtlCol="0" anchor="ctr" anchorCtr="0" compatLnSpc="1">
            <a:prstTxWarp prst="textNoShape">
              <a:avLst/>
            </a:prstTxWarp>
            <a:spAutoFit/>
          </a:bodyPr>
          <a:lstStyle/>
          <a:p>
            <a:pPr marL="342900" marR="0" indent="-342900" algn="ctr" defTabSz="914400" rtl="0" eaLnBrk="1" fontAlgn="base" latinLnBrk="0" hangingPunct="1">
              <a:lnSpc>
                <a:spcPct val="100000"/>
              </a:lnSpc>
              <a:spcBef>
                <a:spcPct val="50000"/>
              </a:spcBef>
              <a:spcAft>
                <a:spcPct val="0"/>
              </a:spcAft>
              <a:buClrTx/>
              <a:buSzTx/>
              <a:buFontTx/>
              <a:buNone/>
              <a:tabLst/>
            </a:pPr>
            <a:endParaRPr kumimoji="1" lang="ja-JP" altLang="en-US" sz="2600" b="1" i="0" u="sng" strike="noStrike" cap="none" normalizeH="0" baseline="0">
              <a:ln>
                <a:noFill/>
              </a:ln>
              <a:solidFill>
                <a:schemeClr val="tx1"/>
              </a:solidFill>
              <a:effectLst/>
              <a:latin typeface="Arial" charset="0"/>
              <a:ea typeface="ＭＳ Ｐゴシック" pitchFamily="50" charset="-128"/>
            </a:endParaRPr>
          </a:p>
        </p:txBody>
      </p:sp>
      <p:sp>
        <p:nvSpPr>
          <p:cNvPr id="5" name="スライド番号プレースホルダー 4"/>
          <p:cNvSpPr>
            <a:spLocks noGrp="1"/>
          </p:cNvSpPr>
          <p:nvPr>
            <p:ph type="sldNum" sz="quarter" idx="4"/>
          </p:nvPr>
        </p:nvSpPr>
        <p:spPr>
          <a:xfrm>
            <a:off x="-1107504" y="8903393"/>
            <a:ext cx="1600200" cy="481213"/>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969"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-4-</a:t>
            </a:r>
          </a:p>
        </p:txBody>
      </p:sp>
      <p:sp>
        <p:nvSpPr>
          <p:cNvPr id="20" name="四角形: 角を丸くする 19"/>
          <p:cNvSpPr/>
          <p:nvPr/>
        </p:nvSpPr>
        <p:spPr>
          <a:xfrm>
            <a:off x="359807" y="442646"/>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ctr" defTabSz="914400" rtl="0" eaLnBrk="1" fontAlgn="base" latinLnBrk="0" hangingPunct="1">
              <a:lnSpc>
                <a:spcPct val="150000"/>
              </a:lnSpc>
              <a:spcBef>
                <a:spcPct val="50000"/>
              </a:spcBef>
              <a:spcAft>
                <a:spcPct val="0"/>
              </a:spcAft>
              <a:buClrTx/>
              <a:buSzTx/>
              <a:buFontTx/>
              <a:buNone/>
              <a:tabLst/>
              <a:defRPr/>
            </a:pPr>
            <a:r>
              <a:rPr lang="ja-JP" altLang="en-US" sz="240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様々な</a:t>
            </a:r>
            <a:r>
              <a:rPr kumimoji="1" lang="ja-JP" altLang="en-US" sz="2400" b="1"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制度やサービスがあります。</a:t>
            </a:r>
          </a:p>
        </p:txBody>
      </p:sp>
      <p:sp>
        <p:nvSpPr>
          <p:cNvPr id="21" name="四角形: 角を丸くする 20"/>
          <p:cNvSpPr/>
          <p:nvPr/>
        </p:nvSpPr>
        <p:spPr>
          <a:xfrm>
            <a:off x="548680" y="179512"/>
            <a:ext cx="1817751" cy="357545"/>
          </a:xfrm>
          <a:prstGeom prst="roundRect">
            <a:avLst/>
          </a:prstGeom>
          <a:solidFill>
            <a:srgbClr val="FF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ctr" defTabSz="914400" rtl="0" eaLnBrk="1" fontAlgn="base" latinLnBrk="0" hangingPunct="1">
              <a:lnSpc>
                <a:spcPct val="150000"/>
              </a:lnSpc>
              <a:spcBef>
                <a:spcPct val="50000"/>
              </a:spcBef>
              <a:spcAft>
                <a:spcPct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家庭以外にも</a:t>
            </a:r>
          </a:p>
        </p:txBody>
      </p:sp>
      <p:sp>
        <p:nvSpPr>
          <p:cNvPr id="28" name="正方形/長方形 27"/>
          <p:cNvSpPr/>
          <p:nvPr/>
        </p:nvSpPr>
        <p:spPr>
          <a:xfrm>
            <a:off x="332656" y="1115616"/>
            <a:ext cx="6273668" cy="561692"/>
          </a:xfrm>
          <a:prstGeom prst="rect">
            <a:avLst/>
          </a:prstGeom>
        </p:spPr>
        <p:txBody>
          <a:bodyPr wrap="square">
            <a:spAutoFit/>
          </a:bodyPr>
          <a:lstStyle/>
          <a:p>
            <a:pPr marL="0" marR="0" lvl="0" indent="0" algn="l" defTabSz="914400" rtl="0" eaLnBrk="1" fontAlgn="base" latinLnBrk="0" hangingPunct="1">
              <a:lnSpc>
                <a:spcPct val="100000"/>
              </a:lnSpc>
              <a:spcBef>
                <a:spcPts val="300"/>
              </a:spcBef>
              <a:spcAft>
                <a:spcPct val="0"/>
              </a:spcAft>
              <a:buClrTx/>
              <a:buSzTx/>
              <a:buFontTx/>
              <a:buNone/>
              <a:tabLst/>
              <a:defRPr/>
            </a:pPr>
            <a:r>
              <a:rPr lang="ja-JP" altLang="en-US" sz="1400" b="0" u="none" noProof="0" dirty="0">
                <a:solidFill>
                  <a:srgbClr val="000000"/>
                </a:solidFill>
                <a:latin typeface="HG丸ｺﾞｼｯｸM-PRO" panose="020F0600000000000000" pitchFamily="50" charset="-128"/>
                <a:ea typeface="HG丸ｺﾞｼｯｸM-PRO" panose="020F0600000000000000" pitchFamily="50" charset="-128"/>
              </a:rPr>
              <a:t>　 子育てや就学等に関して、</a:t>
            </a:r>
            <a:r>
              <a:rPr kumimoji="1" lang="ja-JP" altLang="en-US" sz="14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お子さんや保護者の方を支援する様々な制度</a:t>
            </a:r>
          </a:p>
          <a:p>
            <a:pPr marL="0" marR="0" lvl="0" indent="0" algn="l" defTabSz="914400" rtl="0" eaLnBrk="1" fontAlgn="base" latinLnBrk="0" hangingPunct="1">
              <a:lnSpc>
                <a:spcPct val="100000"/>
              </a:lnSpc>
              <a:spcBef>
                <a:spcPts val="30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や障害福祉サービスがあります。</a:t>
            </a:r>
            <a:endParaRPr kumimoji="1" lang="en-US" altLang="ja-JP" sz="14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36" name="四角形: 角を丸くする 35"/>
          <p:cNvSpPr/>
          <p:nvPr/>
        </p:nvSpPr>
        <p:spPr>
          <a:xfrm>
            <a:off x="1412776" y="4716015"/>
            <a:ext cx="3960440" cy="817245"/>
          </a:xfrm>
          <a:prstGeom prst="roundRect">
            <a:avLst/>
          </a:prstGeom>
          <a:solidFill>
            <a:schemeClr val="bg1"/>
          </a:solidFill>
          <a:ln w="254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spcBef>
                <a:spcPts val="0"/>
              </a:spcBef>
            </a:pPr>
            <a:r>
              <a:rPr lang="ja-JP" altLang="en-US" sz="1200" dirty="0">
                <a:solidFill>
                  <a:srgbClr val="009900"/>
                </a:solidFill>
                <a:highlight>
                  <a:srgbClr val="CCFFCC"/>
                </a:highlight>
                <a:latin typeface="HG丸ｺﾞｼｯｸM-PRO" panose="020F0600000000000000" pitchFamily="50" charset="-128"/>
                <a:ea typeface="HG丸ｺﾞｼｯｸM-PRO" panose="020F0600000000000000" pitchFamily="50" charset="-128"/>
                <a:cs typeface="メイリオ" pitchFamily="50" charset="-128"/>
              </a:rPr>
              <a:t>通所支援（放課後等デイサービス）</a:t>
            </a:r>
            <a:endParaRPr kumimoji="1" lang="en-US" altLang="ja-JP" sz="1200" dirty="0">
              <a:solidFill>
                <a:srgbClr val="009900"/>
              </a:solidFill>
              <a:highlight>
                <a:srgbClr val="CCFFCC"/>
              </a:highlight>
              <a:latin typeface="HG丸ｺﾞｼｯｸM-PRO" panose="020F0600000000000000" pitchFamily="50" charset="-128"/>
              <a:ea typeface="HG丸ｺﾞｼｯｸM-PRO" panose="020F0600000000000000" pitchFamily="50" charset="-128"/>
              <a:cs typeface="メイリオ" pitchFamily="50" charset="-128"/>
            </a:endParaRPr>
          </a:p>
          <a:p>
            <a:pPr algn="ctr">
              <a:lnSpc>
                <a:spcPct val="300000"/>
              </a:lnSpc>
              <a:spcBef>
                <a:spcPts val="0"/>
              </a:spcBef>
            </a:pPr>
            <a:endPar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p:txBody>
      </p:sp>
      <p:sp>
        <p:nvSpPr>
          <p:cNvPr id="38" name="四角形: 角を丸くする 37"/>
          <p:cNvSpPr/>
          <p:nvPr/>
        </p:nvSpPr>
        <p:spPr>
          <a:xfrm>
            <a:off x="548680" y="7524328"/>
            <a:ext cx="2592288" cy="1161574"/>
          </a:xfrm>
          <a:prstGeom prst="roundRect">
            <a:avLst>
              <a:gd name="adj" fmla="val 9139"/>
            </a:avLst>
          </a:prstGeom>
          <a:solidFill>
            <a:schemeClr val="bg1"/>
          </a:solidFill>
          <a:ln w="254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spcBef>
                <a:spcPts val="0"/>
              </a:spcBef>
              <a:spcAft>
                <a:spcPts val="600"/>
              </a:spcAft>
            </a:pPr>
            <a:r>
              <a:rPr kumimoji="1" lang="ja-JP" altLang="en-US" sz="1200" u="none" dirty="0">
                <a:solidFill>
                  <a:srgbClr val="0070C0"/>
                </a:solidFill>
                <a:latin typeface="HG丸ｺﾞｼｯｸM-PRO" panose="020F0600000000000000" pitchFamily="50" charset="-128"/>
                <a:ea typeface="HG丸ｺﾞｼｯｸM-PRO" panose="020F0600000000000000" pitchFamily="50" charset="-128"/>
                <a:cs typeface="メイリオ" pitchFamily="50" charset="-128"/>
              </a:rPr>
              <a:t>　</a:t>
            </a:r>
            <a:r>
              <a:rPr kumimoji="1" lang="ja-JP" altLang="en-US" sz="1200" dirty="0">
                <a:solidFill>
                  <a:srgbClr val="0070C0"/>
                </a:solidFill>
                <a:latin typeface="HG丸ｺﾞｼｯｸM-PRO" panose="020F0600000000000000" pitchFamily="50" charset="-128"/>
                <a:ea typeface="HG丸ｺﾞｼｯｸM-PRO" panose="020F0600000000000000" pitchFamily="50" charset="-128"/>
                <a:cs typeface="メイリオ" pitchFamily="50" charset="-128"/>
              </a:rPr>
              <a:t>教育支援について</a:t>
            </a:r>
          </a:p>
          <a:p>
            <a:pPr algn="l">
              <a:spcBef>
                <a:spcPts val="0"/>
              </a:spcBef>
              <a:spcAft>
                <a:spcPts val="600"/>
              </a:spcAft>
            </a:pPr>
            <a:endParaRPr lang="ja-JP" altLang="en-US" sz="1200" dirty="0">
              <a:solidFill>
                <a:srgbClr val="0070C0"/>
              </a:solidFill>
              <a:latin typeface="HG丸ｺﾞｼｯｸM-PRO" panose="020F0600000000000000" pitchFamily="50" charset="-128"/>
              <a:ea typeface="HG丸ｺﾞｼｯｸM-PRO" panose="020F0600000000000000" pitchFamily="50" charset="-128"/>
              <a:cs typeface="メイリオ" pitchFamily="50" charset="-128"/>
            </a:endParaRPr>
          </a:p>
          <a:p>
            <a:pPr algn="l">
              <a:spcBef>
                <a:spcPts val="0"/>
              </a:spcBef>
              <a:spcAft>
                <a:spcPts val="600"/>
              </a:spcAft>
            </a:pPr>
            <a:endParaRPr kumimoji="1" lang="en-US" altLang="ja-JP" sz="1200" dirty="0">
              <a:solidFill>
                <a:srgbClr val="0070C0"/>
              </a:solidFill>
              <a:latin typeface="HG丸ｺﾞｼｯｸM-PRO" panose="020F0600000000000000" pitchFamily="50" charset="-128"/>
              <a:ea typeface="HG丸ｺﾞｼｯｸM-PRO" panose="020F0600000000000000" pitchFamily="50" charset="-128"/>
              <a:cs typeface="メイリオ" pitchFamily="50" charset="-128"/>
            </a:endParaRPr>
          </a:p>
          <a:p>
            <a:pPr algn="l"/>
            <a:endParaRPr kumimoji="1" lang="ja-JP" altLang="en-US" sz="1400" u="none" dirty="0">
              <a:solidFill>
                <a:schemeClr val="tx1"/>
              </a:solidFill>
              <a:latin typeface="メイリオ" pitchFamily="50" charset="-128"/>
              <a:ea typeface="メイリオ" pitchFamily="50" charset="-128"/>
              <a:cs typeface="メイリオ" pitchFamily="50" charset="-128"/>
            </a:endParaRPr>
          </a:p>
        </p:txBody>
      </p:sp>
      <p:cxnSp>
        <p:nvCxnSpPr>
          <p:cNvPr id="50" name="直線コネクタ 49"/>
          <p:cNvCxnSpPr/>
          <p:nvPr/>
        </p:nvCxnSpPr>
        <p:spPr bwMode="auto">
          <a:xfrm>
            <a:off x="404664" y="7308304"/>
            <a:ext cx="6016883" cy="0"/>
          </a:xfrm>
          <a:prstGeom prst="line">
            <a:avLst/>
          </a:prstGeom>
          <a:noFill/>
          <a:ln w="22225" cap="flat" cmpd="sng" algn="ctr">
            <a:solidFill>
              <a:schemeClr val="accent5">
                <a:lumMod val="75000"/>
              </a:schemeClr>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グループ化 1"/>
          <p:cNvGrpSpPr/>
          <p:nvPr/>
        </p:nvGrpSpPr>
        <p:grpSpPr>
          <a:xfrm>
            <a:off x="332656" y="5600808"/>
            <a:ext cx="6043222" cy="1635488"/>
            <a:chOff x="332656" y="5312776"/>
            <a:chExt cx="6043222" cy="1635488"/>
          </a:xfrm>
        </p:grpSpPr>
        <p:grpSp>
          <p:nvGrpSpPr>
            <p:cNvPr id="79" name="グループ化 78"/>
            <p:cNvGrpSpPr/>
            <p:nvPr/>
          </p:nvGrpSpPr>
          <p:grpSpPr>
            <a:xfrm>
              <a:off x="332656" y="5312776"/>
              <a:ext cx="6030647" cy="1635488"/>
              <a:chOff x="81607" y="3488951"/>
              <a:chExt cx="6030647" cy="1635488"/>
            </a:xfrm>
          </p:grpSpPr>
          <p:graphicFrame>
            <p:nvGraphicFramePr>
              <p:cNvPr id="9" name="図表 8"/>
              <p:cNvGraphicFramePr/>
              <p:nvPr>
                <p:extLst>
                  <p:ext uri="{D42A27DB-BD31-4B8C-83A1-F6EECF244321}">
                    <p14:modId xmlns:p14="http://schemas.microsoft.com/office/powerpoint/2010/main" val="2627585186"/>
                  </p:ext>
                </p:extLst>
              </p:nvPr>
            </p:nvGraphicFramePr>
            <p:xfrm>
              <a:off x="1100594" y="3610575"/>
              <a:ext cx="4911428" cy="1513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図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49959" y="3993007"/>
                <a:ext cx="1296144" cy="799798"/>
              </a:xfrm>
              <a:prstGeom prst="rect">
                <a:avLst/>
              </a:prstGeom>
            </p:spPr>
          </p:pic>
          <p:pic>
            <p:nvPicPr>
              <p:cNvPr id="15" name="図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767" y="3776983"/>
                <a:ext cx="1195693" cy="684889"/>
              </a:xfrm>
              <a:prstGeom prst="rect">
                <a:avLst/>
              </a:prstGeom>
            </p:spPr>
          </p:pic>
          <p:pic>
            <p:nvPicPr>
              <p:cNvPr id="16" name="図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94175" y="3488951"/>
                <a:ext cx="794909" cy="737446"/>
              </a:xfrm>
              <a:prstGeom prst="rect">
                <a:avLst/>
              </a:prstGeom>
            </p:spPr>
          </p:pic>
          <p:pic>
            <p:nvPicPr>
              <p:cNvPr id="17" name="図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13855" y="3993007"/>
                <a:ext cx="469334" cy="640730"/>
              </a:xfrm>
              <a:prstGeom prst="rect">
                <a:avLst/>
              </a:prstGeom>
            </p:spPr>
          </p:pic>
          <p:pic>
            <p:nvPicPr>
              <p:cNvPr id="18" name="図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86063" y="3993007"/>
                <a:ext cx="533610" cy="981351"/>
              </a:xfrm>
              <a:prstGeom prst="rect">
                <a:avLst/>
              </a:prstGeom>
            </p:spPr>
          </p:pic>
          <p:pic>
            <p:nvPicPr>
              <p:cNvPr id="3" name="図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5663" y="4209031"/>
                <a:ext cx="655685" cy="655685"/>
              </a:xfrm>
              <a:prstGeom prst="rect">
                <a:avLst/>
              </a:prstGeom>
            </p:spPr>
          </p:pic>
          <p:pic>
            <p:nvPicPr>
              <p:cNvPr id="8" name="図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33935" y="4353047"/>
                <a:ext cx="496267" cy="599718"/>
              </a:xfrm>
              <a:prstGeom prst="rect">
                <a:avLst/>
              </a:prstGeom>
            </p:spPr>
          </p:pic>
          <p:sp>
            <p:nvSpPr>
              <p:cNvPr id="26" name="テキスト ボックス 25"/>
              <p:cNvSpPr txBox="1"/>
              <p:nvPr/>
            </p:nvSpPr>
            <p:spPr>
              <a:xfrm>
                <a:off x="81607" y="4857103"/>
                <a:ext cx="1728192" cy="2308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900" b="0"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乳幼児（保健センター等）</a:t>
                </a:r>
              </a:p>
            </p:txBody>
          </p:sp>
          <p:sp>
            <p:nvSpPr>
              <p:cNvPr id="27" name="テキスト ボックス 26"/>
              <p:cNvSpPr txBox="1"/>
              <p:nvPr/>
            </p:nvSpPr>
            <p:spPr>
              <a:xfrm>
                <a:off x="1377750" y="4425055"/>
                <a:ext cx="1339709" cy="359073"/>
              </a:xfrm>
              <a:prstGeom prst="rect">
                <a:avLst/>
              </a:prstGeom>
              <a:noFill/>
            </p:spPr>
            <p:txBody>
              <a:bodyPr wrap="square" rtlCol="0">
                <a:spAutoFit/>
              </a:bodyPr>
              <a:lstStyle/>
              <a:p>
                <a:pPr marL="0" marR="0" lvl="0" indent="0" algn="l" defTabSz="914400" rtl="0" eaLnBrk="1" fontAlgn="base" latinLnBrk="0" hangingPunct="1">
                  <a:lnSpc>
                    <a:spcPts val="800"/>
                  </a:lnSpc>
                  <a:spcBef>
                    <a:spcPct val="50000"/>
                  </a:spcBef>
                  <a:spcAft>
                    <a:spcPct val="0"/>
                  </a:spcAft>
                  <a:buClrTx/>
                  <a:buSzTx/>
                  <a:buFontTx/>
                  <a:buNone/>
                  <a:tabLst/>
                  <a:defRPr/>
                </a:pPr>
                <a:r>
                  <a:rPr lang="ja-JP" altLang="en-US" sz="800" b="0" dirty="0">
                    <a:solidFill>
                      <a:srgbClr val="000000"/>
                    </a:solidFill>
                    <a:latin typeface="HG丸ｺﾞｼｯｸM-PRO" panose="020F0600000000000000" pitchFamily="50" charset="-128"/>
                    <a:ea typeface="HG丸ｺﾞｼｯｸM-PRO" panose="020F0600000000000000" pitchFamily="50" charset="-128"/>
                  </a:rPr>
                  <a:t>（保育所</a:t>
                </a:r>
                <a:r>
                  <a:rPr lang="en-US" altLang="ja-JP" sz="800" b="0" dirty="0">
                    <a:solidFill>
                      <a:srgbClr val="000000"/>
                    </a:solidFill>
                    <a:latin typeface="HG丸ｺﾞｼｯｸM-PRO" panose="020F0600000000000000" pitchFamily="50" charset="-128"/>
                    <a:ea typeface="HG丸ｺﾞｼｯｸM-PRO" panose="020F0600000000000000" pitchFamily="50" charset="-128"/>
                  </a:rPr>
                  <a:t>(</a:t>
                </a:r>
                <a:r>
                  <a:rPr lang="ja-JP" altLang="en-US" sz="800" b="0" dirty="0">
                    <a:solidFill>
                      <a:srgbClr val="000000"/>
                    </a:solidFill>
                    <a:latin typeface="HG丸ｺﾞｼｯｸM-PRO" panose="020F0600000000000000" pitchFamily="50" charset="-128"/>
                    <a:ea typeface="HG丸ｺﾞｼｯｸM-PRO" panose="020F0600000000000000" pitchFamily="50" charset="-128"/>
                  </a:rPr>
                  <a:t>園</a:t>
                </a:r>
                <a:r>
                  <a:rPr lang="en-US" altLang="ja-JP" sz="800" b="0" dirty="0">
                    <a:solidFill>
                      <a:srgbClr val="000000"/>
                    </a:solidFill>
                    <a:latin typeface="HG丸ｺﾞｼｯｸM-PRO" panose="020F0600000000000000" pitchFamily="50" charset="-128"/>
                    <a:ea typeface="HG丸ｺﾞｼｯｸM-PRO" panose="020F0600000000000000" pitchFamily="50" charset="-128"/>
                  </a:rPr>
                  <a:t>)</a:t>
                </a:r>
                <a:r>
                  <a:rPr lang="ja-JP" altLang="en-US" sz="800" b="0" dirty="0">
                    <a:solidFill>
                      <a:srgbClr val="000000"/>
                    </a:solidFill>
                    <a:latin typeface="HG丸ｺﾞｼｯｸM-PRO" panose="020F0600000000000000" pitchFamily="50" charset="-128"/>
                    <a:ea typeface="HG丸ｺﾞｼｯｸM-PRO" panose="020F0600000000000000" pitchFamily="50" charset="-128"/>
                  </a:rPr>
                  <a:t>・幼稚園</a:t>
                </a:r>
                <a:endParaRPr lang="en-US" altLang="ja-JP" sz="800" b="0" dirty="0">
                  <a:solidFill>
                    <a:srgbClr val="000000"/>
                  </a:solidFill>
                  <a:latin typeface="HG丸ｺﾞｼｯｸM-PRO" panose="020F0600000000000000" pitchFamily="50" charset="-128"/>
                  <a:ea typeface="HG丸ｺﾞｼｯｸM-PRO" panose="020F0600000000000000" pitchFamily="50" charset="-128"/>
                </a:endParaRPr>
              </a:p>
              <a:p>
                <a:pPr marL="0" marR="0" lvl="0" indent="0" algn="l" defTabSz="914400" rtl="0" eaLnBrk="1" fontAlgn="base" latinLnBrk="0" hangingPunct="1">
                  <a:lnSpc>
                    <a:spcPts val="800"/>
                  </a:lnSpc>
                  <a:spcBef>
                    <a:spcPct val="50000"/>
                  </a:spcBef>
                  <a:spcAft>
                    <a:spcPct val="0"/>
                  </a:spcAft>
                  <a:buClrTx/>
                  <a:buSzTx/>
                  <a:buFontTx/>
                  <a:buNone/>
                  <a:tabLst/>
                  <a:defRPr/>
                </a:pPr>
                <a:r>
                  <a:rPr lang="ja-JP" altLang="en-US" sz="800" b="0" dirty="0">
                    <a:solidFill>
                      <a:srgbClr val="000000"/>
                    </a:solidFill>
                    <a:latin typeface="HG丸ｺﾞｼｯｸM-PRO" panose="020F0600000000000000" pitchFamily="50" charset="-128"/>
                    <a:ea typeface="HG丸ｺﾞｼｯｸM-PRO" panose="020F0600000000000000" pitchFamily="50" charset="-128"/>
                  </a:rPr>
                  <a:t>認定こども園等）</a:t>
                </a:r>
                <a:endParaRPr kumimoji="1" lang="ja-JP" altLang="en-US" sz="800" b="0"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p:txBody>
          </p:sp>
          <p:sp>
            <p:nvSpPr>
              <p:cNvPr id="29" name="テキスト ボックス 28"/>
              <p:cNvSpPr txBox="1"/>
              <p:nvPr/>
            </p:nvSpPr>
            <p:spPr>
              <a:xfrm>
                <a:off x="3249959" y="4713087"/>
                <a:ext cx="1296144" cy="2308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900" b="0"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小・中学校</a:t>
                </a:r>
              </a:p>
            </p:txBody>
          </p:sp>
          <p:sp>
            <p:nvSpPr>
              <p:cNvPr id="31" name="テキスト ボックス 30"/>
              <p:cNvSpPr txBox="1"/>
              <p:nvPr/>
            </p:nvSpPr>
            <p:spPr>
              <a:xfrm>
                <a:off x="4690119" y="4209031"/>
                <a:ext cx="1188487" cy="2308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lang="ja-JP" altLang="en-US" sz="900" b="0" dirty="0">
                    <a:solidFill>
                      <a:srgbClr val="000000"/>
                    </a:solidFill>
                    <a:latin typeface="HG丸ｺﾞｼｯｸM-PRO" panose="020F0600000000000000" pitchFamily="50" charset="-128"/>
                    <a:ea typeface="HG丸ｺﾞｼｯｸM-PRO" panose="020F0600000000000000" pitchFamily="50" charset="-128"/>
                  </a:rPr>
                  <a:t>高校・</a:t>
                </a:r>
                <a:r>
                  <a:rPr kumimoji="1" lang="ja-JP" altLang="en-US" sz="900" b="0"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大学・就職</a:t>
                </a:r>
              </a:p>
            </p:txBody>
          </p:sp>
          <p:pic>
            <p:nvPicPr>
              <p:cNvPr id="11" name="図 1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flipH="1">
                <a:off x="5698231" y="3488951"/>
                <a:ext cx="414023" cy="854306"/>
              </a:xfrm>
              <a:prstGeom prst="rect">
                <a:avLst/>
              </a:prstGeom>
            </p:spPr>
          </p:pic>
        </p:grpSp>
        <p:sp>
          <p:nvSpPr>
            <p:cNvPr id="52" name="四角形: 角を丸くする 51"/>
            <p:cNvSpPr/>
            <p:nvPr/>
          </p:nvSpPr>
          <p:spPr>
            <a:xfrm>
              <a:off x="5085184" y="6300192"/>
              <a:ext cx="1290694" cy="306467"/>
            </a:xfrm>
            <a:prstGeom prst="roundRect">
              <a:avLst/>
            </a:prstGeom>
            <a:solidFill>
              <a:schemeClr val="bg1"/>
            </a:solid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r>
                <a:rPr kumimoji="1" lang="ja-JP" altLang="en-US" sz="900" b="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就職</a:t>
              </a:r>
              <a:endParaRPr kumimoji="1" lang="en-US" altLang="ja-JP" sz="900" b="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a:p>
              <a:pPr algn="ctr">
                <a:spcBef>
                  <a:spcPts val="0"/>
                </a:spcBef>
              </a:pPr>
              <a:r>
                <a:rPr kumimoji="1" lang="ja-JP" altLang="en-US" sz="900" b="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（ハローワーク</a:t>
              </a:r>
              <a:r>
                <a:rPr lang="ja-JP" altLang="en-US" sz="900" b="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等</a:t>
              </a:r>
              <a:r>
                <a:rPr kumimoji="1" lang="ja-JP" altLang="en-US" sz="900" b="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a:t>
              </a:r>
              <a:endParaRPr kumimoji="1" lang="en-US" altLang="ja-JP" sz="900" b="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p:txBody>
        </p:sp>
      </p:grpSp>
      <p:sp>
        <p:nvSpPr>
          <p:cNvPr id="83" name="右中かっこ 82"/>
          <p:cNvSpPr/>
          <p:nvPr/>
        </p:nvSpPr>
        <p:spPr bwMode="auto">
          <a:xfrm rot="16200000" flipV="1">
            <a:off x="3222151" y="530378"/>
            <a:ext cx="335482" cy="5250376"/>
          </a:xfrm>
          <a:prstGeom prst="rightBrace">
            <a:avLst>
              <a:gd name="adj1" fmla="val 24998"/>
              <a:gd name="adj2" fmla="val 51474"/>
            </a:avLst>
          </a:prstGeom>
          <a:noFill/>
          <a:ln w="25400" cap="flat" cmpd="sng" algn="ctr">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rtlCol="0" anchor="ctr" anchorCtr="0" compatLnSpc="1">
            <a:prstTxWarp prst="textNoShape">
              <a:avLst/>
            </a:prstTxWarp>
            <a:spAutoFit/>
          </a:bodyPr>
          <a:lstStyle/>
          <a:p>
            <a:pPr marL="342900" marR="0" indent="-342900" algn="ctr" defTabSz="914400" rtl="0" eaLnBrk="1" fontAlgn="base" latinLnBrk="0" hangingPunct="1">
              <a:lnSpc>
                <a:spcPct val="100000"/>
              </a:lnSpc>
              <a:spcBef>
                <a:spcPct val="50000"/>
              </a:spcBef>
              <a:spcAft>
                <a:spcPct val="0"/>
              </a:spcAft>
              <a:buClrTx/>
              <a:buSzTx/>
              <a:buFontTx/>
              <a:buNone/>
              <a:tabLst/>
            </a:pPr>
            <a:endParaRPr kumimoji="1" lang="ja-JP" altLang="en-US" sz="2600" b="1" i="0" u="sng" strike="noStrike" cap="none" normalizeH="0" baseline="0">
              <a:ln>
                <a:noFill/>
              </a:ln>
              <a:solidFill>
                <a:schemeClr val="tx1"/>
              </a:solidFill>
              <a:effectLst/>
              <a:latin typeface="Arial" charset="0"/>
              <a:ea typeface="ＭＳ Ｐゴシック" pitchFamily="50" charset="-128"/>
            </a:endParaRPr>
          </a:p>
        </p:txBody>
      </p:sp>
      <p:sp>
        <p:nvSpPr>
          <p:cNvPr id="87" name="四角形: 角を丸くする 86"/>
          <p:cNvSpPr/>
          <p:nvPr/>
        </p:nvSpPr>
        <p:spPr>
          <a:xfrm>
            <a:off x="260648" y="3419872"/>
            <a:ext cx="3456384" cy="817245"/>
          </a:xfrm>
          <a:prstGeom prst="roundRect">
            <a:avLst/>
          </a:prstGeom>
          <a:solidFill>
            <a:schemeClr val="bg1"/>
          </a:solidFill>
          <a:ln w="254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spcBef>
                <a:spcPts val="0"/>
              </a:spcBef>
            </a:pPr>
            <a:r>
              <a:rPr kumimoji="1" lang="ja-JP" altLang="en-US" sz="1200" dirty="0">
                <a:solidFill>
                  <a:srgbClr val="009900"/>
                </a:solidFill>
                <a:highlight>
                  <a:srgbClr val="CCFFCC"/>
                </a:highlight>
                <a:latin typeface="HG丸ｺﾞｼｯｸM-PRO" panose="020F0600000000000000" pitchFamily="50" charset="-128"/>
                <a:ea typeface="HG丸ｺﾞｼｯｸM-PRO" panose="020F0600000000000000" pitchFamily="50" charset="-128"/>
                <a:cs typeface="メイリオ" pitchFamily="50" charset="-128"/>
              </a:rPr>
              <a:t>通所支援（保育所等訪問支援・児童発達支援）</a:t>
            </a:r>
            <a:endParaRPr kumimoji="1" lang="en-US" altLang="ja-JP" sz="1200" dirty="0">
              <a:solidFill>
                <a:srgbClr val="009900"/>
              </a:solidFill>
              <a:latin typeface="HG丸ｺﾞｼｯｸM-PRO" panose="020F0600000000000000" pitchFamily="50" charset="-128"/>
              <a:ea typeface="HG丸ｺﾞｼｯｸM-PRO" panose="020F0600000000000000" pitchFamily="50" charset="-128"/>
              <a:cs typeface="メイリオ" pitchFamily="50" charset="-128"/>
            </a:endParaRPr>
          </a:p>
          <a:p>
            <a:pPr algn="ctr">
              <a:spcBef>
                <a:spcPts val="0"/>
              </a:spcBef>
            </a:pPr>
            <a:endParaRPr kumimoji="1" lang="en-US" altLang="ja-JP"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a:p>
            <a:pPr algn="ctr">
              <a:spcBef>
                <a:spcPts val="0"/>
              </a:spcBef>
            </a:pPr>
            <a:endParaRPr kumimoji="1" lang="en-US" altLang="ja-JP"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a:p>
            <a:pPr algn="ctr">
              <a:spcBef>
                <a:spcPts val="0"/>
              </a:spcBef>
            </a:pPr>
            <a:endPar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p:txBody>
      </p:sp>
      <p:sp>
        <p:nvSpPr>
          <p:cNvPr id="71" name="正方形/長方形 70"/>
          <p:cNvSpPr/>
          <p:nvPr/>
        </p:nvSpPr>
        <p:spPr>
          <a:xfrm>
            <a:off x="1412776" y="4932039"/>
            <a:ext cx="3888432" cy="553998"/>
          </a:xfrm>
          <a:prstGeom prst="rect">
            <a:avLst/>
          </a:prstGeom>
        </p:spPr>
        <p:txBody>
          <a:bodyPr wrap="square">
            <a:spAutoFit/>
          </a:bodyPr>
          <a:lstStyle/>
          <a:p>
            <a:pPr algn="l">
              <a:spcBef>
                <a:spcPts val="0"/>
              </a:spcBef>
            </a:pPr>
            <a:r>
              <a:rPr lang="ja-JP" altLang="en-US" sz="1000" b="0" u="none" dirty="0">
                <a:latin typeface="HG丸ｺﾞｼｯｸM-PRO" panose="020F0600000000000000" pitchFamily="50" charset="-128"/>
                <a:ea typeface="HG丸ｺﾞｼｯｸM-PRO" panose="020F0600000000000000" pitchFamily="50" charset="-128"/>
              </a:rPr>
              <a:t>　集団生活への適応のための専門的な支援や生活能力向上のための訓練等を継続的に提供することにより、</a:t>
            </a:r>
            <a:r>
              <a:rPr lang="ja-JP" altLang="en-US" sz="1000" b="0" u="none" dirty="0" err="1">
                <a:latin typeface="HG丸ｺﾞｼｯｸM-PRO" panose="020F0600000000000000" pitchFamily="50" charset="-128"/>
                <a:ea typeface="HG丸ｺﾞｼｯｸM-PRO" panose="020F0600000000000000" pitchFamily="50" charset="-128"/>
              </a:rPr>
              <a:t>障がい</a:t>
            </a:r>
            <a:r>
              <a:rPr lang="ja-JP" altLang="en-US" sz="1000" b="0" u="none" dirty="0">
                <a:latin typeface="HG丸ｺﾞｼｯｸM-PRO" panose="020F0600000000000000" pitchFamily="50" charset="-128"/>
                <a:ea typeface="HG丸ｺﾞｼｯｸM-PRO" panose="020F0600000000000000" pitchFamily="50" charset="-128"/>
              </a:rPr>
              <a:t>児（就学児）の自立を促進するとともに、放課後等の居場所を提供します。</a:t>
            </a:r>
          </a:p>
        </p:txBody>
      </p:sp>
      <p:sp>
        <p:nvSpPr>
          <p:cNvPr id="90" name="四角形: 角を丸くする 89"/>
          <p:cNvSpPr/>
          <p:nvPr/>
        </p:nvSpPr>
        <p:spPr>
          <a:xfrm>
            <a:off x="3861048" y="3419872"/>
            <a:ext cx="2736304" cy="825758"/>
          </a:xfrm>
          <a:prstGeom prst="roundRect">
            <a:avLst/>
          </a:prstGeom>
          <a:solidFill>
            <a:schemeClr val="bg1"/>
          </a:solidFill>
          <a:ln w="254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r>
              <a:rPr kumimoji="1" lang="ja-JP" altLang="en-US" sz="1200" dirty="0">
                <a:solidFill>
                  <a:srgbClr val="009900"/>
                </a:solidFill>
                <a:highlight>
                  <a:srgbClr val="CCFFCC"/>
                </a:highlight>
                <a:latin typeface="HG丸ｺﾞｼｯｸM-PRO" panose="020F0600000000000000" pitchFamily="50" charset="-128"/>
                <a:ea typeface="HG丸ｺﾞｼｯｸM-PRO" panose="020F0600000000000000" pitchFamily="50" charset="-128"/>
                <a:cs typeface="メイリオ" pitchFamily="50" charset="-128"/>
              </a:rPr>
              <a:t>保護者</a:t>
            </a:r>
            <a:r>
              <a:rPr lang="ja-JP" altLang="en-US" sz="1200" dirty="0">
                <a:solidFill>
                  <a:srgbClr val="009900"/>
                </a:solidFill>
                <a:highlight>
                  <a:srgbClr val="CCFFCC"/>
                </a:highlight>
                <a:latin typeface="HG丸ｺﾞｼｯｸM-PRO" panose="020F0600000000000000" pitchFamily="50" charset="-128"/>
                <a:ea typeface="HG丸ｺﾞｼｯｸM-PRO" panose="020F0600000000000000" pitchFamily="50" charset="-128"/>
                <a:cs typeface="メイリオ" pitchFamily="50" charset="-128"/>
              </a:rPr>
              <a:t>支援（地域支援）</a:t>
            </a:r>
          </a:p>
          <a:p>
            <a:pPr algn="ctr"/>
            <a:endParaRPr lang="en-US" altLang="ja-JP" sz="900" dirty="0">
              <a:solidFill>
                <a:srgbClr val="009900"/>
              </a:solidFill>
              <a:highlight>
                <a:srgbClr val="CCFFCC"/>
              </a:highlight>
              <a:latin typeface="HG丸ｺﾞｼｯｸM-PRO" panose="020F0600000000000000" pitchFamily="50" charset="-128"/>
              <a:ea typeface="HG丸ｺﾞｼｯｸM-PRO" panose="020F0600000000000000" pitchFamily="50" charset="-128"/>
              <a:cs typeface="メイリオ" pitchFamily="50" charset="-128"/>
            </a:endParaRPr>
          </a:p>
          <a:p>
            <a:pPr algn="ctr">
              <a:spcBef>
                <a:spcPts val="0"/>
              </a:spcBef>
            </a:pPr>
            <a:endParaRPr kumimoji="1" lang="ja-JP" altLang="en-US" sz="11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a:p>
            <a:pPr algn="ctr">
              <a:spcBef>
                <a:spcPts val="0"/>
              </a:spcBef>
            </a:pPr>
            <a:endParaRPr kumimoji="1" lang="en-US" altLang="ja-JP" sz="1200" dirty="0">
              <a:solidFill>
                <a:srgbClr val="009900"/>
              </a:solidFill>
              <a:latin typeface="HG丸ｺﾞｼｯｸM-PRO" panose="020F0600000000000000" pitchFamily="50" charset="-128"/>
              <a:ea typeface="HG丸ｺﾞｼｯｸM-PRO" panose="020F0600000000000000" pitchFamily="50" charset="-128"/>
              <a:cs typeface="メイリオ" pitchFamily="50" charset="-128"/>
            </a:endParaRPr>
          </a:p>
        </p:txBody>
      </p:sp>
      <p:sp>
        <p:nvSpPr>
          <p:cNvPr id="40" name="四角形: 角を丸くする 39"/>
          <p:cNvSpPr/>
          <p:nvPr/>
        </p:nvSpPr>
        <p:spPr>
          <a:xfrm>
            <a:off x="525076" y="1841783"/>
            <a:ext cx="6120680" cy="1021556"/>
          </a:xfrm>
          <a:prstGeom prst="roundRect">
            <a:avLst/>
          </a:prstGeom>
          <a:solidFill>
            <a:schemeClr val="bg1"/>
          </a:solid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ts val="1200"/>
              </a:lnSpc>
            </a:pPr>
            <a:r>
              <a:rPr kumimoji="1" lang="ja-JP" altLang="en-US" sz="120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子育ての困りごとやお子さんのこと全般（児童発達支援センター）</a:t>
            </a:r>
            <a:endParaRPr kumimoji="1" lang="en-US" altLang="ja-JP" sz="120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a:p>
            <a:pPr>
              <a:lnSpc>
                <a:spcPts val="1200"/>
              </a:lnSpc>
            </a:pPr>
            <a:r>
              <a:rPr lang="ja-JP" altLang="en-US" sz="10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日常生活についての相談支援のほか、必要な支援を提供するため、関係機関と調整を図ります。</a:t>
            </a:r>
            <a:endParaRPr lang="en-US" altLang="ja-JP" sz="1000" b="0" dirty="0">
              <a:solidFill>
                <a:schemeClr val="tx1"/>
              </a:solidFill>
              <a:latin typeface="HG丸ｺﾞｼｯｸM-PRO" panose="020F0600000000000000" pitchFamily="50" charset="-128"/>
              <a:ea typeface="HG丸ｺﾞｼｯｸM-PRO" panose="020F0600000000000000" pitchFamily="50" charset="-128"/>
            </a:endParaRPr>
          </a:p>
          <a:p>
            <a:pPr algn="l">
              <a:spcBef>
                <a:spcPts val="600"/>
              </a:spcBef>
            </a:pPr>
            <a:r>
              <a:rPr lang="ja-JP" altLang="en-US" sz="1000" b="0" u="none" dirty="0">
                <a:solidFill>
                  <a:schemeClr val="tx1"/>
                </a:solidFill>
                <a:latin typeface="HG丸ｺﾞｼｯｸM-PRO" panose="020F0600000000000000" pitchFamily="50" charset="-128"/>
                <a:ea typeface="HG丸ｺﾞｼｯｸM-PRO" panose="020F0600000000000000" pitchFamily="50" charset="-128"/>
              </a:rPr>
              <a:t>　　</a:t>
            </a:r>
            <a:r>
              <a:rPr lang="ja-JP" altLang="en-US" sz="1000" u="none" dirty="0">
                <a:solidFill>
                  <a:schemeClr val="tx1"/>
                </a:solidFill>
                <a:latin typeface="HG丸ｺﾞｼｯｸM-PRO" panose="020F0600000000000000" pitchFamily="50" charset="-128"/>
                <a:ea typeface="HG丸ｺﾞｼｯｸM-PRO" panose="020F0600000000000000" pitchFamily="50" charset="-128"/>
              </a:rPr>
              <a:t>〇伊勢市</a:t>
            </a:r>
            <a:r>
              <a:rPr lang="ja-JP" altLang="en-US" sz="1000" u="none" dirty="0" err="1">
                <a:solidFill>
                  <a:schemeClr val="tx1"/>
                </a:solidFill>
                <a:latin typeface="HG丸ｺﾞｼｯｸM-PRO" panose="020F0600000000000000" pitchFamily="50" charset="-128"/>
                <a:ea typeface="HG丸ｺﾞｼｯｸM-PRO" panose="020F0600000000000000" pitchFamily="50" charset="-128"/>
              </a:rPr>
              <a:t>おおぞら</a:t>
            </a:r>
            <a:r>
              <a:rPr lang="ja-JP" altLang="en-US" sz="1000" u="none" dirty="0">
                <a:solidFill>
                  <a:schemeClr val="tx1"/>
                </a:solidFill>
                <a:latin typeface="HG丸ｺﾞｼｯｸM-PRO" panose="020F0600000000000000" pitchFamily="50" charset="-128"/>
                <a:ea typeface="HG丸ｺﾞｼｯｸM-PRO" panose="020F0600000000000000" pitchFamily="50" charset="-128"/>
              </a:rPr>
              <a:t>児童園　　・電　話　</a:t>
            </a:r>
            <a:r>
              <a:rPr lang="en-US" altLang="zh-TW" sz="1000" u="none" dirty="0">
                <a:solidFill>
                  <a:schemeClr val="tx1"/>
                </a:solidFill>
                <a:latin typeface="HG丸ｺﾞｼｯｸM-PRO" panose="020F0600000000000000" pitchFamily="50" charset="-128"/>
                <a:ea typeface="HG丸ｺﾞｼｯｸM-PRO" panose="020F0600000000000000" pitchFamily="50" charset="-128"/>
              </a:rPr>
              <a:t>0596-20-4755</a:t>
            </a:r>
            <a:r>
              <a:rPr lang="ja-JP" altLang="en-US" sz="1000" u="none" dirty="0" err="1">
                <a:solidFill>
                  <a:schemeClr val="tx1"/>
                </a:solidFill>
                <a:latin typeface="HG丸ｺﾞｼｯｸM-PRO" panose="020F0600000000000000" pitchFamily="50" charset="-128"/>
                <a:ea typeface="HG丸ｺﾞｼｯｸM-PRO" panose="020F0600000000000000" pitchFamily="50" charset="-128"/>
              </a:rPr>
              <a:t>、</a:t>
            </a:r>
            <a:r>
              <a:rPr lang="en-US" altLang="zh-TW" sz="1000" u="none" dirty="0">
                <a:solidFill>
                  <a:schemeClr val="tx1"/>
                </a:solidFill>
                <a:latin typeface="HG丸ｺﾞｼｯｸM-PRO" panose="020F0600000000000000" pitchFamily="50" charset="-128"/>
                <a:ea typeface="HG丸ｺﾞｼｯｸM-PRO" panose="020F0600000000000000" pitchFamily="50" charset="-128"/>
              </a:rPr>
              <a:t>0596-20-4756</a:t>
            </a:r>
            <a:r>
              <a:rPr lang="zh-TW" altLang="en-US" sz="1000" u="none" dirty="0">
                <a:solidFill>
                  <a:schemeClr val="tx1"/>
                </a:solidFill>
                <a:latin typeface="HG丸ｺﾞｼｯｸM-PRO" panose="020F0600000000000000" pitchFamily="50" charset="-128"/>
                <a:ea typeface="HG丸ｺﾞｼｯｸM-PRO" panose="020F0600000000000000" pitchFamily="50" charset="-128"/>
              </a:rPr>
              <a:t>（相談支援）</a:t>
            </a:r>
            <a:endParaRPr lang="en-US" altLang="zh-TW" sz="1000" u="none" dirty="0">
              <a:solidFill>
                <a:schemeClr val="tx1"/>
              </a:solidFill>
              <a:latin typeface="HG丸ｺﾞｼｯｸM-PRO" panose="020F0600000000000000" pitchFamily="50" charset="-128"/>
              <a:ea typeface="HG丸ｺﾞｼｯｸM-PRO" panose="020F0600000000000000" pitchFamily="50" charset="-128"/>
            </a:endParaRPr>
          </a:p>
          <a:p>
            <a:pPr algn="l">
              <a:spcBef>
                <a:spcPts val="0"/>
              </a:spcBef>
            </a:pPr>
            <a:r>
              <a:rPr lang="ja-JP" altLang="en-US" sz="1000" u="none" dirty="0">
                <a:solidFill>
                  <a:schemeClr val="tx1"/>
                </a:solidFill>
                <a:latin typeface="HG丸ｺﾞｼｯｸM-PRO" panose="020F0600000000000000" pitchFamily="50" charset="-128"/>
                <a:ea typeface="HG丸ｺﾞｼｯｸM-PRO" panose="020F0600000000000000" pitchFamily="50" charset="-128"/>
              </a:rPr>
              <a:t>　　　　　　　　　　　　　　　・住　所　</a:t>
            </a:r>
            <a:r>
              <a:rPr lang="zh-TW" altLang="en-US" sz="1000" u="none" dirty="0">
                <a:solidFill>
                  <a:schemeClr val="tx1"/>
                </a:solidFill>
                <a:latin typeface="HG丸ｺﾞｼｯｸM-PRO" panose="020F0600000000000000" pitchFamily="50" charset="-128"/>
                <a:ea typeface="HG丸ｺﾞｼｯｸM-PRO" panose="020F0600000000000000" pitchFamily="50" charset="-128"/>
              </a:rPr>
              <a:t>三重県伊勢市黒瀬町</a:t>
            </a:r>
            <a:r>
              <a:rPr lang="en-US" altLang="zh-TW" sz="1000" u="none" dirty="0">
                <a:solidFill>
                  <a:schemeClr val="tx1"/>
                </a:solidFill>
                <a:latin typeface="HG丸ｺﾞｼｯｸM-PRO" panose="020F0600000000000000" pitchFamily="50" charset="-128"/>
                <a:ea typeface="HG丸ｺﾞｼｯｸM-PRO" panose="020F0600000000000000" pitchFamily="50" charset="-128"/>
              </a:rPr>
              <a:t>562</a:t>
            </a:r>
            <a:r>
              <a:rPr lang="en-US" altLang="ja-JP" sz="1000" u="none" dirty="0">
                <a:solidFill>
                  <a:schemeClr val="tx1"/>
                </a:solidFill>
                <a:latin typeface="HG丸ｺﾞｼｯｸM-PRO" panose="020F0600000000000000" pitchFamily="50" charset="-128"/>
                <a:ea typeface="HG丸ｺﾞｼｯｸM-PRO" panose="020F0600000000000000" pitchFamily="50" charset="-128"/>
              </a:rPr>
              <a:t>-103</a:t>
            </a:r>
          </a:p>
          <a:p>
            <a:pPr algn="l">
              <a:spcBef>
                <a:spcPts val="0"/>
              </a:spcBef>
            </a:pPr>
            <a:r>
              <a:rPr lang="ja-JP" altLang="en-US" sz="1000" u="none" dirty="0">
                <a:solidFill>
                  <a:schemeClr val="tx1"/>
                </a:solidFill>
                <a:latin typeface="HG丸ｺﾞｼｯｸM-PRO" panose="020F0600000000000000" pitchFamily="50" charset="-128"/>
                <a:ea typeface="HG丸ｺﾞｼｯｸM-PRO" panose="020F0600000000000000" pitchFamily="50" charset="-128"/>
              </a:rPr>
              <a:t>　　　　　　　　　　　　　　　・開園日　平日　</a:t>
            </a:r>
            <a:r>
              <a:rPr lang="en-US" altLang="ja-JP" sz="1000" u="none" dirty="0">
                <a:solidFill>
                  <a:schemeClr val="tx1"/>
                </a:solidFill>
                <a:latin typeface="HG丸ｺﾞｼｯｸM-PRO" panose="020F0600000000000000" pitchFamily="50" charset="-128"/>
                <a:ea typeface="HG丸ｺﾞｼｯｸM-PRO" panose="020F0600000000000000" pitchFamily="50" charset="-128"/>
              </a:rPr>
              <a:t>8:30</a:t>
            </a:r>
            <a:r>
              <a:rPr lang="ja-JP" altLang="en-US" sz="1000" u="none" dirty="0">
                <a:solidFill>
                  <a:schemeClr val="tx1"/>
                </a:solidFill>
                <a:latin typeface="HG丸ｺﾞｼｯｸM-PRO" panose="020F0600000000000000" pitchFamily="50" charset="-128"/>
                <a:ea typeface="HG丸ｺﾞｼｯｸM-PRO" panose="020F0600000000000000" pitchFamily="50" charset="-128"/>
              </a:rPr>
              <a:t>～</a:t>
            </a:r>
            <a:r>
              <a:rPr lang="en-US" altLang="ja-JP" sz="1000" u="none" dirty="0">
                <a:solidFill>
                  <a:schemeClr val="tx1"/>
                </a:solidFill>
                <a:latin typeface="HG丸ｺﾞｼｯｸM-PRO" panose="020F0600000000000000" pitchFamily="50" charset="-128"/>
                <a:ea typeface="HG丸ｺﾞｼｯｸM-PRO" panose="020F0600000000000000" pitchFamily="50" charset="-128"/>
              </a:rPr>
              <a:t>17:30</a:t>
            </a:r>
          </a:p>
        </p:txBody>
      </p:sp>
      <p:pic>
        <p:nvPicPr>
          <p:cNvPr id="4" name="図 3"/>
          <p:cNvPicPr>
            <a:picLocks noChangeAspect="1"/>
          </p:cNvPicPr>
          <p:nvPr/>
        </p:nvPicPr>
        <p:blipFill>
          <a:blip r:embed="rId15" cstate="print"/>
          <a:stretch>
            <a:fillRect/>
          </a:stretch>
        </p:blipFill>
        <p:spPr>
          <a:xfrm>
            <a:off x="188640" y="0"/>
            <a:ext cx="597460" cy="707197"/>
          </a:xfrm>
          <a:prstGeom prst="rect">
            <a:avLst/>
          </a:prstGeom>
        </p:spPr>
      </p:pic>
      <p:sp>
        <p:nvSpPr>
          <p:cNvPr id="54" name="正方形/長方形 53"/>
          <p:cNvSpPr/>
          <p:nvPr/>
        </p:nvSpPr>
        <p:spPr>
          <a:xfrm>
            <a:off x="404664" y="3131840"/>
            <a:ext cx="3906244" cy="246221"/>
          </a:xfrm>
          <a:prstGeom prst="rect">
            <a:avLst/>
          </a:prstGeom>
        </p:spPr>
        <p:txBody>
          <a:bodyPr wrap="square">
            <a:spAutoFit/>
          </a:bodyPr>
          <a:lstStyle/>
          <a:p>
            <a:pPr algn="l">
              <a:spcBef>
                <a:spcPts val="0"/>
              </a:spcBef>
            </a:pPr>
            <a:r>
              <a:rPr lang="ja-JP" altLang="en-US" sz="1000" b="0" u="none" dirty="0">
                <a:latin typeface="HG丸ｺﾞｼｯｸM-PRO" panose="020F0600000000000000" pitchFamily="50" charset="-128"/>
                <a:ea typeface="HG丸ｺﾞｼｯｸM-PRO" panose="020F0600000000000000" pitchFamily="50" charset="-128"/>
              </a:rPr>
              <a:t>　</a:t>
            </a:r>
          </a:p>
        </p:txBody>
      </p:sp>
      <p:sp>
        <p:nvSpPr>
          <p:cNvPr id="55" name="正方形/長方形 54"/>
          <p:cNvSpPr/>
          <p:nvPr/>
        </p:nvSpPr>
        <p:spPr>
          <a:xfrm>
            <a:off x="260648" y="3635896"/>
            <a:ext cx="3384376" cy="553998"/>
          </a:xfrm>
          <a:prstGeom prst="rect">
            <a:avLst/>
          </a:prstGeom>
        </p:spPr>
        <p:txBody>
          <a:bodyPr wrap="square">
            <a:spAutoFit/>
          </a:bodyPr>
          <a:lstStyle/>
          <a:p>
            <a:pPr algn="l">
              <a:spcBef>
                <a:spcPts val="0"/>
              </a:spcBef>
            </a:pPr>
            <a:r>
              <a:rPr lang="ja-JP" altLang="en-US" sz="1000" b="0" u="none" dirty="0">
                <a:latin typeface="HG丸ｺﾞｼｯｸM-PRO" panose="020F0600000000000000" pitchFamily="50" charset="-128"/>
                <a:ea typeface="HG丸ｺﾞｼｯｸM-PRO" panose="020F0600000000000000" pitchFamily="50" charset="-128"/>
              </a:rPr>
              <a:t>　集団療育及び個別療育を行う必要があると認められる未就学段階の</a:t>
            </a:r>
            <a:r>
              <a:rPr lang="ja-JP" altLang="en-US" sz="1000" b="0" u="none" dirty="0" err="1">
                <a:latin typeface="HG丸ｺﾞｼｯｸM-PRO" panose="020F0600000000000000" pitchFamily="50" charset="-128"/>
                <a:ea typeface="HG丸ｺﾞｼｯｸM-PRO" panose="020F0600000000000000" pitchFamily="50" charset="-128"/>
              </a:rPr>
              <a:t>障がい</a:t>
            </a:r>
            <a:r>
              <a:rPr lang="ja-JP" altLang="en-US" sz="1000" b="0" u="none" dirty="0">
                <a:latin typeface="HG丸ｺﾞｼｯｸM-PRO" panose="020F0600000000000000" pitchFamily="50" charset="-128"/>
                <a:ea typeface="HG丸ｺﾞｼｯｸM-PRO" panose="020F0600000000000000" pitchFamily="50" charset="-128"/>
              </a:rPr>
              <a:t>児を対象に、日常生活の基本的な動作の指導等の必要な支援を行います。</a:t>
            </a:r>
          </a:p>
        </p:txBody>
      </p:sp>
      <p:cxnSp>
        <p:nvCxnSpPr>
          <p:cNvPr id="57" name="図形 56"/>
          <p:cNvCxnSpPr>
            <a:stCxn id="15" idx="1"/>
          </p:cNvCxnSpPr>
          <p:nvPr/>
        </p:nvCxnSpPr>
        <p:spPr bwMode="auto">
          <a:xfrm rot="10800000">
            <a:off x="966506" y="4427985"/>
            <a:ext cx="806311" cy="1803301"/>
          </a:xfrm>
          <a:prstGeom prst="bentConnector2">
            <a:avLst/>
          </a:prstGeom>
          <a:noFill/>
          <a:ln w="12700"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線矢印コネクタ 58"/>
          <p:cNvCxnSpPr/>
          <p:nvPr/>
        </p:nvCxnSpPr>
        <p:spPr bwMode="auto">
          <a:xfrm flipV="1">
            <a:off x="4149080" y="5652120"/>
            <a:ext cx="0" cy="360040"/>
          </a:xfrm>
          <a:prstGeom prst="straightConnector1">
            <a:avLst/>
          </a:prstGeom>
          <a:noFill/>
          <a:ln w="12700"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正方形/長方形 55"/>
          <p:cNvSpPr/>
          <p:nvPr/>
        </p:nvSpPr>
        <p:spPr>
          <a:xfrm>
            <a:off x="3861048" y="3635896"/>
            <a:ext cx="2736304" cy="707886"/>
          </a:xfrm>
          <a:prstGeom prst="rect">
            <a:avLst/>
          </a:prstGeom>
        </p:spPr>
        <p:txBody>
          <a:bodyPr wrap="square">
            <a:spAutoFit/>
          </a:bodyPr>
          <a:lstStyle/>
          <a:p>
            <a:pPr algn="l">
              <a:spcBef>
                <a:spcPts val="0"/>
              </a:spcBef>
            </a:pPr>
            <a:r>
              <a:rPr lang="ja-JP" altLang="en-US" sz="1000" b="0" u="none" dirty="0">
                <a:latin typeface="HG丸ｺﾞｼｯｸM-PRO" panose="020F0600000000000000" pitchFamily="50" charset="-128"/>
                <a:ea typeface="HG丸ｺﾞｼｯｸM-PRO" panose="020F0600000000000000" pitchFamily="50" charset="-128"/>
              </a:rPr>
              <a:t>　保護者同士の交流の場や</a:t>
            </a:r>
            <a:r>
              <a:rPr lang="ja-JP" altLang="en-US" sz="1000" b="0" u="none" dirty="0" err="1">
                <a:latin typeface="HG丸ｺﾞｼｯｸM-PRO" panose="020F0600000000000000" pitchFamily="50" charset="-128"/>
                <a:ea typeface="HG丸ｺﾞｼｯｸM-PRO" panose="020F0600000000000000" pitchFamily="50" charset="-128"/>
              </a:rPr>
              <a:t>ぺ</a:t>
            </a:r>
            <a:r>
              <a:rPr lang="ja-JP" altLang="en-US" sz="1000" b="0" u="none" dirty="0">
                <a:latin typeface="HG丸ｺﾞｼｯｸM-PRO" panose="020F0600000000000000" pitchFamily="50" charset="-128"/>
                <a:ea typeface="HG丸ｺﾞｼｯｸM-PRO" panose="020F0600000000000000" pitchFamily="50" charset="-128"/>
              </a:rPr>
              <a:t>アレントトレーニング（障がいの特性を踏まえた接し方を学ぶ）による家族支援を行います。</a:t>
            </a:r>
          </a:p>
          <a:p>
            <a:pPr algn="l">
              <a:spcBef>
                <a:spcPts val="0"/>
              </a:spcBef>
            </a:pPr>
            <a:endParaRPr lang="ja-JP" altLang="en-US" sz="1000" b="0" u="none" dirty="0">
              <a:latin typeface="HG丸ｺﾞｼｯｸM-PRO" panose="020F0600000000000000" pitchFamily="50" charset="-128"/>
              <a:ea typeface="HG丸ｺﾞｼｯｸM-PRO" panose="020F0600000000000000" pitchFamily="50" charset="-128"/>
            </a:endParaRPr>
          </a:p>
        </p:txBody>
      </p:sp>
      <p:sp>
        <p:nvSpPr>
          <p:cNvPr id="58" name="矢印: 右 58"/>
          <p:cNvSpPr/>
          <p:nvPr/>
        </p:nvSpPr>
        <p:spPr>
          <a:xfrm>
            <a:off x="1844824" y="8028384"/>
            <a:ext cx="884779" cy="464272"/>
          </a:xfrm>
          <a:prstGeom prst="rightArrow">
            <a:avLst/>
          </a:prstGeom>
          <a:solidFill>
            <a:schemeClr val="bg1"/>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Ｐ．７</a:t>
            </a:r>
          </a:p>
        </p:txBody>
      </p:sp>
      <p:pic>
        <p:nvPicPr>
          <p:cNvPr id="60" name="図 59"/>
          <p:cNvPicPr>
            <a:picLocks noChangeAspect="1"/>
          </p:cNvPicPr>
          <p:nvPr/>
        </p:nvPicPr>
        <p:blipFill>
          <a:blip r:embed="rId16" cstate="print"/>
          <a:stretch>
            <a:fillRect/>
          </a:stretch>
        </p:blipFill>
        <p:spPr>
          <a:xfrm>
            <a:off x="764704" y="7812360"/>
            <a:ext cx="829128" cy="835224"/>
          </a:xfrm>
          <a:prstGeom prst="rect">
            <a:avLst/>
          </a:prstGeom>
        </p:spPr>
      </p:pic>
      <p:pic>
        <p:nvPicPr>
          <p:cNvPr id="62" name="図 61"/>
          <p:cNvPicPr>
            <a:picLocks noChangeAspect="1"/>
          </p:cNvPicPr>
          <p:nvPr/>
        </p:nvPicPr>
        <p:blipFill>
          <a:blip r:embed="rId17" cstate="print"/>
          <a:stretch>
            <a:fillRect/>
          </a:stretch>
        </p:blipFill>
        <p:spPr>
          <a:xfrm>
            <a:off x="3933056" y="7380312"/>
            <a:ext cx="1585042" cy="1482781"/>
          </a:xfrm>
          <a:prstGeom prst="rect">
            <a:avLst/>
          </a:prstGeom>
        </p:spPr>
      </p:pic>
    </p:spTree>
    <p:extLst>
      <p:ext uri="{BB962C8B-B14F-4D97-AF65-F5344CB8AC3E}">
        <p14:creationId xmlns:p14="http://schemas.microsoft.com/office/powerpoint/2010/main" val="325531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四角形: 角を丸くする 19"/>
          <p:cNvSpPr/>
          <p:nvPr/>
        </p:nvSpPr>
        <p:spPr>
          <a:xfrm>
            <a:off x="359807" y="478560"/>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志摩</a:t>
            </a: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市の相談窓口</a:t>
            </a:r>
          </a:p>
        </p:txBody>
      </p:sp>
      <p:sp>
        <p:nvSpPr>
          <p:cNvPr id="21" name="四角形: 角を丸くする 20"/>
          <p:cNvSpPr/>
          <p:nvPr/>
        </p:nvSpPr>
        <p:spPr>
          <a:xfrm>
            <a:off x="698744" y="266419"/>
            <a:ext cx="2946279" cy="327749"/>
          </a:xfrm>
          <a:prstGeom prst="roundRect">
            <a:avLst/>
          </a:prstGeom>
          <a:solidFill>
            <a:srgbClr val="FF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r">
              <a:lnSpc>
                <a:spcPct val="150000"/>
              </a:lnSpc>
            </a:pPr>
            <a:r>
              <a:rPr kumimoji="1" lang="ja-JP" altLang="en-US" sz="1400" u="none" dirty="0">
                <a:solidFill>
                  <a:schemeClr val="bg1"/>
                </a:solidFill>
                <a:latin typeface="メイリオ" pitchFamily="50" charset="-128"/>
                <a:ea typeface="メイリオ" pitchFamily="50" charset="-128"/>
                <a:cs typeface="メイリオ" pitchFamily="50" charset="-128"/>
              </a:rPr>
              <a:t>困ったときは相談してください。</a:t>
            </a:r>
          </a:p>
        </p:txBody>
      </p:sp>
      <p:pic>
        <p:nvPicPr>
          <p:cNvPr id="4" name="図 3"/>
          <p:cNvPicPr>
            <a:picLocks noChangeAspect="1"/>
          </p:cNvPicPr>
          <p:nvPr/>
        </p:nvPicPr>
        <p:blipFill>
          <a:blip r:embed="rId2" cstate="print"/>
          <a:stretch>
            <a:fillRect/>
          </a:stretch>
        </p:blipFill>
        <p:spPr>
          <a:xfrm>
            <a:off x="84708" y="76964"/>
            <a:ext cx="896020" cy="855626"/>
          </a:xfrm>
          <a:prstGeom prst="rect">
            <a:avLst/>
          </a:prstGeom>
        </p:spPr>
      </p:pic>
      <p:graphicFrame>
        <p:nvGraphicFramePr>
          <p:cNvPr id="2" name="表 1"/>
          <p:cNvGraphicFramePr>
            <a:graphicFrameLocks noGrp="1"/>
          </p:cNvGraphicFramePr>
          <p:nvPr>
            <p:extLst>
              <p:ext uri="{D42A27DB-BD31-4B8C-83A1-F6EECF244321}">
                <p14:modId xmlns:p14="http://schemas.microsoft.com/office/powerpoint/2010/main" val="4282831136"/>
              </p:ext>
            </p:extLst>
          </p:nvPr>
        </p:nvGraphicFramePr>
        <p:xfrm>
          <a:off x="332656" y="1547664"/>
          <a:ext cx="6321642" cy="7307396"/>
        </p:xfrm>
        <a:graphic>
          <a:graphicData uri="http://schemas.openxmlformats.org/drawingml/2006/table">
            <a:tbl>
              <a:tblPr firstRow="1" bandRow="1">
                <a:tableStyleId>{5C22544A-7EE6-4342-B048-85BDC9FD1C3A}</a:tableStyleId>
              </a:tblPr>
              <a:tblGrid>
                <a:gridCol w="1455916">
                  <a:extLst>
                    <a:ext uri="{9D8B030D-6E8A-4147-A177-3AD203B41FA5}">
                      <a16:colId xmlns:a16="http://schemas.microsoft.com/office/drawing/2014/main" val="521964300"/>
                    </a:ext>
                  </a:extLst>
                </a:gridCol>
                <a:gridCol w="1712436">
                  <a:extLst>
                    <a:ext uri="{9D8B030D-6E8A-4147-A177-3AD203B41FA5}">
                      <a16:colId xmlns:a16="http://schemas.microsoft.com/office/drawing/2014/main" val="444203147"/>
                    </a:ext>
                  </a:extLst>
                </a:gridCol>
                <a:gridCol w="3153290">
                  <a:extLst>
                    <a:ext uri="{9D8B030D-6E8A-4147-A177-3AD203B41FA5}">
                      <a16:colId xmlns:a16="http://schemas.microsoft.com/office/drawing/2014/main" val="209407156"/>
                    </a:ext>
                  </a:extLst>
                </a:gridCol>
              </a:tblGrid>
              <a:tr h="293793">
                <a:tc>
                  <a:txBody>
                    <a:bodyPr/>
                    <a:lstStyle/>
                    <a:p>
                      <a:pPr algn="ctr"/>
                      <a:r>
                        <a:rPr kumimoji="1" lang="ja-JP" altLang="en-US" sz="1000" b="0" i="0" dirty="0">
                          <a:ln>
                            <a:noFill/>
                          </a:ln>
                          <a:solidFill>
                            <a:srgbClr val="FF9900"/>
                          </a:solidFill>
                          <a:latin typeface="HG丸ｺﾞｼｯｸM-PRO" panose="020F0600000000000000" pitchFamily="50" charset="-128"/>
                          <a:ea typeface="HG丸ｺﾞｼｯｸM-PRO" panose="020F0600000000000000" pitchFamily="50" charset="-128"/>
                        </a:rPr>
                        <a:t>名称</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rgbClr val="FFFFE1"/>
                    </a:solidFill>
                  </a:tcPr>
                </a:tc>
                <a:tc>
                  <a:txBody>
                    <a:bodyPr/>
                    <a:lstStyle/>
                    <a:p>
                      <a:pPr algn="ctr"/>
                      <a:r>
                        <a:rPr kumimoji="1" lang="ja-JP" altLang="en-US" sz="1000" b="0" i="0" dirty="0">
                          <a:solidFill>
                            <a:srgbClr val="FF9900"/>
                          </a:solidFill>
                          <a:latin typeface="HG丸ｺﾞｼｯｸM-PRO" panose="020F0600000000000000" pitchFamily="50" charset="-128"/>
                          <a:ea typeface="HG丸ｺﾞｼｯｸM-PRO" panose="020F0600000000000000" pitchFamily="50" charset="-128"/>
                        </a:rPr>
                        <a:t>内容</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rgbClr val="FFFFE1"/>
                    </a:solidFill>
                  </a:tcPr>
                </a:tc>
                <a:tc>
                  <a:txBody>
                    <a:bodyPr/>
                    <a:lstStyle/>
                    <a:p>
                      <a:pPr algn="ctr"/>
                      <a:r>
                        <a:rPr kumimoji="1" lang="ja-JP" altLang="en-US" sz="1000" b="0" i="0" dirty="0">
                          <a:solidFill>
                            <a:srgbClr val="FF9900"/>
                          </a:solidFill>
                          <a:latin typeface="HG丸ｺﾞｼｯｸM-PRO" panose="020F0600000000000000" pitchFamily="50" charset="-128"/>
                          <a:ea typeface="HG丸ｺﾞｼｯｸM-PRO" panose="020F0600000000000000" pitchFamily="50" charset="-128"/>
                        </a:rPr>
                        <a:t>問合せ先</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rgbClr val="FFFFE1"/>
                    </a:solidFill>
                  </a:tcPr>
                </a:tc>
                <a:extLst>
                  <a:ext uri="{0D108BD9-81ED-4DB2-BD59-A6C34878D82A}">
                    <a16:rowId xmlns:a16="http://schemas.microsoft.com/office/drawing/2014/main" val="3891702670"/>
                  </a:ext>
                </a:extLst>
              </a:tr>
              <a:tr h="881390">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発達相談</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子どもの発達に関する相談</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志摩市健康福祉部　こども家庭課</a:t>
                      </a:r>
                      <a:r>
                        <a:rPr kumimoji="1" lang="ja-JP" altLang="en-US" sz="700" b="0" i="0" dirty="0">
                          <a:solidFill>
                            <a:schemeClr val="tx1"/>
                          </a:solidFill>
                          <a:latin typeface="HG丸ｺﾞｼｯｸM-PRO" panose="020F0600000000000000" pitchFamily="50" charset="-128"/>
                          <a:ea typeface="HG丸ｺﾞｼｯｸM-PRO" panose="020F0600000000000000" pitchFamily="50" charset="-128"/>
                        </a:rPr>
                        <a:t>（発達障がい児支援係）</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0599-44-0282</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（平日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8:30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17:15</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　志摩市阿児町鵜方</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3098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22 </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志摩市役所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階　８番窓口</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2730045032"/>
                  </a:ext>
                </a:extLst>
              </a:tr>
              <a:tr h="881390">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家庭児童相談</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子どものしつけ・養育・家庭環境・児童虐待などの相談</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志摩市健康福祉部　こども家庭課</a:t>
                      </a:r>
                      <a:r>
                        <a:rPr kumimoji="1" lang="ja-JP" altLang="en-US" sz="900" b="0" i="0" dirty="0">
                          <a:solidFill>
                            <a:schemeClr val="tx1"/>
                          </a:solidFill>
                          <a:latin typeface="HG丸ｺﾞｼｯｸM-PRO" panose="020F0600000000000000" pitchFamily="50" charset="-128"/>
                          <a:ea typeface="HG丸ｺﾞｼｯｸM-PRO" panose="020F0600000000000000" pitchFamily="50" charset="-128"/>
                        </a:rPr>
                        <a:t>（家庭児童相談係）</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0599-44-0282</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（平日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8:30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17:15</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志摩市阿児町鵜方</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3098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22 </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志摩市役所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階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番窓口</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81390">
                <a:tc rowSpan="3">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障害福祉サービス相談</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rowSpan="3">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障害福祉サービスの利用・手続きに関する相談</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志摩市健康福祉部　地域福祉課（障がい者福祉係）</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0599-44-0283</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（平日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8:30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17:15</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志摩市阿児町鵜方</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3098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22 </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志摩市役所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階　６番窓口</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44479">
                <a:tc vMerge="1">
                  <a:txBody>
                    <a:bodyPr/>
                    <a:lstStyle/>
                    <a:p>
                      <a:endParaRPr kumimoji="1" lang="ja-JP" altLang="en-US"/>
                    </a:p>
                  </a:txBody>
                  <a:tcPr/>
                </a:tc>
                <a:tc vMerge="1">
                  <a:txBody>
                    <a:bodyPr/>
                    <a:lstStyle/>
                    <a:p>
                      <a:endParaRPr kumimoji="1" lang="ja-JP" altLang="en-US"/>
                    </a:p>
                  </a:txBody>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相談支援センター　つなぐ（浜島、阿児、磯部）</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0599-73-8800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（平日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8:30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17:15</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　志摩市阿児町鵜方</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3098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a:t>
                      </a:r>
                    </a:p>
                    <a:p>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サンライフあご　２階</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881390">
                <a:tc vMerge="1">
                  <a:txBody>
                    <a:bodyPr/>
                    <a:lstStyle/>
                    <a:p>
                      <a:pPr marL="0" marR="0" indent="0" algn="l" defTabSz="633062" rtl="0" eaLnBrk="1" fontAlgn="auto" latinLnBrk="0" hangingPunct="1">
                        <a:lnSpc>
                          <a:spcPct val="100000"/>
                        </a:lnSpc>
                        <a:spcBef>
                          <a:spcPts val="0"/>
                        </a:spcBef>
                        <a:spcAft>
                          <a:spcPts val="0"/>
                        </a:spcAft>
                        <a:buClrTx/>
                        <a:buSzTx/>
                        <a:buFontTx/>
                        <a:buNone/>
                        <a:tabLst/>
                        <a:defRPr/>
                      </a:pP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vMerge="1">
                  <a:txBody>
                    <a:bodyPr/>
                    <a:lstStyle/>
                    <a:p>
                      <a:pPr marL="0" marR="0" indent="0" algn="l" defTabSz="633062" rtl="0" eaLnBrk="1" fontAlgn="auto" latinLnBrk="0" hangingPunct="1">
                        <a:lnSpc>
                          <a:spcPct val="100000"/>
                        </a:lnSpc>
                        <a:spcBef>
                          <a:spcPts val="0"/>
                        </a:spcBef>
                        <a:spcAft>
                          <a:spcPts val="0"/>
                        </a:spcAft>
                        <a:buClrTx/>
                        <a:buSzTx/>
                        <a:buFontTx/>
                        <a:buNone/>
                        <a:tabLst/>
                        <a:defRPr/>
                      </a:pP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相談支援センター　オールプラス（大王、志摩）</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080-6336-1284</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（平日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8:30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17:15</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志摩市阿児町鵜方</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3098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 </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サンライフあご　２階</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880784">
                <a:tc>
                  <a:txBody>
                    <a:bodyPr/>
                    <a:lstStyle/>
                    <a:p>
                      <a:pPr marL="0" marR="0" lvl="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乳幼児健康相談</a:t>
                      </a:r>
                    </a:p>
                    <a:p>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pPr marL="0" marR="0" lvl="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就学前の乳幼児を対象に、発育発達を含めた健康に関する相談</a:t>
                      </a:r>
                    </a:p>
                    <a:p>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志摩市健康福祉部　健康推進課（母子保健係）</a:t>
                      </a:r>
                    </a:p>
                    <a:p>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・電話　</a:t>
                      </a:r>
                      <a:r>
                        <a:rPr kumimoji="1" lang="en-US" altLang="ja-JP" sz="1000" b="0" i="0">
                          <a:solidFill>
                            <a:schemeClr val="tx1"/>
                          </a:solidFill>
                          <a:latin typeface="HG丸ｺﾞｼｯｸM-PRO" panose="020F0600000000000000" pitchFamily="50" charset="-128"/>
                          <a:ea typeface="HG丸ｺﾞｼｯｸM-PRO" panose="020F0600000000000000" pitchFamily="50" charset="-128"/>
                        </a:rPr>
                        <a:t>0599-44-1100</a:t>
                      </a:r>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（平日 </a:t>
                      </a:r>
                      <a:r>
                        <a:rPr kumimoji="1" lang="en-US" altLang="ja-JP" sz="1000" b="0" i="0">
                          <a:solidFill>
                            <a:schemeClr val="tx1"/>
                          </a:solidFill>
                          <a:latin typeface="HG丸ｺﾞｼｯｸM-PRO" panose="020F0600000000000000" pitchFamily="50" charset="-128"/>
                          <a:ea typeface="HG丸ｺﾞｼｯｸM-PRO" panose="020F0600000000000000" pitchFamily="50" charset="-128"/>
                        </a:rPr>
                        <a:t>8:30</a:t>
                      </a:r>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a:solidFill>
                            <a:schemeClr val="tx1"/>
                          </a:solidFill>
                          <a:latin typeface="HG丸ｺﾞｼｯｸM-PRO" panose="020F0600000000000000" pitchFamily="50" charset="-128"/>
                          <a:ea typeface="HG丸ｺﾞｼｯｸM-PRO" panose="020F0600000000000000" pitchFamily="50" charset="-128"/>
                        </a:rPr>
                        <a:t>17:15</a:t>
                      </a:r>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志摩市阿児町鵜方</a:t>
                      </a:r>
                      <a:r>
                        <a:rPr kumimoji="1" lang="en-US" altLang="ja-JP" sz="1000" b="0" i="0">
                          <a:solidFill>
                            <a:schemeClr val="tx1"/>
                          </a:solidFill>
                          <a:latin typeface="HG丸ｺﾞｼｯｸM-PRO" panose="020F0600000000000000" pitchFamily="50" charset="-128"/>
                          <a:ea typeface="HG丸ｺﾞｼｯｸM-PRO" panose="020F0600000000000000" pitchFamily="50" charset="-128"/>
                        </a:rPr>
                        <a:t>3098</a:t>
                      </a:r>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a:solidFill>
                            <a:schemeClr val="tx1"/>
                          </a:solidFill>
                          <a:latin typeface="HG丸ｺﾞｼｯｸM-PRO" panose="020F0600000000000000" pitchFamily="50" charset="-128"/>
                          <a:ea typeface="HG丸ｺﾞｼｯｸM-PRO" panose="020F0600000000000000" pitchFamily="50" charset="-128"/>
                        </a:rPr>
                        <a:t>1 </a:t>
                      </a:r>
                      <a:endParaRPr kumimoji="1" lang="ja-JP" altLang="en-US" sz="1000" b="0" i="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　　　　サンライフあご　</a:t>
                      </a:r>
                      <a:r>
                        <a:rPr kumimoji="1" lang="en-US" altLang="ja-JP" sz="1000" b="0" i="0">
                          <a:solidFill>
                            <a:schemeClr val="tx1"/>
                          </a:solidFill>
                          <a:latin typeface="HG丸ｺﾞｼｯｸM-PRO" panose="020F0600000000000000" pitchFamily="50" charset="-128"/>
                          <a:ea typeface="HG丸ｺﾞｼｯｸM-PRO" panose="020F0600000000000000" pitchFamily="50" charset="-128"/>
                        </a:rPr>
                        <a:t>3</a:t>
                      </a:r>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階</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881390">
                <a:tc>
                  <a:txBody>
                    <a:bodyPr/>
                    <a:lstStyle/>
                    <a:p>
                      <a:pPr marL="0" marR="0" lvl="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a:solidFill>
                            <a:schemeClr val="tx1"/>
                          </a:solidFill>
                          <a:latin typeface="HG丸ｺﾞｼｯｸM-PRO" panose="020F0600000000000000" pitchFamily="50" charset="-128"/>
                          <a:ea typeface="HG丸ｺﾞｼｯｸM-PRO" panose="020F0600000000000000" pitchFamily="50" charset="-128"/>
                        </a:rPr>
                        <a:t>教育総合相談</a:t>
                      </a:r>
                    </a:p>
                    <a:p>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pPr marL="0" marR="0" lvl="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教育全般に関する総合相談</a:t>
                      </a:r>
                    </a:p>
                    <a:p>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志摩市総合教育センター</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0599-52-0282</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（平日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9:00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２</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:00</a:t>
                      </a:r>
                      <a:r>
                        <a:rPr kumimoji="1" lang="ja-JP" altLang="en-US" sz="1000" b="0" i="0" dirty="0" err="1">
                          <a:solidFill>
                            <a:schemeClr val="tx1"/>
                          </a:solidFill>
                          <a:latin typeface="HG丸ｺﾞｼｯｸM-PRO" panose="020F0600000000000000" pitchFamily="50" charset="-128"/>
                          <a:ea typeface="HG丸ｺﾞｼｯｸM-PRO" panose="020F0600000000000000" pitchFamily="50" charset="-128"/>
                        </a:rPr>
                        <a:t>、</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１３</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～１７</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　志摩市大王町波切</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1985</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4</a:t>
                      </a:r>
                    </a:p>
                    <a:p>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            ※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旧いきいき館水仙（大王保健センター</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881390">
                <a:tc>
                  <a:txBody>
                    <a:bodyPr/>
                    <a:lstStyle/>
                    <a:p>
                      <a:pPr marL="0" marR="0" lvl="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学校入学等相談</a:t>
                      </a:r>
                    </a:p>
                    <a:p>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pPr marL="0" marR="0" lvl="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入学や転入等の各種手続きに関する相談</a:t>
                      </a:r>
                    </a:p>
                    <a:p>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志摩市教育委員会　学校教育課</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0599-44-0336</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（平日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8:30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17:15</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志摩市阿児町鵜方</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3098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22 </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志摩市役所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3</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階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20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番窓口</a:t>
                      </a:r>
                    </a:p>
                    <a:p>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44" name="スライド番号プレースホルダー 4"/>
          <p:cNvSpPr txBox="1">
            <a:spLocks/>
          </p:cNvSpPr>
          <p:nvPr/>
        </p:nvSpPr>
        <p:spPr bwMode="auto">
          <a:xfrm>
            <a:off x="5216744" y="8849409"/>
            <a:ext cx="1600200" cy="48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defPPr>
              <a:defRPr lang="ja-JP"/>
            </a:defPPr>
            <a:lvl1pPr algn="r" rtl="0" fontAlgn="base">
              <a:spcBef>
                <a:spcPct val="0"/>
              </a:spcBef>
              <a:spcAft>
                <a:spcPct val="0"/>
              </a:spcAft>
              <a:defRPr kumimoji="1" sz="969" b="0" u="none" kern="1200">
                <a:solidFill>
                  <a:schemeClr val="tx1"/>
                </a:solidFill>
                <a:latin typeface="Arial" charset="0"/>
                <a:ea typeface="ＭＳ Ｐゴシック" pitchFamily="50" charset="-128"/>
                <a:cs typeface="+mn-cs"/>
              </a:defRPr>
            </a:lvl1pPr>
            <a:lvl2pPr marL="4572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2pPr>
            <a:lvl3pPr marL="9144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3pPr>
            <a:lvl4pPr marL="13716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4pPr>
            <a:lvl5pPr marL="18288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2600" b="1" u="sng"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2600" b="1" u="sng"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2600" b="1" u="sng"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2600" b="1" u="sng" kern="1200">
                <a:solidFill>
                  <a:schemeClr val="tx1"/>
                </a:solidFill>
                <a:latin typeface="Arial" pitchFamily="34" charset="0"/>
                <a:ea typeface="ＭＳ Ｐゴシック" pitchFamily="50" charset="-128"/>
                <a:cs typeface="+mn-cs"/>
              </a:defRPr>
            </a:lvl9pPr>
          </a:lstStyle>
          <a:p>
            <a:pPr>
              <a:defRPr/>
            </a:pPr>
            <a:r>
              <a:rPr lang="en-US" altLang="ja-JP" dirty="0">
                <a:solidFill>
                  <a:srgbClr val="000000"/>
                </a:solidFill>
              </a:rPr>
              <a:t>-5-</a:t>
            </a:r>
          </a:p>
        </p:txBody>
      </p:sp>
    </p:spTree>
    <p:extLst>
      <p:ext uri="{BB962C8B-B14F-4D97-AF65-F5344CB8AC3E}">
        <p14:creationId xmlns:p14="http://schemas.microsoft.com/office/powerpoint/2010/main" val="1104184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四角形: 角を丸くする 19"/>
          <p:cNvSpPr/>
          <p:nvPr/>
        </p:nvSpPr>
        <p:spPr>
          <a:xfrm>
            <a:off x="359807" y="478560"/>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三重県</a:t>
            </a: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の相談・支援窓口</a:t>
            </a:r>
          </a:p>
        </p:txBody>
      </p:sp>
      <p:sp>
        <p:nvSpPr>
          <p:cNvPr id="21" name="四角形: 角を丸くする 20"/>
          <p:cNvSpPr/>
          <p:nvPr/>
        </p:nvSpPr>
        <p:spPr>
          <a:xfrm>
            <a:off x="698744" y="266419"/>
            <a:ext cx="2946279" cy="327749"/>
          </a:xfrm>
          <a:prstGeom prst="roundRect">
            <a:avLst/>
          </a:prstGeom>
          <a:solidFill>
            <a:srgbClr val="FF99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r">
              <a:lnSpc>
                <a:spcPct val="150000"/>
              </a:lnSpc>
            </a:pPr>
            <a:r>
              <a:rPr kumimoji="1" lang="ja-JP" altLang="en-US" sz="1400" u="none" dirty="0">
                <a:solidFill>
                  <a:schemeClr val="bg1"/>
                </a:solidFill>
                <a:latin typeface="メイリオ" pitchFamily="50" charset="-128"/>
                <a:ea typeface="メイリオ" pitchFamily="50" charset="-128"/>
                <a:cs typeface="メイリオ" pitchFamily="50" charset="-128"/>
              </a:rPr>
              <a:t>困ったときは相談してください。</a:t>
            </a:r>
          </a:p>
        </p:txBody>
      </p:sp>
      <p:pic>
        <p:nvPicPr>
          <p:cNvPr id="4" name="図 3"/>
          <p:cNvPicPr>
            <a:picLocks noChangeAspect="1"/>
          </p:cNvPicPr>
          <p:nvPr/>
        </p:nvPicPr>
        <p:blipFill>
          <a:blip r:embed="rId2" cstate="print"/>
          <a:stretch>
            <a:fillRect/>
          </a:stretch>
        </p:blipFill>
        <p:spPr>
          <a:xfrm>
            <a:off x="84708" y="76964"/>
            <a:ext cx="896020" cy="855626"/>
          </a:xfrm>
          <a:prstGeom prst="rect">
            <a:avLst/>
          </a:prstGeom>
        </p:spPr>
      </p:pic>
      <p:graphicFrame>
        <p:nvGraphicFramePr>
          <p:cNvPr id="2" name="表 1"/>
          <p:cNvGraphicFramePr>
            <a:graphicFrameLocks noGrp="1"/>
          </p:cNvGraphicFramePr>
          <p:nvPr>
            <p:extLst>
              <p:ext uri="{D42A27DB-BD31-4B8C-83A1-F6EECF244321}">
                <p14:modId xmlns:p14="http://schemas.microsoft.com/office/powerpoint/2010/main" val="1975929398"/>
              </p:ext>
            </p:extLst>
          </p:nvPr>
        </p:nvGraphicFramePr>
        <p:xfrm>
          <a:off x="332656" y="1547664"/>
          <a:ext cx="6321642" cy="6811376"/>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521964300"/>
                    </a:ext>
                  </a:extLst>
                </a:gridCol>
                <a:gridCol w="2880320">
                  <a:extLst>
                    <a:ext uri="{9D8B030D-6E8A-4147-A177-3AD203B41FA5}">
                      <a16:colId xmlns:a16="http://schemas.microsoft.com/office/drawing/2014/main" val="444203147"/>
                    </a:ext>
                  </a:extLst>
                </a:gridCol>
                <a:gridCol w="1929154">
                  <a:extLst>
                    <a:ext uri="{9D8B030D-6E8A-4147-A177-3AD203B41FA5}">
                      <a16:colId xmlns:a16="http://schemas.microsoft.com/office/drawing/2014/main" val="209407156"/>
                    </a:ext>
                  </a:extLst>
                </a:gridCol>
              </a:tblGrid>
              <a:tr h="288032">
                <a:tc>
                  <a:txBody>
                    <a:bodyPr/>
                    <a:lstStyle/>
                    <a:p>
                      <a:pPr algn="ctr"/>
                      <a:r>
                        <a:rPr kumimoji="1" lang="ja-JP" altLang="en-US" sz="1000" b="0" i="0" dirty="0">
                          <a:ln>
                            <a:noFill/>
                          </a:ln>
                          <a:solidFill>
                            <a:srgbClr val="FF9900"/>
                          </a:solidFill>
                          <a:latin typeface="HG丸ｺﾞｼｯｸM-PRO" panose="020F0600000000000000" pitchFamily="50" charset="-128"/>
                          <a:ea typeface="HG丸ｺﾞｼｯｸM-PRO" panose="020F0600000000000000" pitchFamily="50" charset="-128"/>
                        </a:rPr>
                        <a:t>名称</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rgbClr val="FFFFE1"/>
                    </a:solidFill>
                  </a:tcPr>
                </a:tc>
                <a:tc>
                  <a:txBody>
                    <a:bodyPr/>
                    <a:lstStyle/>
                    <a:p>
                      <a:pPr algn="ctr"/>
                      <a:r>
                        <a:rPr kumimoji="1" lang="ja-JP" altLang="en-US" sz="1000" b="0" i="0" dirty="0">
                          <a:solidFill>
                            <a:srgbClr val="FF9900"/>
                          </a:solidFill>
                          <a:latin typeface="HG丸ｺﾞｼｯｸM-PRO" panose="020F0600000000000000" pitchFamily="50" charset="-128"/>
                          <a:ea typeface="HG丸ｺﾞｼｯｸM-PRO" panose="020F0600000000000000" pitchFamily="50" charset="-128"/>
                        </a:rPr>
                        <a:t>内容</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rgbClr val="FFFFE1"/>
                    </a:solidFill>
                  </a:tcPr>
                </a:tc>
                <a:tc>
                  <a:txBody>
                    <a:bodyPr/>
                    <a:lstStyle/>
                    <a:p>
                      <a:pPr algn="ctr"/>
                      <a:r>
                        <a:rPr kumimoji="1" lang="ja-JP" altLang="en-US" sz="1000" b="0" i="0" dirty="0">
                          <a:solidFill>
                            <a:srgbClr val="FF9900"/>
                          </a:solidFill>
                          <a:latin typeface="HG丸ｺﾞｼｯｸM-PRO" panose="020F0600000000000000" pitchFamily="50" charset="-128"/>
                          <a:ea typeface="HG丸ｺﾞｼｯｸM-PRO" panose="020F0600000000000000" pitchFamily="50" charset="-128"/>
                        </a:rPr>
                        <a:t>問合せ先</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rgbClr val="FFFFE1"/>
                    </a:solidFill>
                  </a:tcPr>
                </a:tc>
                <a:extLst>
                  <a:ext uri="{0D108BD9-81ED-4DB2-BD59-A6C34878D82A}">
                    <a16:rowId xmlns:a16="http://schemas.microsoft.com/office/drawing/2014/main" val="3891702670"/>
                  </a:ext>
                </a:extLst>
              </a:tr>
              <a:tr h="1296144">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三重県総合教育</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センター</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幼児から高校生までの子ども、保護者、教育関係者（保育を含む）を対象に、不登校をはじめ、子どもの心やからだの問題、人間関係や生き方の問題等に関する相談を行っています。</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059-226-3728</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　津市大谷町</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12</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・相談日　事前予約要</a:t>
                      </a:r>
                    </a:p>
                    <a:p>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月・水・金曜日 </a:t>
                      </a:r>
                    </a:p>
                    <a:p>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9:00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21:00</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火・木曜日</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9:00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17:00</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2730045032"/>
                  </a:ext>
                </a:extLst>
              </a:tr>
              <a:tr h="1002000">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南勢志摩児童相談所</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児童虐待相談の他、</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歳未満の児童の療育手帳の判定、児童福祉法による施設への入所を希望される場合など、専門性を要する相談に対応します。</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0596-27-5143</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伊勢市勢田町</a:t>
                      </a:r>
                      <a:r>
                        <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rPr>
                        <a:t>628-2</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 </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（県伊勢庁舎別館内）</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・相談日　事前予約要</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152128">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三重県障害者相談支援</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センター</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身体障害者手帳及び療育手帳の交付、</a:t>
                      </a:r>
                      <a:r>
                        <a:rPr kumimoji="1" lang="ja-JP" altLang="en-US" sz="1000" b="0" i="0" dirty="0" err="1">
                          <a:solidFill>
                            <a:schemeClr val="tx1"/>
                          </a:solidFill>
                          <a:latin typeface="HG丸ｺﾞｼｯｸM-PRO" panose="020F0600000000000000" pitchFamily="50" charset="-128"/>
                          <a:ea typeface="HG丸ｺﾞｼｯｸM-PRO" panose="020F0600000000000000" pitchFamily="50" charset="-128"/>
                        </a:rPr>
                        <a:t>身体障がい</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者及び知的</a:t>
                      </a:r>
                      <a:r>
                        <a:rPr kumimoji="1" lang="ja-JP" altLang="en-US" sz="1000" b="0" i="0" dirty="0" err="1">
                          <a:solidFill>
                            <a:schemeClr val="tx1"/>
                          </a:solidFill>
                          <a:latin typeface="HG丸ｺﾞｼｯｸM-PRO" panose="020F0600000000000000" pitchFamily="50" charset="-128"/>
                          <a:ea typeface="HG丸ｺﾞｼｯｸM-PRO" panose="020F0600000000000000" pitchFamily="50" charset="-128"/>
                        </a:rPr>
                        <a:t>障がい</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者の市町における更生援護の実施に関する専門的な知識・技術を必要とする医学的、心理学的、職能的な判定を行っています。</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総務・身体障害者支援課</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059-236-0400</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知的障害者支援課</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059-232-7531</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津市一身田大古曽</a:t>
                      </a:r>
                    </a:p>
                    <a:p>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rPr>
                        <a:t>670</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rPr>
                        <a:t>2</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00472">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三重県こころの健康</a:t>
                      </a:r>
                    </a:p>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センター</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pPr marL="0" marR="0" indent="0" algn="l" defTabSz="633062" rtl="0" eaLnBrk="1" fontAlgn="auto" latinLnBrk="0" hangingPunct="1">
                        <a:lnSpc>
                          <a:spcPct val="100000"/>
                        </a:lnSpc>
                        <a:spcBef>
                          <a:spcPts val="0"/>
                        </a:spcBef>
                        <a:spcAft>
                          <a:spcPts val="0"/>
                        </a:spcAft>
                        <a:buClrTx/>
                        <a:buSzTx/>
                        <a:buFontTx/>
                        <a:buNone/>
                        <a:tabLst/>
                        <a:defRPr/>
                      </a:pP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精神障害者保健福祉手帳の交付、心の健康づくりや</a:t>
                      </a:r>
                      <a:r>
                        <a:rPr kumimoji="1" lang="ja-JP" altLang="en-US" sz="1000" b="0" i="0" dirty="0" err="1">
                          <a:solidFill>
                            <a:schemeClr val="tx1"/>
                          </a:solidFill>
                          <a:latin typeface="HG丸ｺﾞｼｯｸM-PRO" panose="020F0600000000000000" pitchFamily="50" charset="-128"/>
                          <a:ea typeface="HG丸ｺﾞｼｯｸM-PRO" panose="020F0600000000000000" pitchFamily="50" charset="-128"/>
                        </a:rPr>
                        <a:t>精神障がい</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者の社会参加の促進など、精神保健福祉活動を支援します。</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059-223-5241</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津市桜橋</a:t>
                      </a:r>
                      <a:r>
                        <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rPr>
                        <a:t>3-446-34</a:t>
                      </a:r>
                    </a:p>
                    <a:p>
                      <a:r>
                        <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（県津庁舎保健所棟２階）</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434048">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子ども心身発達医療</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センター</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児童精神科と整形外科・小児整形外科を中心とした医療法に基づく病院であると同時に、児童福法に基づく福祉施設でもあります。また、</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18</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歳未満の児童を主な対象として、障がいや発達に課題のある子どもの専門医療・福祉機関として、小児の医療提供体制・療育体制の充実を図るとともに、子どものこころとからだの発達支援の拠点となる施設です。</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059-253-2000</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　津市大里窪田町</a:t>
                      </a:r>
                      <a:endParaRPr kumimoji="1" lang="en-US" altLang="ja-JP" sz="1000" b="0" i="0" dirty="0">
                        <a:solidFill>
                          <a:schemeClr val="tx1"/>
                        </a:solidFill>
                        <a:latin typeface="HG丸ｺﾞｼｯｸM-PRO" panose="020F0600000000000000" pitchFamily="50" charset="-128"/>
                        <a:ea typeface="HG丸ｺﾞｼｯｸM-PRO" panose="020F0600000000000000" pitchFamily="50" charset="-128"/>
                      </a:endParaRPr>
                    </a:p>
                    <a:p>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            340</a:t>
                      </a:r>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5</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838552">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三重県自閉症・発達障害支援センターれんげ</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支援機関と連携しながら、地域で暮らす自閉症・発達障がいのご本人やご家族および関係者等に対し、療育、教育、福祉、就労等の相談や支援を行います。</a:t>
                      </a: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chemeClr val="bg1"/>
                    </a:solidFill>
                  </a:tcPr>
                </a:tc>
                <a:tc>
                  <a:txBody>
                    <a:bodyPr/>
                    <a:lstStyle/>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・電話</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a:t>
                      </a:r>
                      <a:r>
                        <a:rPr kumimoji="1" lang="en-US" altLang="ja-JP" sz="1000" b="0" i="0" dirty="0">
                          <a:solidFill>
                            <a:schemeClr val="tx1"/>
                          </a:solidFill>
                          <a:latin typeface="HG丸ｺﾞｼｯｸM-PRO" panose="020F0600000000000000" pitchFamily="50" charset="-128"/>
                          <a:ea typeface="HG丸ｺﾞｼｯｸM-PRO" panose="020F0600000000000000" pitchFamily="50" charset="-128"/>
                        </a:rPr>
                        <a:t>0598-86-3911</a:t>
                      </a:r>
                    </a:p>
                    <a:p>
                      <a:r>
                        <a:rPr kumimoji="1" lang="ja-JP" altLang="en-US" sz="1000" b="0" i="0" dirty="0">
                          <a:solidFill>
                            <a:schemeClr val="tx1"/>
                          </a:solidFill>
                          <a:latin typeface="HG丸ｺﾞｼｯｸM-PRO" panose="020F0600000000000000" pitchFamily="50" charset="-128"/>
                          <a:ea typeface="HG丸ｺﾞｼｯｸM-PRO" panose="020F0600000000000000" pitchFamily="50" charset="-128"/>
                        </a:rPr>
                        <a:t>・住所</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　度会郡大紀町滝原</a:t>
                      </a:r>
                      <a:endPar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endParaRPr>
                    </a:p>
                    <a:p>
                      <a:r>
                        <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rPr>
                        <a:t>            1195</a:t>
                      </a:r>
                      <a:r>
                        <a:rPr kumimoji="1" lang="ja-JP" altLang="en-US" sz="1000" b="0" i="0" baseline="0" dirty="0">
                          <a:solidFill>
                            <a:schemeClr val="tx1"/>
                          </a:solidFill>
                          <a:latin typeface="HG丸ｺﾞｼｯｸM-PRO" panose="020F0600000000000000" pitchFamily="50" charset="-128"/>
                          <a:ea typeface="HG丸ｺﾞｼｯｸM-PRO" panose="020F0600000000000000" pitchFamily="50" charset="-128"/>
                        </a:rPr>
                        <a:t>番地</a:t>
                      </a:r>
                      <a:r>
                        <a:rPr kumimoji="1" lang="en-US" altLang="ja-JP" sz="1000" b="0" i="0" baseline="0" dirty="0">
                          <a:solidFill>
                            <a:schemeClr val="tx1"/>
                          </a:solidFill>
                          <a:latin typeface="HG丸ｺﾞｼｯｸM-PRO" panose="020F0600000000000000" pitchFamily="50" charset="-128"/>
                          <a:ea typeface="HG丸ｺﾞｼｯｸM-PRO" panose="020F0600000000000000" pitchFamily="50" charset="-128"/>
                        </a:rPr>
                        <a:t>1</a:t>
                      </a:r>
                      <a:endParaRPr kumimoji="1" lang="ja-JP" altLang="en-US" sz="1000" b="0" i="0" dirty="0">
                        <a:solidFill>
                          <a:schemeClr val="tx1"/>
                        </a:solidFill>
                        <a:latin typeface="HG丸ｺﾞｼｯｸM-PRO" panose="020F0600000000000000" pitchFamily="50" charset="-128"/>
                        <a:ea typeface="HG丸ｺﾞｼｯｸM-PRO" panose="020F0600000000000000" pitchFamily="50" charset="-128"/>
                      </a:endParaRPr>
                    </a:p>
                  </a:txBody>
                  <a:tcPr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99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44" name="スライド番号プレースホルダー 4"/>
          <p:cNvSpPr txBox="1">
            <a:spLocks/>
          </p:cNvSpPr>
          <p:nvPr/>
        </p:nvSpPr>
        <p:spPr bwMode="auto">
          <a:xfrm>
            <a:off x="-1107504" y="8903393"/>
            <a:ext cx="1600200" cy="48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2" tIns="45716" rIns="91432" bIns="45716" numCol="1" anchor="t" anchorCtr="0" compatLnSpc="1">
            <a:prstTxWarp prst="textNoShape">
              <a:avLst/>
            </a:prstTxWarp>
          </a:bodyPr>
          <a:lstStyle>
            <a:defPPr>
              <a:defRPr lang="ja-JP"/>
            </a:defPPr>
            <a:lvl1pPr algn="r" rtl="0" fontAlgn="base">
              <a:spcBef>
                <a:spcPct val="0"/>
              </a:spcBef>
              <a:spcAft>
                <a:spcPct val="0"/>
              </a:spcAft>
              <a:defRPr kumimoji="1" sz="969" b="0" u="none" kern="1200">
                <a:solidFill>
                  <a:schemeClr val="tx1"/>
                </a:solidFill>
                <a:latin typeface="Arial" charset="0"/>
                <a:ea typeface="ＭＳ Ｐゴシック" pitchFamily="50" charset="-128"/>
                <a:cs typeface="+mn-cs"/>
              </a:defRPr>
            </a:lvl1pPr>
            <a:lvl2pPr marL="4572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2pPr>
            <a:lvl3pPr marL="9144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3pPr>
            <a:lvl4pPr marL="13716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4pPr>
            <a:lvl5pPr marL="1828800" algn="ctr" rtl="0" fontAlgn="base">
              <a:spcBef>
                <a:spcPct val="50000"/>
              </a:spcBef>
              <a:spcAft>
                <a:spcPct val="0"/>
              </a:spcAft>
              <a:defRPr kumimoji="1" sz="2600" b="1" u="sng"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2600" b="1" u="sng"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2600" b="1" u="sng"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2600" b="1" u="sng"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2600" b="1" u="sng" kern="1200">
                <a:solidFill>
                  <a:schemeClr val="tx1"/>
                </a:solidFill>
                <a:latin typeface="Arial" pitchFamily="34" charset="0"/>
                <a:ea typeface="ＭＳ Ｐゴシック" pitchFamily="50" charset="-128"/>
                <a:cs typeface="+mn-cs"/>
              </a:defRPr>
            </a:lvl9pPr>
          </a:lstStyle>
          <a:p>
            <a:pPr>
              <a:defRPr/>
            </a:pPr>
            <a:r>
              <a:rPr lang="en-US" altLang="ja-JP" dirty="0">
                <a:solidFill>
                  <a:srgbClr val="000000"/>
                </a:solidFill>
              </a:rPr>
              <a:t>-6-</a:t>
            </a:r>
          </a:p>
        </p:txBody>
      </p:sp>
    </p:spTree>
    <p:extLst>
      <p:ext uri="{BB962C8B-B14F-4D97-AF65-F5344CB8AC3E}">
        <p14:creationId xmlns:p14="http://schemas.microsoft.com/office/powerpoint/2010/main" val="110418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4" name="角丸四角形 7"/>
          <p:cNvSpPr>
            <a:spLocks noChangeArrowheads="1"/>
          </p:cNvSpPr>
          <p:nvPr/>
        </p:nvSpPr>
        <p:spPr>
          <a:xfrm>
            <a:off x="188640" y="1619672"/>
            <a:ext cx="3248025" cy="3528392"/>
          </a:xfrm>
          <a:prstGeom prst="roundRect">
            <a:avLst>
              <a:gd name="adj" fmla="val 16667"/>
            </a:avLst>
          </a:prstGeom>
          <a:solidFill>
            <a:srgbClr val="FFFFFF"/>
          </a:solidFill>
          <a:ln w="254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255" name="スライド番号プレースホルダー 6"/>
          <p:cNvSpPr>
            <a:spLocks noGrp="1"/>
          </p:cNvSpPr>
          <p:nvPr>
            <p:ph type="sldNum" sz="quarter" idx="4"/>
          </p:nvPr>
        </p:nvSpPr>
        <p:spPr>
          <a:xfrm>
            <a:off x="5257800" y="8826500"/>
            <a:ext cx="1600200" cy="635000"/>
          </a:xfrm>
        </p:spPr>
        <p:txBody>
          <a:bodyPr/>
          <a:lstStyle/>
          <a:p>
            <a:pPr>
              <a:defRPr/>
            </a:pPr>
            <a:r>
              <a:rPr lang="en-US" altLang="ja-JP" dirty="0">
                <a:solidFill>
                  <a:srgbClr val="000000"/>
                </a:solidFill>
              </a:rPr>
              <a:t>-7-</a:t>
            </a:r>
          </a:p>
        </p:txBody>
      </p:sp>
      <p:sp>
        <p:nvSpPr>
          <p:cNvPr id="1256" name="正方形/長方形 36"/>
          <p:cNvSpPr/>
          <p:nvPr/>
        </p:nvSpPr>
        <p:spPr>
          <a:xfrm>
            <a:off x="764704" y="5436096"/>
            <a:ext cx="5904656" cy="326051"/>
          </a:xfrm>
          <a:prstGeom prst="rect">
            <a:avLst/>
          </a:prstGeom>
        </p:spPr>
        <p:txBody>
          <a:bodyPr wrap="square">
            <a:spAutoFit/>
          </a:bodyPr>
          <a:lstStyle/>
          <a:p>
            <a:pPr algn="l">
              <a:lnSpc>
                <a:spcPct val="150000"/>
              </a:lnSpc>
              <a:spcBef>
                <a:spcPts val="600"/>
              </a:spcBef>
            </a:pPr>
            <a:r>
              <a:rPr lang="ja-JP" altLang="en-US" sz="1200" b="0" u="none" dirty="0">
                <a:solidFill>
                  <a:schemeClr val="bg1"/>
                </a:solidFill>
                <a:latin typeface="HG丸ｺﾞｼｯｸM-PRO" panose="020F0600000000000000" pitchFamily="50" charset="-128"/>
                <a:ea typeface="HG丸ｺﾞｼｯｸM-PRO" panose="020F0600000000000000" pitchFamily="50" charset="-128"/>
              </a:rPr>
              <a:t>　</a:t>
            </a:r>
            <a:endParaRPr lang="en-US" altLang="ja-JP" sz="1200" b="0" u="none" dirty="0">
              <a:latin typeface="HG丸ｺﾞｼｯｸM-PRO" panose="020F0600000000000000" pitchFamily="50" charset="-128"/>
              <a:ea typeface="HG丸ｺﾞｼｯｸM-PRO" panose="020F0600000000000000" pitchFamily="50" charset="-128"/>
            </a:endParaRPr>
          </a:p>
        </p:txBody>
      </p:sp>
      <p:sp>
        <p:nvSpPr>
          <p:cNvPr id="1257" name="四角形: 角を丸くする 20"/>
          <p:cNvSpPr/>
          <p:nvPr/>
        </p:nvSpPr>
        <p:spPr>
          <a:xfrm>
            <a:off x="359807" y="188634"/>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志摩</a:t>
            </a: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市の</a:t>
            </a:r>
            <a:r>
              <a:rPr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教育</a:t>
            </a: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支援 </a:t>
            </a:r>
            <a:endParaRPr kumimoji="1" lang="ja-JP" altLang="en-US" sz="20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p:txBody>
      </p:sp>
      <p:pic>
        <p:nvPicPr>
          <p:cNvPr id="1258" name="図 11"/>
          <p:cNvPicPr>
            <a:picLocks noChangeAspect="1"/>
          </p:cNvPicPr>
          <p:nvPr/>
        </p:nvPicPr>
        <p:blipFill>
          <a:blip r:embed="rId2" cstate="print"/>
          <a:stretch>
            <a:fillRect/>
          </a:stretch>
        </p:blipFill>
        <p:spPr>
          <a:xfrm>
            <a:off x="5257800" y="268774"/>
            <a:ext cx="1258673" cy="1177468"/>
          </a:xfrm>
          <a:prstGeom prst="rect">
            <a:avLst/>
          </a:prstGeom>
        </p:spPr>
      </p:pic>
      <p:sp>
        <p:nvSpPr>
          <p:cNvPr id="1259" name="正方形/長方形 13"/>
          <p:cNvSpPr/>
          <p:nvPr/>
        </p:nvSpPr>
        <p:spPr>
          <a:xfrm>
            <a:off x="620688" y="7308304"/>
            <a:ext cx="5832648" cy="461665"/>
          </a:xfrm>
          <a:prstGeom prst="rect">
            <a:avLst/>
          </a:prstGeom>
        </p:spPr>
        <p:txBody>
          <a:bodyPr wrap="square">
            <a:spAutoFit/>
          </a:bodyPr>
          <a:lstStyle/>
          <a:p>
            <a:pPr algn="l">
              <a:spcBef>
                <a:spcPts val="300"/>
              </a:spcBef>
            </a:pPr>
            <a:r>
              <a:rPr lang="ja-JP" altLang="en-US" sz="1200" b="0" u="none" dirty="0">
                <a:latin typeface="HG丸ｺﾞｼｯｸM-PRO" panose="020F0600000000000000" pitchFamily="50" charset="-128"/>
                <a:ea typeface="HG丸ｺﾞｼｯｸM-PRO" panose="020F0600000000000000" pitchFamily="50" charset="-128"/>
              </a:rPr>
              <a:t>　学校には担任の先生以外にも特別な支援が必要な児童・生徒を支援するスタッフが配置されています。</a:t>
            </a:r>
          </a:p>
        </p:txBody>
      </p:sp>
      <p:sp>
        <p:nvSpPr>
          <p:cNvPr id="1260" name="四角形: 角を丸くする 15"/>
          <p:cNvSpPr/>
          <p:nvPr/>
        </p:nvSpPr>
        <p:spPr>
          <a:xfrm>
            <a:off x="836712" y="7884368"/>
            <a:ext cx="2493129" cy="258582"/>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特別支援教育コーディネーター</a:t>
            </a:r>
          </a:p>
        </p:txBody>
      </p:sp>
      <p:sp>
        <p:nvSpPr>
          <p:cNvPr id="1261" name="四角形: 角を丸くする 16"/>
          <p:cNvSpPr/>
          <p:nvPr/>
        </p:nvSpPr>
        <p:spPr>
          <a:xfrm>
            <a:off x="4005064" y="7884368"/>
            <a:ext cx="1989074"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介助員・学習支援教員</a:t>
            </a:r>
          </a:p>
        </p:txBody>
      </p:sp>
      <p:cxnSp>
        <p:nvCxnSpPr>
          <p:cNvPr id="1262" name="直線コネクタ 18"/>
          <p:cNvCxnSpPr/>
          <p:nvPr/>
        </p:nvCxnSpPr>
        <p:spPr>
          <a:xfrm flipV="1">
            <a:off x="836712" y="8172400"/>
            <a:ext cx="2376264" cy="2"/>
          </a:xfrm>
          <a:prstGeom prst="line">
            <a:avLst/>
          </a:prstGeom>
          <a:noFill/>
          <a:ln w="47625" cap="flat" cmpd="sng" algn="ctr">
            <a:solidFill>
              <a:srgbClr val="00B0F0"/>
            </a:solidFill>
            <a:prstDash val="solid"/>
            <a:round/>
            <a:headEnd type="oval" w="sm" len="med"/>
            <a:tailEnd type="oval" w="sm" len="med"/>
          </a:ln>
          <a:effectLst/>
        </p:spPr>
      </p:cxnSp>
      <p:cxnSp>
        <p:nvCxnSpPr>
          <p:cNvPr id="1263" name="直線コネクタ 19"/>
          <p:cNvCxnSpPr/>
          <p:nvPr/>
        </p:nvCxnSpPr>
        <p:spPr>
          <a:xfrm flipV="1">
            <a:off x="4005064" y="8172400"/>
            <a:ext cx="2088232" cy="15788"/>
          </a:xfrm>
          <a:prstGeom prst="line">
            <a:avLst/>
          </a:prstGeom>
          <a:noFill/>
          <a:ln w="47625" cap="flat" cmpd="sng" algn="ctr">
            <a:solidFill>
              <a:srgbClr val="00B0F0"/>
            </a:solidFill>
            <a:prstDash val="solid"/>
            <a:round/>
            <a:headEnd type="oval" w="sm" len="med"/>
            <a:tailEnd type="oval" w="sm" len="med"/>
          </a:ln>
          <a:effectLst/>
        </p:spPr>
      </p:cxnSp>
      <p:sp>
        <p:nvSpPr>
          <p:cNvPr id="1264" name="正方形/長方形 25"/>
          <p:cNvSpPr/>
          <p:nvPr/>
        </p:nvSpPr>
        <p:spPr>
          <a:xfrm>
            <a:off x="908720" y="8244408"/>
            <a:ext cx="2520280" cy="553998"/>
          </a:xfrm>
          <a:prstGeom prst="rect">
            <a:avLst/>
          </a:prstGeom>
        </p:spPr>
        <p:txBody>
          <a:bodyPr wrap="square">
            <a:spAutoFit/>
          </a:bodyPr>
          <a:lstStyle/>
          <a:p>
            <a:pPr algn="l">
              <a:spcBef>
                <a:spcPts val="300"/>
              </a:spcBef>
            </a:pPr>
            <a:r>
              <a:rPr lang="ja-JP" altLang="en-US" sz="1000" b="0" u="none" dirty="0">
                <a:latin typeface="+mj-ea"/>
                <a:ea typeface="+mj-ea"/>
              </a:rPr>
              <a:t>　学校内の関係者や関係機関との連絡・調整や保護者に対する学校の窓口として各小学校、中学校に担当の教員がいます</a:t>
            </a:r>
            <a:r>
              <a:rPr lang="ja-JP" altLang="en-US" sz="1000" b="0" u="none" dirty="0">
                <a:latin typeface="HG丸ｺﾞｼｯｸM-PRO" panose="020F0600000000000000" pitchFamily="50" charset="-128"/>
                <a:ea typeface="HG丸ｺﾞｼｯｸM-PRO" panose="020F0600000000000000" pitchFamily="50" charset="-128"/>
              </a:rPr>
              <a:t>。</a:t>
            </a:r>
          </a:p>
        </p:txBody>
      </p:sp>
      <p:sp>
        <p:nvSpPr>
          <p:cNvPr id="1265" name="正方形/長方形 26"/>
          <p:cNvSpPr/>
          <p:nvPr/>
        </p:nvSpPr>
        <p:spPr>
          <a:xfrm>
            <a:off x="4077072" y="8172400"/>
            <a:ext cx="2653159" cy="707886"/>
          </a:xfrm>
          <a:prstGeom prst="rect">
            <a:avLst/>
          </a:prstGeom>
        </p:spPr>
        <p:txBody>
          <a:bodyPr wrap="square">
            <a:spAutoFit/>
          </a:bodyPr>
          <a:lstStyle/>
          <a:p>
            <a:pPr algn="l">
              <a:spcBef>
                <a:spcPts val="300"/>
              </a:spcBef>
            </a:pPr>
            <a:r>
              <a:rPr lang="ja-JP" altLang="en-US" sz="1000" b="0" u="none" dirty="0">
                <a:latin typeface="+mj-ea"/>
                <a:ea typeface="+mj-ea"/>
              </a:rPr>
              <a:t>　学校生活の中で日常生活に伴う行為や学習面で教育を受ける際の必要な支援をサポートする役割を担っています。</a:t>
            </a:r>
            <a:r>
              <a:rPr lang="en-US" altLang="ja-JP" sz="1000" b="0" u="none" dirty="0">
                <a:latin typeface="+mj-ea"/>
                <a:ea typeface="+mj-ea"/>
              </a:rPr>
              <a:t>※</a:t>
            </a:r>
            <a:r>
              <a:rPr lang="ja-JP" altLang="en-US" sz="1000" b="0" u="none" dirty="0">
                <a:latin typeface="+mj-ea"/>
                <a:ea typeface="+mj-ea"/>
              </a:rPr>
              <a:t>全ての学校に配置されているわけではありません。</a:t>
            </a:r>
            <a:endParaRPr lang="ja-JP" altLang="en-US" sz="1000" b="0" u="none" dirty="0">
              <a:latin typeface="HG丸ｺﾞｼｯｸM-PRO" panose="020F0600000000000000" pitchFamily="50" charset="-128"/>
              <a:ea typeface="HG丸ｺﾞｼｯｸM-PRO" panose="020F0600000000000000" pitchFamily="50" charset="-128"/>
            </a:endParaRPr>
          </a:p>
        </p:txBody>
      </p:sp>
      <p:sp>
        <p:nvSpPr>
          <p:cNvPr id="1266" name="四角形: 角を丸くする 32"/>
          <p:cNvSpPr/>
          <p:nvPr/>
        </p:nvSpPr>
        <p:spPr>
          <a:xfrm rot="21227105">
            <a:off x="128491" y="7081102"/>
            <a:ext cx="1139055" cy="280928"/>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u="none" dirty="0">
                <a:solidFill>
                  <a:schemeClr val="bg1"/>
                </a:solidFill>
                <a:latin typeface="メイリオ" pitchFamily="50" charset="-128"/>
                <a:ea typeface="メイリオ" pitchFamily="50" charset="-128"/>
                <a:cs typeface="メイリオ" pitchFamily="50" charset="-128"/>
              </a:rPr>
              <a:t>スタッフ</a:t>
            </a:r>
          </a:p>
        </p:txBody>
      </p:sp>
      <p:sp>
        <p:nvSpPr>
          <p:cNvPr id="1267" name="四角形: 角を丸くする 34"/>
          <p:cNvSpPr/>
          <p:nvPr/>
        </p:nvSpPr>
        <p:spPr>
          <a:xfrm rot="21227105">
            <a:off x="128492" y="1104439"/>
            <a:ext cx="1139055" cy="280928"/>
          </a:xfrm>
          <a:prstGeom prst="round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u="none" dirty="0">
                <a:solidFill>
                  <a:schemeClr val="bg1"/>
                </a:solidFill>
                <a:latin typeface="メイリオ" pitchFamily="50" charset="-128"/>
                <a:ea typeface="メイリオ" pitchFamily="50" charset="-128"/>
                <a:cs typeface="メイリオ" pitchFamily="50" charset="-128"/>
              </a:rPr>
              <a:t>学びの場</a:t>
            </a:r>
          </a:p>
        </p:txBody>
      </p:sp>
      <p:pic>
        <p:nvPicPr>
          <p:cNvPr id="1268" name="図 1"/>
          <p:cNvPicPr>
            <a:picLocks noChangeAspect="1"/>
          </p:cNvPicPr>
          <p:nvPr/>
        </p:nvPicPr>
        <p:blipFill>
          <a:blip r:embed="rId3" cstate="print"/>
          <a:stretch>
            <a:fillRect/>
          </a:stretch>
        </p:blipFill>
        <p:spPr>
          <a:xfrm>
            <a:off x="188640" y="7884368"/>
            <a:ext cx="847417" cy="847417"/>
          </a:xfrm>
          <a:prstGeom prst="rect">
            <a:avLst/>
          </a:prstGeom>
        </p:spPr>
      </p:pic>
      <p:pic>
        <p:nvPicPr>
          <p:cNvPr id="1269" name="図 2"/>
          <p:cNvPicPr>
            <a:picLocks noChangeAspect="1"/>
          </p:cNvPicPr>
          <p:nvPr/>
        </p:nvPicPr>
        <p:blipFill>
          <a:blip r:embed="rId4" cstate="print"/>
          <a:stretch>
            <a:fillRect/>
          </a:stretch>
        </p:blipFill>
        <p:spPr>
          <a:xfrm>
            <a:off x="3356992" y="7884368"/>
            <a:ext cx="804742" cy="804742"/>
          </a:xfrm>
          <a:prstGeom prst="rect">
            <a:avLst/>
          </a:prstGeom>
        </p:spPr>
      </p:pic>
      <p:sp>
        <p:nvSpPr>
          <p:cNvPr id="1270" name="角丸四角形 91"/>
          <p:cNvSpPr>
            <a:spLocks noChangeArrowheads="1"/>
          </p:cNvSpPr>
          <p:nvPr/>
        </p:nvSpPr>
        <p:spPr>
          <a:xfrm>
            <a:off x="476672" y="2627784"/>
            <a:ext cx="2657475" cy="2160240"/>
          </a:xfrm>
          <a:prstGeom prst="roundRect">
            <a:avLst>
              <a:gd name="adj" fmla="val 16667"/>
            </a:avLst>
          </a:prstGeom>
          <a:solidFill>
            <a:srgbClr val="FFFFFF"/>
          </a:solidFill>
          <a:ln w="254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000" b="1" i="0" u="none" strike="noStrike" cap="none" normalizeH="0" baseline="0" dirty="0">
              <a:ln>
                <a:noFill/>
              </a:ln>
              <a:solidFill>
                <a:schemeClr val="tx1"/>
              </a:solidFill>
              <a:effectLst/>
              <a:latin typeface="Times New Roman" pitchFamily="18" charset="0"/>
              <a:ea typeface="ＭＳ 明朝" pitchFamily="17" charset="-128"/>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Century" pitchFamily="18" charset="0"/>
                <a:ea typeface="ＭＳ 明朝" pitchFamily="17" charset="-128"/>
                <a:cs typeface="ＭＳ Ｐゴシック" pitchFamily="50" charset="-128"/>
              </a:rPr>
              <a:t>　 </a:t>
            </a:r>
            <a:r>
              <a:rPr kumimoji="1" lang="ja-JP" altLang="en-US" sz="1000" b="1" i="0" u="none" strike="noStrike" cap="none" normalizeH="0" baseline="0" dirty="0">
                <a:ln>
                  <a:noFill/>
                </a:ln>
                <a:solidFill>
                  <a:schemeClr val="tx1"/>
                </a:solidFill>
                <a:effectLst/>
                <a:latin typeface="+mj-ea"/>
                <a:ea typeface="+mj-ea"/>
                <a:cs typeface="ＭＳ Ｐゴシック" pitchFamily="50" charset="-128"/>
              </a:rPr>
              <a:t>障がいのある児童・生徒やその他教育上特別な支援を必要とする児童及び生徒に対し、</a:t>
            </a:r>
            <a:r>
              <a:rPr kumimoji="1" lang="ja-JP" altLang="en-US" sz="1000" b="1" i="0" u="none" strike="noStrike" cap="none" normalizeH="0" baseline="0" dirty="0" err="1">
                <a:ln>
                  <a:noFill/>
                </a:ln>
                <a:solidFill>
                  <a:schemeClr val="tx1"/>
                </a:solidFill>
                <a:effectLst/>
                <a:latin typeface="+mj-ea"/>
                <a:ea typeface="+mj-ea"/>
                <a:cs typeface="ＭＳ Ｐゴシック" pitchFamily="50" charset="-128"/>
              </a:rPr>
              <a:t>障がいに</a:t>
            </a:r>
            <a:r>
              <a:rPr kumimoji="1" lang="ja-JP" altLang="en-US" sz="1000" b="1" i="0" u="none" strike="noStrike" cap="none" normalizeH="0" baseline="0" dirty="0">
                <a:ln>
                  <a:noFill/>
                </a:ln>
                <a:solidFill>
                  <a:schemeClr val="tx1"/>
                </a:solidFill>
                <a:effectLst/>
                <a:latin typeface="+mj-ea"/>
                <a:ea typeface="+mj-ea"/>
                <a:cs typeface="ＭＳ Ｐゴシック" pitchFamily="50" charset="-128"/>
              </a:rPr>
              <a:t>よる学習上または生活上の困難を克服するための教育を行うために小学校や中学校に設置される学級です。</a:t>
            </a:r>
          </a:p>
          <a:p>
            <a:pPr marL="0" marR="0" lvl="0" indent="0" algn="l" defTabSz="914400" rtl="0" eaLnBrk="1" fontAlgn="base" latinLnBrk="0" hangingPunct="1">
              <a:lnSpc>
                <a:spcPct val="100000"/>
              </a:lnSpc>
              <a:spcBef>
                <a:spcPct val="0"/>
              </a:spcBef>
              <a:spcAft>
                <a:spcPct val="0"/>
              </a:spcAft>
              <a:buClrTx/>
              <a:buSzTx/>
              <a:buFontTx/>
              <a:buNone/>
              <a:tabLst/>
            </a:pPr>
            <a:r>
              <a:rPr lang="ja-JP" altLang="en-US" sz="1000" u="none" dirty="0">
                <a:latin typeface="+mj-ea"/>
                <a:ea typeface="+mj-ea"/>
                <a:cs typeface="ＭＳ Ｐゴシック" pitchFamily="50" charset="-128"/>
              </a:rPr>
              <a:t>　</a:t>
            </a:r>
            <a:endParaRPr kumimoji="1" lang="ja-JP" altLang="en-US" sz="1000" b="1"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・知的</a:t>
            </a:r>
            <a:r>
              <a:rPr kumimoji="1" lang="ja-JP" altLang="en-US" sz="1100" i="0" u="none" strike="noStrike" cap="none" normalizeH="0" baseline="0" dirty="0" err="1">
                <a:ln>
                  <a:noFill/>
                </a:ln>
                <a:solidFill>
                  <a:srgbClr val="00B050"/>
                </a:solidFill>
                <a:effectLst/>
                <a:latin typeface="+mj-ea"/>
                <a:ea typeface="+mj-ea"/>
                <a:cs typeface="ＭＳ Ｐゴシック" pitchFamily="50" charset="-128"/>
              </a:rPr>
              <a:t>障がい</a:t>
            </a: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児学級</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・肢体不自由児学級</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・自閉症・</a:t>
            </a:r>
            <a:r>
              <a:rPr kumimoji="1" lang="ja-JP" altLang="en-US" sz="1100" i="0" u="none" strike="noStrike" cap="none" normalizeH="0" baseline="0" dirty="0" err="1">
                <a:ln>
                  <a:noFill/>
                </a:ln>
                <a:solidFill>
                  <a:srgbClr val="00B050"/>
                </a:solidFill>
                <a:effectLst/>
                <a:latin typeface="+mj-ea"/>
                <a:ea typeface="+mj-ea"/>
                <a:cs typeface="ＭＳ Ｐゴシック" pitchFamily="50" charset="-128"/>
              </a:rPr>
              <a:t>情緒障がい</a:t>
            </a: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児学級</a:t>
            </a:r>
            <a:r>
              <a:rPr kumimoji="1" lang="ja-JP" altLang="en-US" sz="1000" b="0" i="0" u="none" strike="noStrike" cap="none" normalizeH="0" baseline="0" dirty="0">
                <a:ln>
                  <a:noFill/>
                </a:ln>
                <a:solidFill>
                  <a:srgbClr val="00B050"/>
                </a:solidFill>
                <a:effectLst/>
                <a:latin typeface="+mj-ea"/>
                <a:ea typeface="+mj-ea"/>
                <a:cs typeface="ＭＳ Ｐゴシック" pitchFamily="50" charset="-128"/>
              </a:rPr>
              <a:t>　</a:t>
            </a:r>
            <a:r>
              <a:rPr kumimoji="1" lang="ja-JP" altLang="en-US" sz="1000" b="0" i="0" u="none" strike="noStrike" cap="none" normalizeH="0" baseline="0" dirty="0">
                <a:ln>
                  <a:noFill/>
                </a:ln>
                <a:solidFill>
                  <a:schemeClr val="tx1"/>
                </a:solidFill>
                <a:effectLst/>
                <a:latin typeface="+mj-ea"/>
                <a:ea typeface="+mj-ea"/>
                <a:cs typeface="ＭＳ Ｐゴシック" pitchFamily="50" charset="-128"/>
              </a:rPr>
              <a:t>など</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a:ln>
                  <a:noFill/>
                </a:ln>
                <a:solidFill>
                  <a:schemeClr val="tx1"/>
                </a:solidFill>
                <a:effectLst/>
                <a:latin typeface="+mj-ea"/>
                <a:ea typeface="+mj-ea"/>
                <a:cs typeface="ＭＳ Ｐゴシック" pitchFamily="50" charset="-128"/>
              </a:rPr>
              <a:t>※</a:t>
            </a:r>
            <a:r>
              <a:rPr kumimoji="1" lang="ja-JP" altLang="en-US" sz="900" b="0" i="0" u="none" strike="noStrike" cap="none" normalizeH="0" baseline="0" dirty="0">
                <a:ln>
                  <a:noFill/>
                </a:ln>
                <a:solidFill>
                  <a:schemeClr val="tx1"/>
                </a:solidFill>
                <a:effectLst/>
                <a:latin typeface="+mj-ea"/>
                <a:ea typeface="+mj-ea"/>
                <a:cs typeface="ＭＳ Ｐゴシック" pitchFamily="50" charset="-128"/>
              </a:rPr>
              <a:t>すべての学校に設置されているわけでは</a:t>
            </a:r>
            <a:endParaRPr kumimoji="1" lang="en-US" altLang="ja-JP" sz="900" b="0"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lang="en-US" altLang="ja-JP" sz="900" b="0" u="none" dirty="0">
                <a:latin typeface="+mj-ea"/>
                <a:ea typeface="+mj-ea"/>
                <a:cs typeface="ＭＳ Ｐゴシック" pitchFamily="50" charset="-128"/>
              </a:rPr>
              <a:t>    </a:t>
            </a:r>
            <a:r>
              <a:rPr kumimoji="1" lang="ja-JP" altLang="en-US" sz="900" b="0" i="0" u="none" strike="noStrike" cap="none" normalizeH="0" baseline="0" dirty="0">
                <a:ln>
                  <a:noFill/>
                </a:ln>
                <a:solidFill>
                  <a:schemeClr val="tx1"/>
                </a:solidFill>
                <a:effectLst/>
                <a:latin typeface="+mj-ea"/>
                <a:ea typeface="+mj-ea"/>
                <a:cs typeface="ＭＳ Ｐゴシック" pitchFamily="50" charset="-128"/>
              </a:rPr>
              <a:t>ありません。</a:t>
            </a:r>
            <a:endParaRPr kumimoji="1" lang="ja-JP" sz="900" b="0" i="0" u="none" strike="noStrike" cap="none" normalizeH="0" baseline="0" dirty="0">
              <a:ln>
                <a:noFill/>
              </a:ln>
              <a:solidFill>
                <a:schemeClr val="tx1"/>
              </a:solidFill>
              <a:effectLst/>
              <a:latin typeface="+mj-ea"/>
              <a:ea typeface="+mj-ea"/>
              <a:cs typeface="ＭＳ Ｐゴシック" pitchFamily="50" charset="-128"/>
            </a:endParaRPr>
          </a:p>
        </p:txBody>
      </p:sp>
      <p:sp>
        <p:nvSpPr>
          <p:cNvPr id="1271" name="正方形/長方形 92"/>
          <p:cNvSpPr>
            <a:spLocks noChangeArrowheads="1"/>
          </p:cNvSpPr>
          <p:nvPr/>
        </p:nvSpPr>
        <p:spPr>
          <a:xfrm>
            <a:off x="836712" y="2483768"/>
            <a:ext cx="1944216" cy="288032"/>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chemeClr val="tx1"/>
                </a:solidFill>
                <a:effectLst/>
                <a:latin typeface="HG創英角ﾎﾟｯﾌﾟ体" pitchFamily="49" charset="-128"/>
                <a:ea typeface="HG創英角ﾎﾟｯﾌﾟ体" pitchFamily="49" charset="-128"/>
                <a:cs typeface="ＭＳ Ｐゴシック" pitchFamily="50" charset="-128"/>
              </a:rPr>
              <a:t> </a:t>
            </a:r>
            <a:r>
              <a:rPr kumimoji="1" lang="ja-JP" altLang="en-US" sz="1400" b="0" i="0" u="none" strike="noStrike" cap="none" normalizeH="0" baseline="0" dirty="0">
                <a:ln>
                  <a:noFill/>
                </a:ln>
                <a:solidFill>
                  <a:schemeClr val="accent6">
                    <a:lumMod val="75000"/>
                  </a:schemeClr>
                </a:solidFill>
                <a:effectLst/>
                <a:latin typeface="HG創英角ﾎﾟｯﾌﾟ体" pitchFamily="49" charset="-128"/>
                <a:ea typeface="HG創英角ﾎﾟｯﾌﾟ体" pitchFamily="49" charset="-128"/>
                <a:cs typeface="ＭＳ Ｐゴシック" pitchFamily="50" charset="-128"/>
              </a:rPr>
              <a:t>特別支援学級</a:t>
            </a:r>
            <a:endParaRPr kumimoji="1" lang="ja-JP" sz="1400" b="0" i="0" u="none" strike="noStrike" cap="none" normalizeH="0" baseline="0" dirty="0">
              <a:ln>
                <a:noFill/>
              </a:ln>
              <a:solidFill>
                <a:schemeClr val="accent6">
                  <a:lumMod val="75000"/>
                </a:schemeClr>
              </a:solidFill>
              <a:effectLst/>
              <a:latin typeface="Arial" pitchFamily="34" charset="0"/>
              <a:ea typeface="ＭＳ Ｐゴシック" pitchFamily="50" charset="-128"/>
              <a:cs typeface="ＭＳ Ｐゴシック" pitchFamily="50" charset="-128"/>
            </a:endParaRPr>
          </a:p>
        </p:txBody>
      </p:sp>
      <p:sp>
        <p:nvSpPr>
          <p:cNvPr id="1272" name="正方形/長方形 22"/>
          <p:cNvSpPr>
            <a:spLocks noChangeArrowheads="1"/>
          </p:cNvSpPr>
          <p:nvPr/>
        </p:nvSpPr>
        <p:spPr>
          <a:xfrm>
            <a:off x="764704" y="1979712"/>
            <a:ext cx="2160240" cy="288032"/>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rgbClr val="0070C0"/>
                </a:solidFill>
                <a:effectLst/>
                <a:latin typeface="HG創英角ﾎﾟｯﾌﾟ体" pitchFamily="49" charset="-128"/>
                <a:ea typeface="HG創英角ﾎﾟｯﾌﾟ体" pitchFamily="49" charset="-128"/>
                <a:cs typeface="ＭＳ Ｐゴシック" pitchFamily="50" charset="-128"/>
              </a:rPr>
              <a:t>通常の学級</a:t>
            </a:r>
            <a:endParaRPr kumimoji="1" lang="ja-JP" sz="1400" b="0" i="0" u="none" strike="noStrike" cap="none" normalizeH="0" baseline="0" dirty="0">
              <a:ln>
                <a:noFill/>
              </a:ln>
              <a:solidFill>
                <a:srgbClr val="0070C0"/>
              </a:solidFill>
              <a:effectLst/>
              <a:latin typeface="Arial" pitchFamily="34" charset="0"/>
              <a:ea typeface="ＭＳ Ｐゴシック" pitchFamily="50" charset="-128"/>
              <a:cs typeface="ＭＳ Ｐゴシック" pitchFamily="50" charset="-128"/>
            </a:endParaRPr>
          </a:p>
        </p:txBody>
      </p:sp>
      <p:sp>
        <p:nvSpPr>
          <p:cNvPr id="1273" name="正方形/長方形 15"/>
          <p:cNvSpPr>
            <a:spLocks noChangeArrowheads="1"/>
          </p:cNvSpPr>
          <p:nvPr/>
        </p:nvSpPr>
        <p:spPr>
          <a:xfrm>
            <a:off x="620688" y="1475656"/>
            <a:ext cx="2417763" cy="288032"/>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rgbClr val="00B0F0"/>
                </a:solidFill>
                <a:effectLst/>
                <a:latin typeface="HG創英角ﾎﾟｯﾌﾟ体" pitchFamily="49" charset="-128"/>
                <a:ea typeface="HG創英角ﾎﾟｯﾌﾟ体" pitchFamily="49" charset="-128"/>
                <a:cs typeface="ＭＳ Ｐゴシック" pitchFamily="50" charset="-128"/>
              </a:rPr>
              <a:t>小学校・中学校</a:t>
            </a:r>
            <a:endParaRPr kumimoji="1" lang="ja-JP" sz="1400" b="0" i="0" u="none" strike="noStrike" cap="none" normalizeH="0" baseline="0" dirty="0">
              <a:ln>
                <a:noFill/>
              </a:ln>
              <a:solidFill>
                <a:srgbClr val="00B0F0"/>
              </a:solidFill>
              <a:effectLst/>
              <a:latin typeface="Arial" pitchFamily="34" charset="0"/>
              <a:ea typeface="ＭＳ Ｐゴシック" pitchFamily="50" charset="-128"/>
              <a:cs typeface="ＭＳ Ｐゴシック" pitchFamily="50" charset="-128"/>
            </a:endParaRPr>
          </a:p>
        </p:txBody>
      </p:sp>
      <p:grpSp>
        <p:nvGrpSpPr>
          <p:cNvPr id="2" name="グループ化 10"/>
          <p:cNvGrpSpPr/>
          <p:nvPr/>
        </p:nvGrpSpPr>
        <p:grpSpPr>
          <a:xfrm>
            <a:off x="260648" y="4932040"/>
            <a:ext cx="3096344" cy="1872207"/>
            <a:chOff x="-6286" y="8694"/>
            <a:chExt cx="35310" cy="15410"/>
          </a:xfrm>
        </p:grpSpPr>
        <p:sp>
          <p:nvSpPr>
            <p:cNvPr id="1275" name="角丸四角形 11"/>
            <p:cNvSpPr>
              <a:spLocks noChangeArrowheads="1"/>
            </p:cNvSpPr>
            <p:nvPr/>
          </p:nvSpPr>
          <p:spPr>
            <a:xfrm>
              <a:off x="-6286" y="9573"/>
              <a:ext cx="35310" cy="14531"/>
            </a:xfrm>
            <a:prstGeom prst="roundRect">
              <a:avLst>
                <a:gd name="adj" fmla="val 16667"/>
              </a:avLst>
            </a:prstGeom>
            <a:solidFill>
              <a:srgbClr val="FFFFFF"/>
            </a:solidFill>
            <a:ln w="254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000" b="1" i="0" u="none" strike="noStrike" cap="none" normalizeH="0" baseline="0" dirty="0">
                <a:ln>
                  <a:noFill/>
                </a:ln>
                <a:solidFill>
                  <a:schemeClr val="tx1"/>
                </a:solidFill>
                <a:effectLst/>
                <a:latin typeface="Times New Roman" pitchFamily="18" charset="0"/>
                <a:ea typeface="ＭＳ 明朝" pitchFamily="17" charset="-128"/>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Century" pitchFamily="18" charset="0"/>
                  <a:ea typeface="ＭＳ 明朝" pitchFamily="17" charset="-128"/>
                  <a:cs typeface="ＭＳ Ｐゴシック" pitchFamily="50" charset="-128"/>
                </a:rPr>
                <a:t>　</a:t>
              </a:r>
              <a:r>
                <a:rPr kumimoji="1" lang="ja-JP" altLang="en-US" sz="1000" b="1" i="0" u="none" strike="noStrike" cap="none" normalizeH="0" baseline="0" dirty="0">
                  <a:ln>
                    <a:noFill/>
                  </a:ln>
                  <a:solidFill>
                    <a:schemeClr val="tx1"/>
                  </a:solidFill>
                  <a:effectLst/>
                  <a:latin typeface="+mj-ea"/>
                  <a:ea typeface="+mj-ea"/>
                  <a:cs typeface="ＭＳ Ｐゴシック" pitchFamily="50" charset="-128"/>
                </a:rPr>
                <a:t>小学校又は中学校の通常の学級に在籍している支援の必要な児童生徒に対して、各教科等の指導を通常の学級で行いながら、言語訓練等の特別の指導を週</a:t>
              </a:r>
              <a:r>
                <a:rPr kumimoji="1" lang="en-US" altLang="ja-JP" sz="1000" b="1" i="0" u="none" strike="noStrike" cap="none" normalizeH="0" baseline="0" dirty="0">
                  <a:ln>
                    <a:noFill/>
                  </a:ln>
                  <a:solidFill>
                    <a:schemeClr val="tx1"/>
                  </a:solidFill>
                  <a:effectLst/>
                  <a:latin typeface="+mj-ea"/>
                  <a:ea typeface="+mj-ea"/>
                  <a:cs typeface="ＭＳ Ｐゴシック" pitchFamily="50" charset="-128"/>
                </a:rPr>
                <a:t>1</a:t>
              </a:r>
              <a:r>
                <a:rPr kumimoji="1" lang="ja-JP" altLang="en-US" sz="1000" b="1" i="0" u="none" strike="noStrike" cap="none" normalizeH="0" baseline="0" dirty="0">
                  <a:ln>
                    <a:noFill/>
                  </a:ln>
                  <a:solidFill>
                    <a:schemeClr val="tx1"/>
                  </a:solidFill>
                  <a:effectLst/>
                  <a:latin typeface="+mj-ea"/>
                  <a:ea typeface="+mj-ea"/>
                  <a:cs typeface="ＭＳ Ｐゴシック" pitchFamily="50" charset="-128"/>
                </a:rPr>
                <a:t>時間程度、「通級による指導」教室が設置されている学校において行います。</a:t>
              </a:r>
              <a:r>
                <a:rPr lang="ja-JP" altLang="en-US" sz="1000" u="none" dirty="0">
                  <a:solidFill>
                    <a:srgbClr val="00B050"/>
                  </a:solidFill>
                  <a:latin typeface="+mj-ea"/>
                  <a:ea typeface="+mj-ea"/>
                  <a:cs typeface="ＭＳ Ｐゴシック" pitchFamily="50" charset="-128"/>
                </a:rPr>
                <a:t> 　　　　　　　　　</a:t>
              </a:r>
              <a:endParaRPr kumimoji="1" lang="ja-JP" altLang="en-US" sz="1100" i="0" u="none" strike="noStrike" cap="none" normalizeH="0" baseline="0" dirty="0">
                <a:ln>
                  <a:noFill/>
                </a:ln>
                <a:solidFill>
                  <a:srgbClr val="00B050"/>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・ことばの教室　（磯部小）</a:t>
              </a:r>
              <a:endParaRPr lang="ja-JP" altLang="en-US" sz="1000" u="none" dirty="0">
                <a:solidFill>
                  <a:srgbClr val="00B050"/>
                </a:solidFill>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・ことばの教室　（東海小）</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・はぐくみ教室   </a:t>
              </a:r>
              <a:r>
                <a:rPr kumimoji="1" lang="en-US" altLang="ja-JP" sz="1100" i="0" u="none" strike="noStrike" cap="none" normalizeH="0" baseline="0" dirty="0">
                  <a:ln>
                    <a:noFill/>
                  </a:ln>
                  <a:solidFill>
                    <a:srgbClr val="00B050"/>
                  </a:solidFill>
                  <a:effectLst/>
                  <a:latin typeface="+mj-ea"/>
                  <a:ea typeface="+mj-ea"/>
                  <a:cs typeface="ＭＳ Ｐゴシック" pitchFamily="50" charset="-128"/>
                </a:rPr>
                <a:t>(</a:t>
              </a:r>
              <a:r>
                <a:rPr kumimoji="1" lang="ja-JP" altLang="en-US" sz="1100" i="0" u="none" strike="noStrike" cap="none" normalizeH="0" baseline="0" dirty="0">
                  <a:ln>
                    <a:noFill/>
                  </a:ln>
                  <a:solidFill>
                    <a:srgbClr val="00B050"/>
                  </a:solidFill>
                  <a:effectLst/>
                  <a:latin typeface="+mj-ea"/>
                  <a:ea typeface="+mj-ea"/>
                  <a:cs typeface="ＭＳ Ｐゴシック" pitchFamily="50" charset="-128"/>
                </a:rPr>
                <a:t>文岡中</a:t>
              </a:r>
              <a:r>
                <a:rPr kumimoji="1" lang="en-US" altLang="ja-JP" sz="1100" i="0" u="none" strike="noStrike" cap="none" normalizeH="0" baseline="0" dirty="0">
                  <a:ln>
                    <a:noFill/>
                  </a:ln>
                  <a:solidFill>
                    <a:srgbClr val="00B050"/>
                  </a:solidFill>
                  <a:effectLst/>
                  <a:latin typeface="+mj-ea"/>
                  <a:ea typeface="+mj-ea"/>
                  <a:cs typeface="ＭＳ Ｐゴシック" pitchFamily="50" charset="-128"/>
                </a:rPr>
                <a:t>)</a:t>
              </a:r>
              <a:endParaRPr kumimoji="1" lang="ja-JP" altLang="en-US" sz="1100" i="0" u="none" strike="noStrike" cap="none" normalizeH="0" baseline="0" dirty="0">
                <a:ln>
                  <a:noFill/>
                </a:ln>
                <a:solidFill>
                  <a:srgbClr val="00B050"/>
                </a:solidFill>
                <a:effectLst/>
                <a:latin typeface="+mj-ea"/>
                <a:ea typeface="+mj-ea"/>
                <a:cs typeface="ＭＳ Ｐゴシック" pitchFamily="50" charset="-128"/>
              </a:endParaRPr>
            </a:p>
          </p:txBody>
        </p:sp>
        <p:sp>
          <p:nvSpPr>
            <p:cNvPr id="1276" name="正方形/長方形 12"/>
            <p:cNvSpPr>
              <a:spLocks noChangeArrowheads="1"/>
            </p:cNvSpPr>
            <p:nvPr/>
          </p:nvSpPr>
          <p:spPr>
            <a:xfrm>
              <a:off x="-37" y="8694"/>
              <a:ext cx="24639" cy="2516"/>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rgbClr val="7030A0"/>
                  </a:solidFill>
                  <a:effectLst/>
                  <a:latin typeface="HG創英角ﾎﾟｯﾌﾟ体" pitchFamily="49" charset="-128"/>
                  <a:ea typeface="HG創英角ﾎﾟｯﾌﾟ体" pitchFamily="49" charset="-128"/>
                  <a:cs typeface="ＭＳ Ｐゴシック" pitchFamily="50" charset="-128"/>
                </a:rPr>
                <a:t>「通級による指導」教室</a:t>
              </a:r>
              <a:endParaRPr kumimoji="1" lang="ja-JP" sz="1400" b="0" i="0" u="none" strike="noStrike" cap="none" normalizeH="0" baseline="0" dirty="0">
                <a:ln>
                  <a:noFill/>
                </a:ln>
                <a:solidFill>
                  <a:srgbClr val="7030A0"/>
                </a:solidFill>
                <a:effectLst/>
                <a:latin typeface="Arial" pitchFamily="34" charset="0"/>
                <a:ea typeface="ＭＳ Ｐゴシック" pitchFamily="50" charset="-128"/>
                <a:cs typeface="ＭＳ Ｐゴシック" pitchFamily="50" charset="-128"/>
              </a:endParaRPr>
            </a:p>
          </p:txBody>
        </p:sp>
      </p:grpSp>
      <p:grpSp>
        <p:nvGrpSpPr>
          <p:cNvPr id="3" name="グループ化 3"/>
          <p:cNvGrpSpPr/>
          <p:nvPr/>
        </p:nvGrpSpPr>
        <p:grpSpPr>
          <a:xfrm>
            <a:off x="3486441" y="1475656"/>
            <a:ext cx="3241512" cy="3960440"/>
            <a:chOff x="-913" y="1184"/>
            <a:chExt cx="41148" cy="18431"/>
          </a:xfrm>
        </p:grpSpPr>
        <p:sp>
          <p:nvSpPr>
            <p:cNvPr id="1278" name="角丸四角形 1"/>
            <p:cNvSpPr>
              <a:spLocks noChangeArrowheads="1"/>
            </p:cNvSpPr>
            <p:nvPr/>
          </p:nvSpPr>
          <p:spPr>
            <a:xfrm>
              <a:off x="-913" y="1736"/>
              <a:ext cx="41148" cy="17879"/>
            </a:xfrm>
            <a:prstGeom prst="roundRect">
              <a:avLst>
                <a:gd name="adj" fmla="val 16667"/>
              </a:avLst>
            </a:prstGeom>
            <a:solidFill>
              <a:srgbClr val="FFFFFF"/>
            </a:solidFill>
            <a:ln w="254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ja-JP" altLang="en-US" sz="1100" u="none" dirty="0">
                  <a:latin typeface="+mj-ea"/>
                  <a:ea typeface="+mj-ea"/>
                  <a:cs typeface="ＭＳ Ｐゴシック" pitchFamily="50" charset="-128"/>
                </a:rPr>
                <a:t>   </a:t>
              </a:r>
              <a:endParaRPr lang="en-US" altLang="ja-JP" sz="1100" u="none" dirty="0">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100" b="1"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lang="en-US" altLang="ja-JP" sz="1100" u="none" dirty="0">
                  <a:latin typeface="+mj-ea"/>
                  <a:ea typeface="+mj-ea"/>
                  <a:cs typeface="ＭＳ Ｐゴシック" pitchFamily="50" charset="-128"/>
                </a:rPr>
                <a:t>   </a:t>
              </a:r>
              <a:r>
                <a:rPr kumimoji="1" lang="ja-JP" altLang="en-US" sz="1100" b="1" i="0" u="none" strike="noStrike" cap="none" normalizeH="0" baseline="0" dirty="0" err="1">
                  <a:ln>
                    <a:noFill/>
                  </a:ln>
                  <a:solidFill>
                    <a:schemeClr val="tx1"/>
                  </a:solidFill>
                  <a:effectLst/>
                  <a:latin typeface="+mj-ea"/>
                  <a:ea typeface="+mj-ea"/>
                  <a:cs typeface="ＭＳ Ｐゴシック" pitchFamily="50" charset="-128"/>
                </a:rPr>
                <a:t>障がい</a:t>
              </a:r>
              <a:r>
                <a:rPr kumimoji="1" lang="ja-JP" altLang="en-US" sz="1100" b="1" i="0" u="none" strike="noStrike" cap="none" normalizeH="0" baseline="0" dirty="0">
                  <a:ln>
                    <a:noFill/>
                  </a:ln>
                  <a:solidFill>
                    <a:schemeClr val="tx1"/>
                  </a:solidFill>
                  <a:effectLst/>
                  <a:latin typeface="+mj-ea"/>
                  <a:ea typeface="+mj-ea"/>
                  <a:cs typeface="ＭＳ Ｐゴシック" pitchFamily="50" charset="-128"/>
                </a:rPr>
                <a:t>児や病弱・虚弱児に対して、教育</a:t>
              </a:r>
              <a:endParaRPr kumimoji="1" lang="en-US" altLang="ja-JP" sz="1100" b="1"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chemeClr val="tx1"/>
                  </a:solidFill>
                  <a:effectLst/>
                  <a:latin typeface="+mj-ea"/>
                  <a:ea typeface="+mj-ea"/>
                  <a:cs typeface="ＭＳ Ｐゴシック" pitchFamily="50" charset="-128"/>
                </a:rPr>
                <a:t>と自立を図るための知識や技能を習得することが目的の学校です。</a:t>
              </a:r>
            </a:p>
            <a:p>
              <a:pPr marL="0" marR="0" lvl="0" indent="0" algn="l" defTabSz="914400" rtl="0" eaLnBrk="1" fontAlgn="base" latinLnBrk="0" hangingPunct="1">
                <a:lnSpc>
                  <a:spcPct val="100000"/>
                </a:lnSpc>
                <a:spcBef>
                  <a:spcPct val="0"/>
                </a:spcBef>
                <a:spcAft>
                  <a:spcPct val="0"/>
                </a:spcAft>
                <a:buClrTx/>
                <a:buSzTx/>
                <a:buFontTx/>
                <a:buNone/>
                <a:tabLst/>
              </a:pPr>
              <a:endParaRPr lang="ja-JP" altLang="en-US" sz="1000" u="none" dirty="0">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知的</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ja-JP" altLang="en-US" sz="1100" i="0" u="none" strike="noStrike" cap="none" normalizeH="0" baseline="0" dirty="0">
                  <a:ln>
                    <a:noFill/>
                  </a:ln>
                  <a:solidFill>
                    <a:schemeClr val="tx1"/>
                  </a:solidFill>
                  <a:effectLst/>
                  <a:latin typeface="+mj-ea"/>
                  <a:ea typeface="+mj-ea"/>
                  <a:cs typeface="ＭＳ Ｐゴシック" pitchFamily="50" charset="-128"/>
                </a:rPr>
                <a:t>三重県立玉城わかば学園</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度会郡玉城町宮古</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726-17</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     TEL</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0596-58-2716 </a:t>
              </a:r>
              <a:r>
                <a:rPr lang="ja-JP" altLang="en-US" sz="1100" b="0" u="none" dirty="0">
                  <a:latin typeface="+mj-ea"/>
                  <a:ea typeface="+mj-ea"/>
                  <a:cs typeface="ＭＳ Ｐゴシック" pitchFamily="50" charset="-128"/>
                </a:rPr>
                <a:t>　</a:t>
              </a:r>
              <a:r>
                <a:rPr lang="en-US" altLang="ja-JP" sz="1100" b="0" u="none" dirty="0">
                  <a:latin typeface="+mj-ea"/>
                  <a:ea typeface="+mj-ea"/>
                  <a:cs typeface="ＭＳ Ｐゴシック" pitchFamily="50" charset="-128"/>
                </a:rPr>
                <a:t>FAX 0596-58-2918</a:t>
              </a:r>
              <a:endParaRPr lang="ja-JP" altLang="en-US" sz="1100" b="0" u="none" dirty="0">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肢体</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ja-JP" altLang="en-US" sz="1100" i="0" u="none" strike="noStrike" cap="none" normalizeH="0" baseline="0" dirty="0">
                  <a:ln>
                    <a:noFill/>
                  </a:ln>
                  <a:solidFill>
                    <a:schemeClr val="tx1"/>
                  </a:solidFill>
                  <a:effectLst/>
                  <a:latin typeface="+mj-ea"/>
                  <a:ea typeface="+mj-ea"/>
                  <a:cs typeface="ＭＳ Ｐゴシック" pitchFamily="50" charset="-128"/>
                </a:rPr>
                <a:t>三重県立度会特別支援学校</a:t>
              </a:r>
            </a:p>
            <a:p>
              <a:pPr marL="0" marR="0" lvl="0" indent="0" algn="l" defTabSz="914400" rtl="0" eaLnBrk="1" fontAlgn="base" latinLnBrk="0" hangingPunct="1">
                <a:lnSpc>
                  <a:spcPct val="100000"/>
                </a:lnSpc>
                <a:spcBef>
                  <a:spcPct val="0"/>
                </a:spcBef>
                <a:spcAft>
                  <a:spcPct val="0"/>
                </a:spcAft>
                <a:buClrTx/>
                <a:buSzTx/>
                <a:buFontTx/>
                <a:buNone/>
                <a:tabLst/>
              </a:pPr>
              <a:r>
                <a:rPr lang="ja-JP" altLang="en-US" sz="1100" u="none" dirty="0">
                  <a:latin typeface="+mj-ea"/>
                  <a:ea typeface="+mj-ea"/>
                  <a:cs typeface="ＭＳ Ｐゴシック" pitchFamily="50" charset="-128"/>
                </a:rPr>
                <a:t>　　</a:t>
              </a:r>
              <a:r>
                <a:rPr lang="ja-JP" altLang="en-US" sz="1100" b="0" u="none" dirty="0">
                  <a:latin typeface="+mj-ea"/>
                  <a:ea typeface="+mj-ea"/>
                  <a:cs typeface="ＭＳ Ｐゴシック" pitchFamily="50" charset="-128"/>
                </a:rPr>
                <a:t>度会郡</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度会</a:t>
              </a:r>
              <a:r>
                <a:rPr lang="ja-JP" altLang="en-US" sz="1100" b="0" u="none" dirty="0">
                  <a:latin typeface="+mj-ea"/>
                  <a:ea typeface="+mj-ea"/>
                  <a:cs typeface="ＭＳ Ｐゴシック" pitchFamily="50" charset="-128"/>
                </a:rPr>
                <a:t>町大野木</a:t>
              </a:r>
              <a:r>
                <a:rPr lang="en-US" altLang="ja-JP" sz="1100" b="0" u="none" dirty="0">
                  <a:latin typeface="+mj-ea"/>
                  <a:ea typeface="+mj-ea"/>
                  <a:cs typeface="ＭＳ Ｐゴシック" pitchFamily="50" charset="-128"/>
                </a:rPr>
                <a:t>1825</a:t>
              </a:r>
              <a:endParaRPr kumimoji="1" lang="en-US" altLang="ja-JP" sz="1100" b="0"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TEL 0596-62-0001</a:t>
              </a:r>
              <a:r>
                <a:rPr lang="ja-JP" altLang="en-US" sz="1100" b="0" u="none" dirty="0">
                  <a:latin typeface="+mj-ea"/>
                  <a:ea typeface="+mj-ea"/>
                  <a:cs typeface="ＭＳ Ｐゴシック" pitchFamily="50" charset="-128"/>
                </a:rPr>
                <a:t>　　</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FAX 0596-62-0002</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lang="ja-JP" altLang="en-US" sz="1100" b="0" u="none" dirty="0">
                  <a:latin typeface="+mj-ea"/>
                  <a:ea typeface="+mj-ea"/>
                  <a:cs typeface="ＭＳ Ｐゴシック" pitchFamily="50" charset="-128"/>
                </a:rPr>
                <a:t>視・弱視</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ja-JP" altLang="en-US" sz="1100" i="0" u="none" strike="noStrike" cap="none" normalizeH="0" baseline="0" dirty="0">
                  <a:ln>
                    <a:noFill/>
                  </a:ln>
                  <a:solidFill>
                    <a:schemeClr val="tx1"/>
                  </a:solidFill>
                  <a:effectLst/>
                  <a:latin typeface="+mj-ea"/>
                  <a:ea typeface="+mj-ea"/>
                  <a:cs typeface="ＭＳ Ｐゴシック" pitchFamily="50" charset="-128"/>
                </a:rPr>
                <a:t>三重県立盲学校 </a:t>
              </a:r>
              <a:endParaRPr kumimoji="1" lang="en-US" altLang="ja-JP" sz="1100" b="0" i="0" u="none" strike="noStrike" cap="none" normalizeH="0" baseline="0" dirty="0">
                <a:ln>
                  <a:noFill/>
                </a:ln>
                <a:solidFill>
                  <a:schemeClr val="tx1"/>
                </a:solidFill>
                <a:effectLst/>
                <a:latin typeface="+mj-ea"/>
                <a:ea typeface="+mj-ea"/>
                <a:cs typeface="ＭＳ Ｐゴシック" pitchFamily="50" charset="-128"/>
              </a:endParaRPr>
            </a:p>
            <a:p>
              <a:pPr lvl="0" algn="l">
                <a:spcBef>
                  <a:spcPct val="0"/>
                </a:spcBef>
              </a:pPr>
              <a:r>
                <a:rPr lang="ja-JP" altLang="en-US" sz="1100" b="0" u="none" dirty="0">
                  <a:latin typeface="+mj-ea"/>
                  <a:ea typeface="+mj-ea"/>
                  <a:cs typeface="ＭＳ Ｐゴシック" pitchFamily="50" charset="-128"/>
                </a:rPr>
                <a:t>　　</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津市高茶屋</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4-39-1</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TEL 059-234-2188</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FAX 059-234-2189</a:t>
              </a:r>
              <a:endParaRPr kumimoji="1" lang="ja-JP" altLang="en-US" sz="1100" b="0"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lang="ja-JP" altLang="en-US" sz="1100" b="0" u="none" dirty="0">
                  <a:latin typeface="+mj-ea"/>
                  <a:ea typeface="+mj-ea"/>
                  <a:cs typeface="ＭＳ Ｐゴシック" pitchFamily="50" charset="-128"/>
                </a:rPr>
                <a:t>聴・難聴</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lang="ja-JP" altLang="en-US" sz="1100" b="0" u="none" dirty="0">
                  <a:latin typeface="+mj-ea"/>
                  <a:ea typeface="+mj-ea"/>
                  <a:cs typeface="ＭＳ Ｐゴシック" pitchFamily="50" charset="-128"/>
                </a:rPr>
                <a:t>　</a:t>
              </a:r>
              <a:r>
                <a:rPr kumimoji="1" lang="ja-JP" altLang="en-US" sz="1100" i="0" u="none" strike="noStrike" cap="none" normalizeH="0" baseline="0" dirty="0">
                  <a:ln>
                    <a:noFill/>
                  </a:ln>
                  <a:solidFill>
                    <a:schemeClr val="tx1"/>
                  </a:solidFill>
                  <a:effectLst/>
                  <a:latin typeface="+mj-ea"/>
                  <a:ea typeface="+mj-ea"/>
                  <a:cs typeface="ＭＳ Ｐゴシック" pitchFamily="50" charset="-128"/>
                </a:rPr>
                <a:t>三重県立聾学校 </a:t>
              </a:r>
            </a:p>
            <a:p>
              <a:pPr lvl="0" algn="l">
                <a:spcBef>
                  <a:spcPct val="0"/>
                </a:spcBef>
              </a:pPr>
              <a:r>
                <a:rPr lang="ja-JP" altLang="en-US" sz="1100" b="0" u="none" dirty="0">
                  <a:latin typeface="+mj-ea"/>
                  <a:ea typeface="+mj-ea"/>
                  <a:cs typeface="ＭＳ Ｐゴシック" pitchFamily="50" charset="-128"/>
                </a:rPr>
                <a:t>　　</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津市藤方</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2304-2</a:t>
              </a: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endParaRPr kumimoji="1" lang="en-US" altLang="ja-JP" sz="1100" b="0" i="0" u="none" strike="noStrike" cap="none" normalizeH="0" baseline="0" dirty="0">
                <a:ln>
                  <a:noFill/>
                </a:ln>
                <a:solidFill>
                  <a:schemeClr val="tx1"/>
                </a:solidFill>
                <a:effectLst/>
                <a:latin typeface="+mj-ea"/>
                <a:ea typeface="+mj-ea"/>
                <a:cs typeface="ＭＳ Ｐゴシック" pitchFamily="50" charset="-128"/>
              </a:endParaRPr>
            </a:p>
            <a:p>
              <a:pPr lvl="0" algn="l">
                <a:spcBef>
                  <a:spcPct val="0"/>
                </a:spcBef>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TEL</a:t>
              </a:r>
              <a:r>
                <a:rPr kumimoji="1" lang="en-US" altLang="ja-JP" sz="1100" b="0" i="0" u="none" strike="noStrike" cap="none" normalizeH="0" dirty="0">
                  <a:ln>
                    <a:noFill/>
                  </a:ln>
                  <a:solidFill>
                    <a:schemeClr val="tx1"/>
                  </a:solidFill>
                  <a:effectLst/>
                  <a:latin typeface="+mj-ea"/>
                  <a:ea typeface="+mj-ea"/>
                  <a:cs typeface="ＭＳ Ｐゴシック" pitchFamily="50" charset="-128"/>
                </a:rPr>
                <a:t> 059-226-4774</a:t>
              </a:r>
              <a:r>
                <a:rPr kumimoji="1" lang="ja-JP" altLang="en-US" sz="1100" b="0" i="0" u="none" strike="noStrike" cap="none" normalizeH="0" dirty="0">
                  <a:ln>
                    <a:noFill/>
                  </a:ln>
                  <a:solidFill>
                    <a:schemeClr val="tx1"/>
                  </a:solidFill>
                  <a:effectLst/>
                  <a:latin typeface="+mj-ea"/>
                  <a:ea typeface="+mj-ea"/>
                  <a:cs typeface="ＭＳ Ｐゴシック" pitchFamily="50" charset="-128"/>
                </a:rPr>
                <a:t>　　</a:t>
              </a:r>
              <a:r>
                <a:rPr kumimoji="1" lang="en-US" altLang="ja-JP" sz="1100" b="0" i="0" u="none" strike="noStrike" cap="none" normalizeH="0" dirty="0">
                  <a:ln>
                    <a:noFill/>
                  </a:ln>
                  <a:solidFill>
                    <a:schemeClr val="tx1"/>
                  </a:solidFill>
                  <a:effectLst/>
                  <a:latin typeface="+mj-ea"/>
                  <a:ea typeface="+mj-ea"/>
                  <a:cs typeface="ＭＳ Ｐゴシック" pitchFamily="50" charset="-128"/>
                </a:rPr>
                <a:t>FAX 059-224-8252</a:t>
              </a:r>
              <a:endParaRPr kumimoji="1" lang="ja-JP" altLang="en-US" sz="1100" b="0" i="0" u="none" strike="noStrike" cap="none" normalizeH="0" dirty="0">
                <a:ln>
                  <a:noFill/>
                </a:ln>
                <a:solidFill>
                  <a:schemeClr val="tx1"/>
                </a:solidFill>
                <a:effectLst/>
                <a:latin typeface="+mj-ea"/>
                <a:ea typeface="+mj-ea"/>
                <a:cs typeface="ＭＳ Ｐゴシック" pitchFamily="50" charset="-128"/>
              </a:endParaRPr>
            </a:p>
            <a:p>
              <a:pPr lvl="0" algn="l">
                <a:spcBef>
                  <a:spcPct val="0"/>
                </a:spcBef>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lang="ja-JP" altLang="en-US" sz="1100" b="0" u="none" dirty="0">
                  <a:latin typeface="+mj-ea"/>
                  <a:ea typeface="+mj-ea"/>
                  <a:cs typeface="ＭＳ Ｐゴシック" pitchFamily="50" charset="-128"/>
                </a:rPr>
                <a:t>病弱等</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a:t>
              </a:r>
              <a:r>
                <a:rPr lang="ja-JP" altLang="en-US" sz="1100" b="0" u="none" dirty="0">
                  <a:latin typeface="+mj-ea"/>
                  <a:ea typeface="+mj-ea"/>
                  <a:cs typeface="ＭＳ Ｐゴシック" pitchFamily="50" charset="-128"/>
                </a:rPr>
                <a:t>　</a:t>
              </a:r>
              <a:r>
                <a:rPr lang="ja-JP" altLang="en-US" sz="1100" u="none" dirty="0">
                  <a:latin typeface="+mj-ea"/>
                  <a:ea typeface="+mj-ea"/>
                  <a:cs typeface="ＭＳ Ｐゴシック" pitchFamily="50" charset="-128"/>
                </a:rPr>
                <a:t>三重県立</a:t>
              </a:r>
              <a:r>
                <a:rPr kumimoji="1" lang="ja-JP" altLang="en-US" sz="1100" i="0" u="none" strike="noStrike" cap="none" normalizeH="0" baseline="0" dirty="0">
                  <a:ln>
                    <a:noFill/>
                  </a:ln>
                  <a:solidFill>
                    <a:schemeClr val="tx1"/>
                  </a:solidFill>
                  <a:effectLst/>
                  <a:latin typeface="+mj-ea"/>
                  <a:ea typeface="+mj-ea"/>
                  <a:cs typeface="ＭＳ Ｐゴシック" pitchFamily="50" charset="-128"/>
                </a:rPr>
                <a:t>かがやき特別支援学校</a:t>
              </a:r>
            </a:p>
            <a:p>
              <a:pPr lvl="0" algn="l">
                <a:spcBef>
                  <a:spcPct val="0"/>
                </a:spcBef>
              </a:pPr>
              <a:r>
                <a:rPr kumimoji="1" lang="ja-JP" altLang="en-US" sz="1100" b="0" i="0" u="none" strike="noStrike" cap="none" normalizeH="0" baseline="0" dirty="0">
                  <a:ln>
                    <a:noFill/>
                  </a:ln>
                  <a:solidFill>
                    <a:schemeClr val="tx1"/>
                  </a:solidFill>
                  <a:effectLst/>
                  <a:latin typeface="+mj-ea"/>
                  <a:ea typeface="+mj-ea"/>
                  <a:cs typeface="ＭＳ Ｐゴシック" pitchFamily="50" charset="-128"/>
                </a:rPr>
                <a:t>　　津市大里窪田町</a:t>
              </a:r>
              <a:r>
                <a:rPr kumimoji="1" lang="en-US" altLang="ja-JP" sz="1100" b="0" i="0" u="none" strike="noStrike" cap="none" normalizeH="0" baseline="0" dirty="0">
                  <a:ln>
                    <a:noFill/>
                  </a:ln>
                  <a:solidFill>
                    <a:schemeClr val="tx1"/>
                  </a:solidFill>
                  <a:effectLst/>
                  <a:latin typeface="+mj-ea"/>
                  <a:ea typeface="+mj-ea"/>
                  <a:cs typeface="ＭＳ Ｐゴシック" pitchFamily="50" charset="-128"/>
                </a:rPr>
                <a:t>357</a:t>
              </a:r>
              <a:endParaRPr lang="ja-JP" altLang="en-US" sz="1100" b="0" u="none" dirty="0">
                <a:latin typeface="+mj-ea"/>
                <a:ea typeface="+mj-ea"/>
                <a:cs typeface="ＭＳ Ｐゴシック" pitchFamily="50" charset="-128"/>
              </a:endParaRPr>
            </a:p>
            <a:p>
              <a:pPr lvl="0" algn="l">
                <a:spcBef>
                  <a:spcPct val="0"/>
                </a:spcBef>
              </a:pPr>
              <a:r>
                <a:rPr lang="ja-JP" altLang="en-US" sz="1100" b="0" u="none" dirty="0">
                  <a:latin typeface="+mj-ea"/>
                  <a:ea typeface="+mj-ea"/>
                  <a:cs typeface="ＭＳ Ｐゴシック" pitchFamily="50" charset="-128"/>
                </a:rPr>
                <a:t>　　</a:t>
              </a:r>
              <a:r>
                <a:rPr lang="en-US" altLang="ja-JP" sz="1100" b="0" u="none" dirty="0">
                  <a:latin typeface="+mj-ea"/>
                  <a:ea typeface="+mj-ea"/>
                  <a:cs typeface="ＭＳ Ｐゴシック" pitchFamily="50" charset="-128"/>
                </a:rPr>
                <a:t>TEL 059-232-1139</a:t>
              </a:r>
              <a:r>
                <a:rPr lang="ja-JP" altLang="en-US" sz="1100" b="0" u="none" dirty="0">
                  <a:latin typeface="+mj-ea"/>
                  <a:ea typeface="+mj-ea"/>
                  <a:cs typeface="ＭＳ Ｐゴシック" pitchFamily="50" charset="-128"/>
                </a:rPr>
                <a:t>　　</a:t>
              </a:r>
              <a:r>
                <a:rPr lang="en-US" altLang="ja-JP" sz="1100" b="0" u="none" dirty="0">
                  <a:latin typeface="+mj-ea"/>
                  <a:ea typeface="+mj-ea"/>
                  <a:cs typeface="ＭＳ Ｐゴシック" pitchFamily="50" charset="-128"/>
                </a:rPr>
                <a:t>FAX 059-232-0104</a:t>
              </a:r>
              <a:r>
                <a:rPr lang="ja-JP" altLang="en-US" sz="1100" b="0" u="none" dirty="0">
                  <a:latin typeface="+mj-ea"/>
                  <a:ea typeface="+mj-ea"/>
                  <a:cs typeface="ＭＳ Ｐゴシック" pitchFamily="50" charset="-128"/>
                </a:rPr>
                <a:t>　</a:t>
              </a:r>
              <a:endParaRPr kumimoji="1" lang="ja-JP" altLang="en-US" sz="1100" b="0"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j-ea"/>
                  <a:ea typeface="+mj-ea"/>
                  <a:cs typeface="ＭＳ Ｐゴシック" pitchFamily="50" charset="-128"/>
                </a:rPr>
                <a:t>　　　　　　　　　　　　　　　　　　　　　　　　　　　　</a:t>
              </a:r>
              <a:endParaRPr lang="ja-JP" altLang="en-US" sz="1000" b="0" u="none" dirty="0">
                <a:latin typeface="+mj-ea"/>
                <a:ea typeface="+mj-ea"/>
                <a:cs typeface="ＭＳ Ｐゴシック" pitchFamily="50" charset="-128"/>
              </a:endParaRPr>
            </a:p>
          </p:txBody>
        </p:sp>
        <p:sp>
          <p:nvSpPr>
            <p:cNvPr id="1279" name="正方形/長方形 2"/>
            <p:cNvSpPr>
              <a:spLocks noChangeArrowheads="1"/>
            </p:cNvSpPr>
            <p:nvPr/>
          </p:nvSpPr>
          <p:spPr>
            <a:xfrm>
              <a:off x="4570" y="1184"/>
              <a:ext cx="27051" cy="1836"/>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rgbClr val="FF9900"/>
                  </a:solidFill>
                  <a:effectLst/>
                  <a:latin typeface="HG創英角ﾎﾟｯﾌﾟ体" pitchFamily="49" charset="-128"/>
                  <a:ea typeface="HG創英角ﾎﾟｯﾌﾟ体" pitchFamily="49" charset="-128"/>
                  <a:cs typeface="ＭＳ Ｐゴシック" pitchFamily="50" charset="-128"/>
                </a:rPr>
                <a:t>特別支援学校</a:t>
              </a:r>
              <a:endParaRPr kumimoji="1" lang="ja-JP" sz="1400" b="0" i="0" u="none" strike="noStrike" cap="none" normalizeH="0" baseline="0" dirty="0">
                <a:ln>
                  <a:noFill/>
                </a:ln>
                <a:solidFill>
                  <a:srgbClr val="FF9900"/>
                </a:solidFill>
                <a:effectLst/>
                <a:latin typeface="Arial" pitchFamily="34" charset="0"/>
                <a:ea typeface="ＭＳ Ｐゴシック" pitchFamily="50" charset="-128"/>
                <a:cs typeface="ＭＳ Ｐゴシック" pitchFamily="50" charset="-128"/>
              </a:endParaRPr>
            </a:p>
          </p:txBody>
        </p:sp>
      </p:grpSp>
      <p:grpSp>
        <p:nvGrpSpPr>
          <p:cNvPr id="4" name="グループ化 217"/>
          <p:cNvGrpSpPr/>
          <p:nvPr/>
        </p:nvGrpSpPr>
        <p:grpSpPr>
          <a:xfrm>
            <a:off x="3537012" y="5508106"/>
            <a:ext cx="2916324" cy="1583894"/>
            <a:chOff x="-6286" y="8927"/>
            <a:chExt cx="35310" cy="16850"/>
          </a:xfrm>
        </p:grpSpPr>
        <p:sp>
          <p:nvSpPr>
            <p:cNvPr id="1281" name="角丸四角形 11"/>
            <p:cNvSpPr>
              <a:spLocks noChangeArrowheads="1"/>
            </p:cNvSpPr>
            <p:nvPr/>
          </p:nvSpPr>
          <p:spPr>
            <a:xfrm>
              <a:off x="-6286" y="9575"/>
              <a:ext cx="35310" cy="16202"/>
            </a:xfrm>
            <a:prstGeom prst="roundRect">
              <a:avLst>
                <a:gd name="adj" fmla="val 16667"/>
              </a:avLst>
            </a:prstGeom>
            <a:solidFill>
              <a:srgbClr val="FFFFFF"/>
            </a:solidFill>
            <a:ln w="25400">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000" b="1" i="0" u="none" strike="noStrike" cap="none" normalizeH="0" baseline="0" dirty="0">
                <a:ln>
                  <a:noFill/>
                </a:ln>
                <a:solidFill>
                  <a:schemeClr val="tx1"/>
                </a:solidFill>
                <a:effectLst/>
                <a:latin typeface="Times New Roman" pitchFamily="18" charset="0"/>
                <a:ea typeface="ＭＳ 明朝" pitchFamily="17" charset="-128"/>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Century" pitchFamily="18" charset="0"/>
                  <a:ea typeface="ＭＳ 明朝" pitchFamily="17" charset="-128"/>
                  <a:cs typeface="ＭＳ Ｐゴシック" pitchFamily="50" charset="-128"/>
                </a:rPr>
                <a:t>　</a:t>
              </a:r>
              <a:endParaRPr kumimoji="1" lang="ja-JP" altLang="en-US" sz="1100" i="0" u="none" strike="noStrike" cap="none" normalizeH="0" baseline="0" dirty="0">
                <a:ln>
                  <a:noFill/>
                </a:ln>
                <a:solidFill>
                  <a:schemeClr val="tx1"/>
                </a:solidFill>
                <a:effectLst/>
                <a:latin typeface="+mj-ea"/>
                <a:ea typeface="+mj-ea"/>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Century" pitchFamily="18" charset="0"/>
                  <a:ea typeface="ＭＳ 明朝" pitchFamily="17" charset="-128"/>
                  <a:cs typeface="ＭＳ Ｐゴシック" pitchFamily="50" charset="-128"/>
                </a:rPr>
                <a:t>　</a:t>
              </a:r>
            </a:p>
            <a:p>
              <a:pPr lvl="0" algn="l">
                <a:spcBef>
                  <a:spcPct val="0"/>
                </a:spcBef>
              </a:pPr>
              <a:r>
                <a:rPr kumimoji="1" lang="ja-JP" altLang="en-US" sz="1000" b="1" i="0" u="none" strike="noStrike" cap="none" normalizeH="0" baseline="0" dirty="0">
                  <a:ln>
                    <a:noFill/>
                  </a:ln>
                  <a:solidFill>
                    <a:schemeClr val="tx1"/>
                  </a:solidFill>
                  <a:effectLst/>
                  <a:latin typeface="Century" pitchFamily="18" charset="0"/>
                  <a:ea typeface="ＭＳ 明朝" pitchFamily="17" charset="-128"/>
                  <a:cs typeface="ＭＳ Ｐゴシック" pitchFamily="50" charset="-128"/>
                </a:rPr>
                <a:t>　</a:t>
              </a:r>
              <a:r>
                <a:rPr lang="en-US" altLang="ja-JP" sz="1000" u="none" dirty="0">
                  <a:latin typeface="+mj-ea"/>
                  <a:ea typeface="+mj-ea"/>
                  <a:cs typeface="ＭＳ Ｐゴシック" pitchFamily="50" charset="-128"/>
                </a:rPr>
                <a:t>1</a:t>
              </a:r>
              <a:r>
                <a:rPr lang="ja-JP" altLang="en-US" sz="1000" u="none" dirty="0">
                  <a:latin typeface="+mj-ea"/>
                  <a:ea typeface="+mj-ea"/>
                  <a:cs typeface="ＭＳ Ｐゴシック" pitchFamily="50" charset="-128"/>
                </a:rPr>
                <a:t>年生を中心とした小学生対象に小集団場面や学校生活での場面においての支援法について模索し、保護者とも情報共有をしながら、学校生活や家庭での支援の充実を図るため、発達支援教室（しまっこ教室）を実施します。</a:t>
              </a:r>
              <a:r>
                <a:rPr lang="ja-JP" altLang="en-US" sz="1000" u="none" dirty="0">
                  <a:solidFill>
                    <a:schemeClr val="tx1"/>
                  </a:solidFill>
                  <a:latin typeface="+mj-ea"/>
                  <a:ea typeface="+mj-ea"/>
                  <a:cs typeface="ＭＳ Ｐゴシック" pitchFamily="50" charset="-128"/>
                </a:rPr>
                <a:t>　学校と連携しながら進めます。</a:t>
              </a:r>
              <a:endParaRPr lang="en-US" altLang="ja-JP" sz="1000" u="none" dirty="0">
                <a:latin typeface="+mj-ea"/>
                <a:ea typeface="+mj-ea"/>
                <a:cs typeface="ＭＳ Ｐゴシック" pitchFamily="50" charset="-128"/>
              </a:endParaRPr>
            </a:p>
            <a:p>
              <a:pPr lvl="0" algn="l">
                <a:spcBef>
                  <a:spcPct val="0"/>
                </a:spcBef>
              </a:pPr>
              <a:r>
                <a:rPr lang="ja-JP" altLang="en-US" sz="1000" u="none" dirty="0">
                  <a:solidFill>
                    <a:schemeClr val="tx1"/>
                  </a:solidFill>
                  <a:latin typeface="+mj-ea"/>
                  <a:ea typeface="+mj-ea"/>
                  <a:cs typeface="ＭＳ Ｐゴシック" pitchFamily="50" charset="-128"/>
                </a:rPr>
                <a:t>　お問い合わせは志摩市総合教育センターまで。</a:t>
              </a:r>
              <a:r>
                <a:rPr lang="ja-JP" altLang="en-US" sz="1000" u="none" dirty="0">
                  <a:solidFill>
                    <a:schemeClr val="tx1"/>
                  </a:solidFill>
                  <a:latin typeface="+mn-ea"/>
                  <a:ea typeface="+mn-ea"/>
                  <a:cs typeface="ＭＳ Ｐゴシック" pitchFamily="50" charset="-128"/>
                </a:rPr>
                <a:t>　　　</a:t>
              </a:r>
              <a:r>
                <a:rPr lang="ja-JP" altLang="en-US" sz="1000" u="none" dirty="0">
                  <a:solidFill>
                    <a:schemeClr val="tx1"/>
                  </a:solidFill>
                  <a:latin typeface="+mj-ea"/>
                  <a:ea typeface="+mj-ea"/>
                  <a:cs typeface="ＭＳ Ｐゴシック" pitchFamily="50" charset="-128"/>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100" i="0" u="none" strike="noStrike" cap="none" normalizeH="0" baseline="0" dirty="0">
                <a:ln>
                  <a:noFill/>
                </a:ln>
                <a:solidFill>
                  <a:schemeClr val="tx1"/>
                </a:solidFill>
                <a:effectLst/>
                <a:latin typeface="+mj-ea"/>
                <a:ea typeface="+mj-ea"/>
                <a:cs typeface="ＭＳ Ｐゴシック" pitchFamily="50" charset="-128"/>
              </a:endParaRPr>
            </a:p>
          </p:txBody>
        </p:sp>
        <p:sp>
          <p:nvSpPr>
            <p:cNvPr id="1282" name="正方形/長方形 12"/>
            <p:cNvSpPr>
              <a:spLocks noChangeArrowheads="1"/>
            </p:cNvSpPr>
            <p:nvPr/>
          </p:nvSpPr>
          <p:spPr>
            <a:xfrm>
              <a:off x="-4106" y="8927"/>
              <a:ext cx="31426" cy="4371"/>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rgbClr val="7030A0"/>
                  </a:solidFill>
                  <a:effectLst/>
                  <a:latin typeface="HG創英角ﾎﾟｯﾌﾟ体" pitchFamily="49" charset="-128"/>
                  <a:ea typeface="HG創英角ﾎﾟｯﾌﾟ体" pitchFamily="49" charset="-128"/>
                  <a:cs typeface="ＭＳ Ｐゴシック" pitchFamily="50" charset="-128"/>
                </a:rPr>
                <a:t>志摩市発達支援教室</a:t>
              </a:r>
              <a:endParaRPr kumimoji="1" lang="ja-JP" sz="1400" b="0" i="0" u="none" strike="noStrike" cap="none" normalizeH="0" baseline="0" dirty="0">
                <a:ln>
                  <a:noFill/>
                </a:ln>
                <a:solidFill>
                  <a:srgbClr val="7030A0"/>
                </a:solidFill>
                <a:effectLst/>
                <a:latin typeface="Arial" pitchFamily="34" charset="0"/>
                <a:ea typeface="ＭＳ Ｐゴシック" pitchFamily="50" charset="-128"/>
                <a:cs typeface="ＭＳ Ｐゴシック"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7030A0"/>
                  </a:solidFill>
                  <a:effectLst/>
                  <a:latin typeface="HG創英角ﾎﾟｯﾌﾟ体" pitchFamily="49" charset="-128"/>
                  <a:ea typeface="HG創英角ﾎﾟｯﾌﾟ体" pitchFamily="49" charset="-128"/>
                  <a:cs typeface="ＭＳ Ｐゴシック" pitchFamily="50" charset="-128"/>
                </a:rPr>
                <a:t>（しまっこ教室）</a:t>
              </a:r>
              <a:endParaRPr kumimoji="1" lang="ja-JP" altLang="en-US" sz="1400" b="0" i="0" u="none" strike="noStrike" cap="none" normalizeH="0" baseline="0" dirty="0">
                <a:ln>
                  <a:noFill/>
                </a:ln>
                <a:solidFill>
                  <a:srgbClr val="7030A0"/>
                </a:solidFill>
                <a:effectLst/>
                <a:latin typeface="HG創英角ﾎﾟｯﾌﾟ体" pitchFamily="49" charset="-128"/>
                <a:ea typeface="HG創英角ﾎﾟｯﾌﾟ体" pitchFamily="49" charset="-128"/>
                <a:cs typeface="ＭＳ Ｐゴシック" pitchFamily="50" charset="-128"/>
              </a:endParaRPr>
            </a:p>
          </p:txBody>
        </p:sp>
      </p:grpSp>
    </p:spTree>
    <p:extLst>
      <p:ext uri="{BB962C8B-B14F-4D97-AF65-F5344CB8AC3E}">
        <p14:creationId xmlns:p14="http://schemas.microsoft.com/office/powerpoint/2010/main" val="4178250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6"/>
          <p:cNvSpPr>
            <a:spLocks noGrp="1"/>
          </p:cNvSpPr>
          <p:nvPr>
            <p:ph type="sldNum" sz="quarter" idx="4"/>
          </p:nvPr>
        </p:nvSpPr>
        <p:spPr>
          <a:xfrm>
            <a:off x="-1107504" y="8826500"/>
            <a:ext cx="1600200" cy="635000"/>
          </a:xfrm>
        </p:spPr>
        <p:txBody>
          <a:bodyPr/>
          <a:lstStyle/>
          <a:p>
            <a:pPr>
              <a:defRPr/>
            </a:pPr>
            <a:r>
              <a:rPr lang="en-US" altLang="ja-JP" dirty="0">
                <a:solidFill>
                  <a:srgbClr val="000000"/>
                </a:solidFill>
              </a:rPr>
              <a:t>-8-</a:t>
            </a:r>
          </a:p>
        </p:txBody>
      </p:sp>
      <p:sp>
        <p:nvSpPr>
          <p:cNvPr id="21" name="四角形: 角を丸くする 20"/>
          <p:cNvSpPr/>
          <p:nvPr/>
        </p:nvSpPr>
        <p:spPr>
          <a:xfrm>
            <a:off x="359807" y="132873"/>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志摩</a:t>
            </a:r>
            <a:r>
              <a:rPr kumimoji="1" lang="ja-JP" altLang="en-US" sz="2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市の子育て支援－１</a:t>
            </a:r>
          </a:p>
        </p:txBody>
      </p:sp>
      <p:sp>
        <p:nvSpPr>
          <p:cNvPr id="8" name="テキスト ボックス 7"/>
          <p:cNvSpPr txBox="1"/>
          <p:nvPr/>
        </p:nvSpPr>
        <p:spPr>
          <a:xfrm>
            <a:off x="126026" y="746981"/>
            <a:ext cx="6398371" cy="307777"/>
          </a:xfrm>
          <a:prstGeom prst="rect">
            <a:avLst/>
          </a:prstGeom>
          <a:noFill/>
        </p:spPr>
        <p:txBody>
          <a:bodyPr wrap="square" rtlCol="0">
            <a:spAutoFit/>
          </a:bodyPr>
          <a:lstStyle/>
          <a:p>
            <a:pPr algn="l"/>
            <a:r>
              <a:rPr lang="ja-JP" altLang="en-US" sz="1400" b="0" u="none" dirty="0">
                <a:latin typeface="HG丸ｺﾞｼｯｸM-PRO" panose="020F0600000000000000" pitchFamily="50" charset="-128"/>
                <a:ea typeface="HG丸ｺﾞｼｯｸM-PRO" panose="020F0600000000000000" pitchFamily="50" charset="-128"/>
              </a:rPr>
              <a:t>　　</a:t>
            </a:r>
            <a:r>
              <a:rPr lang="ja-JP" altLang="en-US" sz="1200" b="0" u="none" dirty="0">
                <a:latin typeface="HG丸ｺﾞｼｯｸM-PRO" panose="020F0600000000000000" pitchFamily="50" charset="-128"/>
                <a:ea typeface="HG丸ｺﾞｼｯｸM-PRO" panose="020F0600000000000000" pitchFamily="50" charset="-128"/>
              </a:rPr>
              <a:t>子育て支援に関する志摩市の取組、市内の各施設をご紹介します。</a:t>
            </a:r>
            <a:endParaRPr lang="en-US" altLang="ja-JP" sz="1400" b="0" u="none" dirty="0">
              <a:latin typeface="HG丸ｺﾞｼｯｸM-PRO" panose="020F0600000000000000" pitchFamily="50" charset="-128"/>
              <a:ea typeface="HG丸ｺﾞｼｯｸM-PRO" panose="020F0600000000000000" pitchFamily="50" charset="-128"/>
            </a:endParaRPr>
          </a:p>
        </p:txBody>
      </p:sp>
      <p:sp>
        <p:nvSpPr>
          <p:cNvPr id="39" name="四角形: 角を丸くする 38"/>
          <p:cNvSpPr/>
          <p:nvPr/>
        </p:nvSpPr>
        <p:spPr>
          <a:xfrm rot="21227105">
            <a:off x="200499" y="6534497"/>
            <a:ext cx="1139055" cy="280928"/>
          </a:xfrm>
          <a:prstGeom prst="roundRect">
            <a:avLst/>
          </a:prstGeom>
          <a:solidFill>
            <a:srgbClr val="008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u="none" dirty="0">
                <a:solidFill>
                  <a:schemeClr val="bg1"/>
                </a:solidFill>
                <a:latin typeface="メイリオ" pitchFamily="50" charset="-128"/>
                <a:ea typeface="メイリオ" pitchFamily="50" charset="-128"/>
                <a:cs typeface="メイリオ" pitchFamily="50" charset="-128"/>
              </a:rPr>
              <a:t>通所支援</a:t>
            </a:r>
          </a:p>
        </p:txBody>
      </p:sp>
      <p:pic>
        <p:nvPicPr>
          <p:cNvPr id="76" name="図 7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664" y="8892480"/>
            <a:ext cx="6184541" cy="254565"/>
          </a:xfrm>
          <a:prstGeom prst="rect">
            <a:avLst/>
          </a:prstGeom>
        </p:spPr>
      </p:pic>
      <p:sp>
        <p:nvSpPr>
          <p:cNvPr id="79" name="四角形: 角を丸くする 78"/>
          <p:cNvSpPr/>
          <p:nvPr/>
        </p:nvSpPr>
        <p:spPr>
          <a:xfrm rot="21227105">
            <a:off x="202100" y="1100337"/>
            <a:ext cx="1064657" cy="306467"/>
          </a:xfrm>
          <a:prstGeom prst="roundRect">
            <a:avLst/>
          </a:prstGeom>
          <a:solidFill>
            <a:srgbClr val="008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200" u="none" dirty="0">
                <a:solidFill>
                  <a:schemeClr val="bg1"/>
                </a:solidFill>
                <a:latin typeface="メイリオ" pitchFamily="50" charset="-128"/>
                <a:ea typeface="メイリオ" pitchFamily="50" charset="-128"/>
                <a:cs typeface="メイリオ" pitchFamily="50" charset="-128"/>
              </a:rPr>
              <a:t>集団療育</a:t>
            </a:r>
          </a:p>
        </p:txBody>
      </p:sp>
      <p:pic>
        <p:nvPicPr>
          <p:cNvPr id="2" name="図 1"/>
          <p:cNvPicPr>
            <a:picLocks noChangeAspect="1"/>
          </p:cNvPicPr>
          <p:nvPr/>
        </p:nvPicPr>
        <p:blipFill>
          <a:blip r:embed="rId3" cstate="print"/>
          <a:stretch>
            <a:fillRect/>
          </a:stretch>
        </p:blipFill>
        <p:spPr>
          <a:xfrm>
            <a:off x="5453012" y="6234425"/>
            <a:ext cx="792088" cy="730567"/>
          </a:xfrm>
          <a:prstGeom prst="rect">
            <a:avLst/>
          </a:prstGeom>
        </p:spPr>
      </p:pic>
      <p:pic>
        <p:nvPicPr>
          <p:cNvPr id="3" name="図 2"/>
          <p:cNvPicPr>
            <a:picLocks noChangeAspect="1"/>
          </p:cNvPicPr>
          <p:nvPr/>
        </p:nvPicPr>
        <p:blipFill>
          <a:blip r:embed="rId4" cstate="print"/>
          <a:stretch>
            <a:fillRect/>
          </a:stretch>
        </p:blipFill>
        <p:spPr>
          <a:xfrm>
            <a:off x="5157192" y="395536"/>
            <a:ext cx="1383728" cy="991433"/>
          </a:xfrm>
          <a:prstGeom prst="rect">
            <a:avLst/>
          </a:prstGeom>
        </p:spPr>
      </p:pic>
      <p:sp>
        <p:nvSpPr>
          <p:cNvPr id="80" name="四角形: 角を丸くする 79"/>
          <p:cNvSpPr/>
          <p:nvPr/>
        </p:nvSpPr>
        <p:spPr>
          <a:xfrm rot="21203922">
            <a:off x="121046" y="3363308"/>
            <a:ext cx="1287315" cy="306467"/>
          </a:xfrm>
          <a:prstGeom prst="roundRect">
            <a:avLst/>
          </a:prstGeom>
          <a:solidFill>
            <a:srgbClr val="008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1200" u="none" dirty="0">
                <a:solidFill>
                  <a:schemeClr val="bg1"/>
                </a:solidFill>
                <a:latin typeface="メイリオ" pitchFamily="50" charset="-128"/>
                <a:ea typeface="メイリオ" pitchFamily="50" charset="-128"/>
                <a:cs typeface="メイリオ" pitchFamily="50" charset="-128"/>
              </a:rPr>
              <a:t>子育て支援</a:t>
            </a:r>
            <a:endParaRPr kumimoji="1" lang="ja-JP" altLang="en-US" sz="1200" u="none" dirty="0">
              <a:solidFill>
                <a:schemeClr val="bg1"/>
              </a:solidFill>
              <a:latin typeface="メイリオ" pitchFamily="50" charset="-128"/>
              <a:ea typeface="メイリオ" pitchFamily="50" charset="-128"/>
              <a:cs typeface="メイリオ" pitchFamily="50" charset="-128"/>
            </a:endParaRPr>
          </a:p>
        </p:txBody>
      </p:sp>
      <p:grpSp>
        <p:nvGrpSpPr>
          <p:cNvPr id="4" name="グループ化 3"/>
          <p:cNvGrpSpPr/>
          <p:nvPr/>
        </p:nvGrpSpPr>
        <p:grpSpPr>
          <a:xfrm>
            <a:off x="548680" y="1392322"/>
            <a:ext cx="5909566" cy="2083589"/>
            <a:chOff x="548680" y="1547664"/>
            <a:chExt cx="5909566" cy="2083589"/>
          </a:xfrm>
        </p:grpSpPr>
        <p:sp>
          <p:nvSpPr>
            <p:cNvPr id="54" name="正方形/長方形 53"/>
            <p:cNvSpPr/>
            <p:nvPr/>
          </p:nvSpPr>
          <p:spPr>
            <a:xfrm>
              <a:off x="548680" y="1907704"/>
              <a:ext cx="5909566" cy="1723549"/>
            </a:xfrm>
            <a:prstGeom prst="rect">
              <a:avLst/>
            </a:prstGeom>
          </p:spPr>
          <p:txBody>
            <a:bodyPr wrap="square">
              <a:spAutoFit/>
            </a:bodyPr>
            <a:lstStyle/>
            <a:p>
              <a:pPr algn="l">
                <a:spcBef>
                  <a:spcPts val="0"/>
                </a:spcBef>
              </a:pPr>
              <a:r>
                <a:rPr lang="ja-JP" altLang="en-US" sz="1000" b="0" u="none" dirty="0">
                  <a:latin typeface="HG丸ｺﾞｼｯｸM-PRO" panose="020F0600000000000000" pitchFamily="50" charset="-128"/>
                  <a:ea typeface="HG丸ｺﾞｼｯｸM-PRO" panose="020F0600000000000000" pitchFamily="50" charset="-128"/>
                </a:rPr>
                <a:t>　</a:t>
              </a:r>
              <a:r>
                <a:rPr lang="ja-JP" altLang="en-US" sz="1300" b="0" u="none" dirty="0">
                  <a:latin typeface="HG丸ｺﾞｼｯｸM-PRO" panose="020F0600000000000000" pitchFamily="50" charset="-128"/>
                  <a:ea typeface="HG丸ｺﾞｼｯｸM-PRO" panose="020F0600000000000000" pitchFamily="50" charset="-128"/>
                </a:rPr>
                <a:t>保育所（園）・幼稚園・認定こども園に在籍している３・４・５歳児対象</a:t>
              </a:r>
              <a:endParaRPr lang="en-US" altLang="ja-JP" sz="1300" b="0" u="none" dirty="0">
                <a:latin typeface="HG丸ｺﾞｼｯｸM-PRO" panose="020F0600000000000000" pitchFamily="50" charset="-128"/>
                <a:ea typeface="HG丸ｺﾞｼｯｸM-PRO" panose="020F0600000000000000" pitchFamily="50" charset="-128"/>
              </a:endParaRPr>
            </a:p>
            <a:p>
              <a:pPr algn="l">
                <a:spcBef>
                  <a:spcPts val="0"/>
                </a:spcBef>
              </a:pPr>
              <a:r>
                <a:rPr lang="en-US" altLang="ja-JP" sz="1300" b="0" u="none" dirty="0">
                  <a:latin typeface="HG丸ｺﾞｼｯｸM-PRO" panose="020F0600000000000000" pitchFamily="50" charset="-128"/>
                  <a:ea typeface="HG丸ｺﾞｼｯｸM-PRO" panose="020F0600000000000000" pitchFamily="50" charset="-128"/>
                </a:rPr>
                <a:t> </a:t>
              </a:r>
              <a:r>
                <a:rPr lang="ja-JP" altLang="en-US" sz="1300" b="0" u="none" dirty="0">
                  <a:latin typeface="HG丸ｺﾞｼｯｸM-PRO" panose="020F0600000000000000" pitchFamily="50" charset="-128"/>
                  <a:ea typeface="HG丸ｺﾞｼｯｸM-PRO" panose="020F0600000000000000" pitchFamily="50" charset="-128"/>
                </a:rPr>
                <a:t>のグループ療育です。　</a:t>
              </a:r>
            </a:p>
            <a:p>
              <a:pPr algn="l">
                <a:spcBef>
                  <a:spcPts val="0"/>
                </a:spcBef>
              </a:pPr>
              <a:r>
                <a:rPr lang="ja-JP" altLang="en-US" sz="1300" b="0" u="none" dirty="0">
                  <a:latin typeface="HG丸ｺﾞｼｯｸM-PRO" panose="020F0600000000000000" pitchFamily="50" charset="-128"/>
                  <a:ea typeface="HG丸ｺﾞｼｯｸM-PRO" panose="020F0600000000000000" pitchFamily="50" charset="-128"/>
                </a:rPr>
                <a:t> 毎週１時間の遊びの中で、発達促進を援助する親子参加型の教室です。</a:t>
              </a:r>
            </a:p>
            <a:p>
              <a:pPr algn="l">
                <a:spcBef>
                  <a:spcPts val="0"/>
                </a:spcBef>
              </a:pPr>
              <a:r>
                <a:rPr lang="en-US" altLang="ja-JP" sz="1300" b="0" u="none" dirty="0">
                  <a:latin typeface="HG丸ｺﾞｼｯｸM-PRO" panose="020F0600000000000000" pitchFamily="50" charset="-128"/>
                  <a:ea typeface="HG丸ｺﾞｼｯｸM-PRO" panose="020F0600000000000000" pitchFamily="50" charset="-128"/>
                </a:rPr>
                <a:t>※</a:t>
              </a:r>
              <a:r>
                <a:rPr lang="ja-JP" altLang="en-US" sz="1300" b="0" u="none" dirty="0">
                  <a:latin typeface="HG丸ｺﾞｼｯｸM-PRO" panose="020F0600000000000000" pitchFamily="50" charset="-128"/>
                  <a:ea typeface="HG丸ｺﾞｼｯｸM-PRO" panose="020F0600000000000000" pitchFamily="50" charset="-128"/>
                </a:rPr>
                <a:t>前期・後期いずれかの１クール（</a:t>
              </a:r>
              <a:r>
                <a:rPr lang="en-US" altLang="ja-JP" sz="1300" b="0" u="none" dirty="0">
                  <a:latin typeface="HG丸ｺﾞｼｯｸM-PRO" panose="020F0600000000000000" pitchFamily="50" charset="-128"/>
                  <a:ea typeface="HG丸ｺﾞｼｯｸM-PRO" panose="020F0600000000000000" pitchFamily="50" charset="-128"/>
                </a:rPr>
                <a:t>10</a:t>
              </a:r>
              <a:r>
                <a:rPr lang="ja-JP" altLang="en-US" sz="1300" b="0" u="none" dirty="0">
                  <a:latin typeface="HG丸ｺﾞｼｯｸM-PRO" panose="020F0600000000000000" pitchFamily="50" charset="-128"/>
                  <a:ea typeface="HG丸ｺﾞｼｯｸM-PRO" panose="020F0600000000000000" pitchFamily="50" charset="-128"/>
                </a:rPr>
                <a:t>回）に参加　</a:t>
              </a:r>
            </a:p>
            <a:p>
              <a:pPr algn="l">
                <a:spcBef>
                  <a:spcPts val="600"/>
                </a:spcBef>
              </a:pPr>
              <a:r>
                <a:rPr lang="ja-JP" altLang="en-US" sz="1100" b="0" u="none" dirty="0">
                  <a:latin typeface="HG丸ｺﾞｼｯｸM-PRO" panose="020F0600000000000000" pitchFamily="50" charset="-128"/>
                  <a:ea typeface="HG丸ｺﾞｼｯｸM-PRO" panose="020F0600000000000000" pitchFamily="50" charset="-128"/>
                </a:rPr>
                <a:t>　○</a:t>
              </a:r>
              <a:r>
                <a:rPr lang="ja-JP" altLang="en-US" sz="1100" u="none" dirty="0">
                  <a:latin typeface="HG丸ｺﾞｼｯｸM-PRO" panose="020F0600000000000000" pitchFamily="50" charset="-128"/>
                  <a:ea typeface="HG丸ｺﾞｼｯｸM-PRO" panose="020F0600000000000000" pitchFamily="50" charset="-128"/>
                </a:rPr>
                <a:t>［子ども］　</a:t>
              </a:r>
              <a:r>
                <a:rPr lang="ja-JP" altLang="en-US" sz="1100" b="0" u="none" dirty="0">
                  <a:latin typeface="HG丸ｺﾞｼｯｸM-PRO" panose="020F0600000000000000" pitchFamily="50" charset="-128"/>
                  <a:ea typeface="HG丸ｺﾞｼｯｸM-PRO" panose="020F0600000000000000" pitchFamily="50" charset="-128"/>
                </a:rPr>
                <a:t>グループの中で他の子どもと適切にかかわるスキルを身につけたり、</a:t>
              </a: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　　　　　　　感情のコントロールを練習するなどして、困り感を軽減させます。</a:t>
              </a:r>
            </a:p>
            <a:p>
              <a:pPr algn="l">
                <a:spcBef>
                  <a:spcPts val="600"/>
                </a:spcBef>
              </a:pPr>
              <a:r>
                <a:rPr lang="ja-JP" altLang="en-US" sz="1100" b="0" u="none" dirty="0">
                  <a:latin typeface="HG丸ｺﾞｼｯｸM-PRO" panose="020F0600000000000000" pitchFamily="50" charset="-128"/>
                  <a:ea typeface="HG丸ｺﾞｼｯｸM-PRO" panose="020F0600000000000000" pitchFamily="50" charset="-128"/>
                </a:rPr>
                <a:t>　○</a:t>
              </a:r>
              <a:r>
                <a:rPr lang="ja-JP" altLang="en-US" sz="1100" u="none" dirty="0">
                  <a:latin typeface="HG丸ｺﾞｼｯｸM-PRO" panose="020F0600000000000000" pitchFamily="50" charset="-128"/>
                  <a:ea typeface="HG丸ｺﾞｼｯｸM-PRO" panose="020F0600000000000000" pitchFamily="50" charset="-128"/>
                </a:rPr>
                <a:t>［保護者］　</a:t>
              </a:r>
              <a:r>
                <a:rPr lang="ja-JP" altLang="en-US" sz="1100" b="0" u="none" dirty="0">
                  <a:latin typeface="HG丸ｺﾞｼｯｸM-PRO" panose="020F0600000000000000" pitchFamily="50" charset="-128"/>
                  <a:ea typeface="HG丸ｺﾞｼｯｸM-PRO" panose="020F0600000000000000" pitchFamily="50" charset="-128"/>
                </a:rPr>
                <a:t>療育見学・個別相談・テーマトークなどを通して、子どもをよく理解</a:t>
              </a: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　　　　　　　し、家庭での対応方法を学びます。</a:t>
              </a:r>
              <a:endParaRPr lang="en-US" altLang="ja-JP" sz="1100" b="0" u="none" dirty="0">
                <a:latin typeface="HG丸ｺﾞｼｯｸM-PRO" panose="020F0600000000000000" pitchFamily="50" charset="-128"/>
                <a:ea typeface="HG丸ｺﾞｼｯｸM-PRO" panose="020F0600000000000000" pitchFamily="50" charset="-128"/>
              </a:endParaRPr>
            </a:p>
          </p:txBody>
        </p:sp>
        <p:sp>
          <p:nvSpPr>
            <p:cNvPr id="72" name="正方形/長方形 71"/>
            <p:cNvSpPr/>
            <p:nvPr/>
          </p:nvSpPr>
          <p:spPr>
            <a:xfrm>
              <a:off x="620688" y="1547664"/>
              <a:ext cx="2160239" cy="307777"/>
            </a:xfrm>
            <a:prstGeom prst="rect">
              <a:avLst/>
            </a:prstGeom>
          </p:spPr>
          <p:txBody>
            <a:bodyPr wrap="square">
              <a:spAutoFit/>
            </a:bodyPr>
            <a:lstStyle/>
            <a:p>
              <a:pPr algn="l">
                <a:spcBef>
                  <a:spcPts val="300"/>
                </a:spcBef>
              </a:pPr>
              <a:r>
                <a:rPr lang="ja-JP" altLang="en-US" sz="1400" u="none" dirty="0">
                  <a:latin typeface="+mj-ea"/>
                  <a:ea typeface="+mj-ea"/>
                </a:rPr>
                <a:t>　</a:t>
              </a:r>
              <a:r>
                <a:rPr lang="ja-JP" altLang="en-US" sz="1400" u="none" dirty="0">
                  <a:latin typeface="HG丸ｺﾞｼｯｸM-PRO" pitchFamily="50" charset="-128"/>
                  <a:ea typeface="HG丸ｺﾞｼｯｸM-PRO" pitchFamily="50" charset="-128"/>
                </a:rPr>
                <a:t>ステップアップ教室</a:t>
              </a:r>
            </a:p>
          </p:txBody>
        </p:sp>
        <p:cxnSp>
          <p:nvCxnSpPr>
            <p:cNvPr id="82" name="直線コネクタ 81"/>
            <p:cNvCxnSpPr/>
            <p:nvPr/>
          </p:nvCxnSpPr>
          <p:spPr bwMode="auto">
            <a:xfrm flipV="1">
              <a:off x="692696" y="1835696"/>
              <a:ext cx="1944216" cy="2128"/>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正方形/長方形 34"/>
            <p:cNvSpPr/>
            <p:nvPr/>
          </p:nvSpPr>
          <p:spPr>
            <a:xfrm>
              <a:off x="2636912" y="1547664"/>
              <a:ext cx="2376264" cy="276999"/>
            </a:xfrm>
            <a:prstGeom prst="rect">
              <a:avLst/>
            </a:prstGeom>
          </p:spPr>
          <p:txBody>
            <a:bodyPr wrap="square">
              <a:spAutoFit/>
            </a:bodyPr>
            <a:lstStyle/>
            <a:p>
              <a:pPr algn="l">
                <a:spcBef>
                  <a:spcPts val="300"/>
                </a:spcBef>
              </a:pPr>
              <a:r>
                <a:rPr lang="ja-JP" altLang="en-US" sz="1200" u="none" dirty="0">
                  <a:latin typeface="+mj-ea"/>
                  <a:ea typeface="+mj-ea"/>
                </a:rPr>
                <a:t>（お問合わせ先 ： こども家庭課）</a:t>
              </a:r>
              <a:endParaRPr lang="ja-JP" altLang="en-US" sz="1200" u="none" dirty="0">
                <a:latin typeface="HG丸ｺﾞｼｯｸM-PRO" pitchFamily="50" charset="-128"/>
                <a:ea typeface="HG丸ｺﾞｼｯｸM-PRO" pitchFamily="50" charset="-128"/>
              </a:endParaRPr>
            </a:p>
          </p:txBody>
        </p:sp>
      </p:grpSp>
      <p:grpSp>
        <p:nvGrpSpPr>
          <p:cNvPr id="5" name="グループ化 4"/>
          <p:cNvGrpSpPr/>
          <p:nvPr/>
        </p:nvGrpSpPr>
        <p:grpSpPr>
          <a:xfrm>
            <a:off x="548680" y="3607440"/>
            <a:ext cx="5820685" cy="1252592"/>
            <a:chOff x="548680" y="4283968"/>
            <a:chExt cx="5820685" cy="1252592"/>
          </a:xfrm>
        </p:grpSpPr>
        <p:sp>
          <p:nvSpPr>
            <p:cNvPr id="85" name="正方形/長方形 84"/>
            <p:cNvSpPr/>
            <p:nvPr/>
          </p:nvSpPr>
          <p:spPr>
            <a:xfrm>
              <a:off x="620688" y="4283968"/>
              <a:ext cx="3047843" cy="307777"/>
            </a:xfrm>
            <a:prstGeom prst="rect">
              <a:avLst/>
            </a:prstGeom>
          </p:spPr>
          <p:txBody>
            <a:bodyPr wrap="square">
              <a:spAutoFit/>
            </a:bodyPr>
            <a:lstStyle/>
            <a:p>
              <a:pPr algn="l">
                <a:spcBef>
                  <a:spcPts val="300"/>
                </a:spcBef>
              </a:pPr>
              <a:r>
                <a:rPr lang="ja-JP" altLang="en-US" sz="1400" u="none" dirty="0">
                  <a:latin typeface="+mj-ea"/>
                  <a:ea typeface="+mj-ea"/>
                </a:rPr>
                <a:t>　</a:t>
              </a:r>
              <a:r>
                <a:rPr lang="ja-JP" altLang="en-US" sz="1400" u="none" dirty="0">
                  <a:latin typeface="HG丸ｺﾞｼｯｸM-PRO" pitchFamily="50" charset="-128"/>
                  <a:ea typeface="HG丸ｺﾞｼｯｸM-PRO" pitchFamily="50" charset="-128"/>
                </a:rPr>
                <a:t>ファミリー・サポート・センター</a:t>
              </a:r>
            </a:p>
          </p:txBody>
        </p:sp>
        <p:sp>
          <p:nvSpPr>
            <p:cNvPr id="86" name="正方形/長方形 85"/>
            <p:cNvSpPr/>
            <p:nvPr/>
          </p:nvSpPr>
          <p:spPr>
            <a:xfrm>
              <a:off x="548680" y="4644008"/>
              <a:ext cx="5820685" cy="892552"/>
            </a:xfrm>
            <a:prstGeom prst="rect">
              <a:avLst/>
            </a:prstGeom>
          </p:spPr>
          <p:txBody>
            <a:bodyPr wrap="square">
              <a:spAutoFit/>
            </a:bodyPr>
            <a:lstStyle/>
            <a:p>
              <a:pPr algn="l">
                <a:spcBef>
                  <a:spcPts val="0"/>
                </a:spcBef>
              </a:pPr>
              <a:r>
                <a:rPr lang="ja-JP" altLang="en-US" sz="1200" b="0" u="none" dirty="0">
                  <a:latin typeface="+mj-ea"/>
                  <a:ea typeface="+mj-ea"/>
                </a:rPr>
                <a:t>　</a:t>
              </a:r>
              <a:r>
                <a:rPr lang="ja-JP" altLang="en-US" sz="1300" b="0" u="none" dirty="0">
                  <a:latin typeface="HG丸ｺﾞｼｯｸM-PRO" panose="020F0600000000000000" pitchFamily="50" charset="-128"/>
                  <a:ea typeface="HG丸ｺﾞｼｯｸM-PRO" panose="020F0600000000000000" pitchFamily="50" charset="-128"/>
                </a:rPr>
                <a:t>子育てのお手伝いをしてほしい人と、お手伝いをしたい人が会員になり、仕事や急用などさまざまな理由で子どもの世話ができないときに、会員間で一時的に子育ての手助けをしていくシステムです。対象は</a:t>
              </a:r>
              <a:r>
                <a:rPr lang="en-US" altLang="ja-JP" sz="1300" b="0" u="none" dirty="0">
                  <a:latin typeface="HG丸ｺﾞｼｯｸM-PRO" panose="020F0600000000000000" pitchFamily="50" charset="-128"/>
                  <a:ea typeface="HG丸ｺﾞｼｯｸM-PRO" panose="020F0600000000000000" pitchFamily="50" charset="-128"/>
                </a:rPr>
                <a:t>18</a:t>
              </a:r>
              <a:r>
                <a:rPr lang="ja-JP" altLang="en-US" sz="1300" b="0" u="none" dirty="0">
                  <a:latin typeface="HG丸ｺﾞｼｯｸM-PRO" panose="020F0600000000000000" pitchFamily="50" charset="-128"/>
                  <a:ea typeface="HG丸ｺﾞｼｯｸM-PRO" panose="020F0600000000000000" pitchFamily="50" charset="-128"/>
                </a:rPr>
                <a:t>歳に達する日以降の最初の</a:t>
              </a:r>
              <a:r>
                <a:rPr lang="en-US" altLang="ja-JP" sz="1300" b="0" u="none" dirty="0">
                  <a:latin typeface="HG丸ｺﾞｼｯｸM-PRO" panose="020F0600000000000000" pitchFamily="50" charset="-128"/>
                  <a:ea typeface="HG丸ｺﾞｼｯｸM-PRO" panose="020F0600000000000000" pitchFamily="50" charset="-128"/>
                </a:rPr>
                <a:t>3</a:t>
              </a:r>
              <a:r>
                <a:rPr lang="ja-JP" altLang="en-US" sz="1300" b="0" u="none" dirty="0">
                  <a:latin typeface="HG丸ｺﾞｼｯｸM-PRO" panose="020F0600000000000000" pitchFamily="50" charset="-128"/>
                  <a:ea typeface="HG丸ｺﾞｼｯｸM-PRO" panose="020F0600000000000000" pitchFamily="50" charset="-128"/>
                </a:rPr>
                <a:t>月</a:t>
              </a:r>
              <a:r>
                <a:rPr lang="en-US" altLang="ja-JP" sz="1300" b="0" u="none" dirty="0">
                  <a:latin typeface="HG丸ｺﾞｼｯｸM-PRO" panose="020F0600000000000000" pitchFamily="50" charset="-128"/>
                  <a:ea typeface="HG丸ｺﾞｼｯｸM-PRO" panose="020F0600000000000000" pitchFamily="50" charset="-128"/>
                </a:rPr>
                <a:t>31</a:t>
              </a:r>
              <a:r>
                <a:rPr lang="ja-JP" altLang="en-US" sz="1300" b="0" u="none" dirty="0">
                  <a:latin typeface="HG丸ｺﾞｼｯｸM-PRO" panose="020F0600000000000000" pitchFamily="50" charset="-128"/>
                  <a:ea typeface="HG丸ｺﾞｼｯｸM-PRO" panose="020F0600000000000000" pitchFamily="50" charset="-128"/>
                </a:rPr>
                <a:t>日までの子どもをもつ家庭です。</a:t>
              </a:r>
            </a:p>
          </p:txBody>
        </p:sp>
        <p:cxnSp>
          <p:nvCxnSpPr>
            <p:cNvPr id="87" name="直線コネクタ 86"/>
            <p:cNvCxnSpPr/>
            <p:nvPr/>
          </p:nvCxnSpPr>
          <p:spPr bwMode="auto">
            <a:xfrm flipV="1">
              <a:off x="692696" y="4572000"/>
              <a:ext cx="2926047" cy="19386"/>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正方形/長方形 35"/>
            <p:cNvSpPr/>
            <p:nvPr/>
          </p:nvSpPr>
          <p:spPr>
            <a:xfrm>
              <a:off x="3645024" y="4283968"/>
              <a:ext cx="2376264" cy="276999"/>
            </a:xfrm>
            <a:prstGeom prst="rect">
              <a:avLst/>
            </a:prstGeom>
          </p:spPr>
          <p:txBody>
            <a:bodyPr wrap="square">
              <a:spAutoFit/>
            </a:bodyPr>
            <a:lstStyle/>
            <a:p>
              <a:pPr algn="l">
                <a:spcBef>
                  <a:spcPts val="300"/>
                </a:spcBef>
              </a:pPr>
              <a:r>
                <a:rPr lang="ja-JP" altLang="en-US" sz="1200" u="none" dirty="0">
                  <a:latin typeface="+mj-ea"/>
                  <a:ea typeface="+mj-ea"/>
                </a:rPr>
                <a:t>（お問合わせ先 ： こども家庭課）</a:t>
              </a:r>
              <a:endParaRPr lang="ja-JP" altLang="en-US" sz="1200" u="none" dirty="0">
                <a:latin typeface="HG丸ｺﾞｼｯｸM-PRO" pitchFamily="50" charset="-128"/>
                <a:ea typeface="HG丸ｺﾞｼｯｸM-PRO" pitchFamily="50" charset="-128"/>
              </a:endParaRPr>
            </a:p>
          </p:txBody>
        </p:sp>
      </p:grpSp>
      <p:grpSp>
        <p:nvGrpSpPr>
          <p:cNvPr id="6" name="グループ化 5"/>
          <p:cNvGrpSpPr/>
          <p:nvPr/>
        </p:nvGrpSpPr>
        <p:grpSpPr>
          <a:xfrm>
            <a:off x="548680" y="6777584"/>
            <a:ext cx="6120680" cy="2171515"/>
            <a:chOff x="548680" y="5940152"/>
            <a:chExt cx="6120680" cy="2171515"/>
          </a:xfrm>
        </p:grpSpPr>
        <p:sp>
          <p:nvSpPr>
            <p:cNvPr id="55" name="四角形: 角を丸くする 54"/>
            <p:cNvSpPr/>
            <p:nvPr/>
          </p:nvSpPr>
          <p:spPr>
            <a:xfrm>
              <a:off x="764704" y="5940152"/>
              <a:ext cx="1587187" cy="357545"/>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14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専門的な通所支援</a:t>
              </a:r>
            </a:p>
          </p:txBody>
        </p:sp>
        <p:cxnSp>
          <p:nvCxnSpPr>
            <p:cNvPr id="56" name="直線コネクタ 55"/>
            <p:cNvCxnSpPr/>
            <p:nvPr/>
          </p:nvCxnSpPr>
          <p:spPr bwMode="auto">
            <a:xfrm>
              <a:off x="764704" y="6300192"/>
              <a:ext cx="1656184"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正方形/長方形 56"/>
            <p:cNvSpPr/>
            <p:nvPr/>
          </p:nvSpPr>
          <p:spPr>
            <a:xfrm>
              <a:off x="548680" y="6365035"/>
              <a:ext cx="6120680" cy="1746632"/>
            </a:xfrm>
            <a:prstGeom prst="rect">
              <a:avLst/>
            </a:prstGeom>
          </p:spPr>
          <p:txBody>
            <a:bodyPr wrap="square">
              <a:spAutoFit/>
            </a:bodyPr>
            <a:lstStyle/>
            <a:p>
              <a:pPr algn="l">
                <a:spcBef>
                  <a:spcPts val="0"/>
                </a:spcBef>
              </a:pPr>
              <a:r>
                <a:rPr lang="ja-JP" altLang="en-US" sz="1300" b="0" u="none" dirty="0">
                  <a:latin typeface="HG丸ｺﾞｼｯｸM-PRO" panose="020F0600000000000000" pitchFamily="50" charset="-128"/>
                  <a:ea typeface="HG丸ｺﾞｼｯｸM-PRO" panose="020F0600000000000000" pitchFamily="50" charset="-128"/>
                </a:rPr>
                <a:t>　「放課後等デイサービス」は、学校就学中の障がいのある子どもに対し、</a:t>
              </a:r>
            </a:p>
            <a:p>
              <a:pPr algn="l">
                <a:spcBef>
                  <a:spcPts val="0"/>
                </a:spcBef>
              </a:pPr>
              <a:r>
                <a:rPr lang="ja-JP" altLang="en-US" sz="1300" b="0" u="none" dirty="0">
                  <a:latin typeface="HG丸ｺﾞｼｯｸM-PRO" panose="020F0600000000000000" pitchFamily="50" charset="-128"/>
                  <a:ea typeface="HG丸ｺﾞｼｯｸM-PRO" panose="020F0600000000000000" pitchFamily="50" charset="-128"/>
                </a:rPr>
                <a:t>放課後や夏休み等の長期休校中において、生活能力の向上訓練や社会コミュ</a:t>
              </a:r>
            </a:p>
            <a:p>
              <a:pPr algn="l">
                <a:spcBef>
                  <a:spcPts val="0"/>
                </a:spcBef>
              </a:pPr>
              <a:r>
                <a:rPr lang="ja-JP" altLang="en-US" sz="1300" b="0" u="none" dirty="0">
                  <a:latin typeface="HG丸ｺﾞｼｯｸM-PRO" panose="020F0600000000000000" pitchFamily="50" charset="-128"/>
                  <a:ea typeface="HG丸ｺﾞｼｯｸM-PRO" panose="020F0600000000000000" pitchFamily="50" charset="-128"/>
                </a:rPr>
                <a:t>ニティの交流機会を提供します。</a:t>
              </a:r>
              <a:endParaRPr lang="en-US" altLang="ja-JP" sz="1300" b="0" u="none" dirty="0">
                <a:latin typeface="HG丸ｺﾞｼｯｸM-PRO" panose="020F0600000000000000" pitchFamily="50" charset="-128"/>
                <a:ea typeface="HG丸ｺﾞｼｯｸM-PRO" panose="020F0600000000000000" pitchFamily="50" charset="-128"/>
              </a:endParaRPr>
            </a:p>
            <a:p>
              <a:pPr algn="l">
                <a:spcBef>
                  <a:spcPts val="600"/>
                </a:spcBef>
              </a:pPr>
              <a:r>
                <a:rPr lang="en-US" altLang="ja-JP" sz="1200" b="0" u="none" dirty="0">
                  <a:latin typeface="HG丸ｺﾞｼｯｸM-PRO" panose="020F0600000000000000" pitchFamily="50" charset="-128"/>
                  <a:ea typeface="HG丸ｺﾞｼｯｸM-PRO" panose="020F0600000000000000" pitchFamily="50" charset="-128"/>
                </a:rPr>
                <a:t>【</a:t>
              </a:r>
              <a:r>
                <a:rPr lang="ja-JP" altLang="en-US" sz="1200" b="0" u="none" dirty="0">
                  <a:latin typeface="HG丸ｺﾞｼｯｸM-PRO" panose="020F0600000000000000" pitchFamily="50" charset="-128"/>
                  <a:ea typeface="HG丸ｺﾞｼｯｸM-PRO" panose="020F0600000000000000" pitchFamily="50" charset="-128"/>
                </a:rPr>
                <a:t>市内の放課後等デイサービス事業所</a:t>
              </a:r>
              <a:r>
                <a:rPr lang="en-US" altLang="ja-JP" sz="1200" b="0" u="none" dirty="0">
                  <a:latin typeface="HG丸ｺﾞｼｯｸM-PRO" panose="020F0600000000000000" pitchFamily="50" charset="-128"/>
                  <a:ea typeface="HG丸ｺﾞｼｯｸM-PRO" panose="020F0600000000000000" pitchFamily="50" charset="-128"/>
                </a:rPr>
                <a:t>】</a:t>
              </a:r>
              <a:endParaRPr lang="ja-JP" altLang="en-US" sz="1200" b="0" u="none" dirty="0">
                <a:latin typeface="HG丸ｺﾞｼｯｸM-PRO" panose="020F0600000000000000" pitchFamily="50" charset="-128"/>
                <a:ea typeface="HG丸ｺﾞｼｯｸM-PRO" panose="020F0600000000000000" pitchFamily="50" charset="-128"/>
              </a:endParaRPr>
            </a:p>
            <a:p>
              <a:pPr algn="l">
                <a:spcBef>
                  <a:spcPts val="0"/>
                </a:spcBef>
              </a:pPr>
              <a:r>
                <a:rPr lang="ja-JP" altLang="en-US" sz="1200" b="0" u="none" dirty="0">
                  <a:latin typeface="HG丸ｺﾞｼｯｸM-PRO" panose="020F0600000000000000" pitchFamily="50" charset="-128"/>
                  <a:ea typeface="HG丸ｺﾞｼｯｸM-PRO" panose="020F0600000000000000" pitchFamily="50" charset="-128"/>
                </a:rPr>
                <a:t>・</a:t>
              </a:r>
              <a:r>
                <a:rPr lang="ja-JP" altLang="en-US" sz="1200" u="none" dirty="0">
                  <a:latin typeface="HG丸ｺﾞｼｯｸM-PRO" panose="020F0600000000000000" pitchFamily="50" charset="-128"/>
                  <a:ea typeface="HG丸ｺﾞｼｯｸM-PRO" panose="020F0600000000000000" pitchFamily="50" charset="-128"/>
                </a:rPr>
                <a:t>くれよん   </a:t>
              </a:r>
              <a:r>
                <a:rPr lang="ja-JP" altLang="en-US" sz="1150" b="0" u="none" dirty="0">
                  <a:latin typeface="HG丸ｺﾞｼｯｸM-PRO" panose="020F0600000000000000" pitchFamily="50" charset="-128"/>
                  <a:ea typeface="HG丸ｺﾞｼｯｸM-PRO" panose="020F0600000000000000" pitchFamily="50" charset="-128"/>
                </a:rPr>
                <a:t>（志摩市大王町波切</a:t>
              </a:r>
              <a:r>
                <a:rPr lang="en-US" altLang="ja-JP" sz="1150" b="0" u="none" dirty="0">
                  <a:latin typeface="HG丸ｺﾞｼｯｸM-PRO" panose="020F0600000000000000" pitchFamily="50" charset="-128"/>
                  <a:ea typeface="HG丸ｺﾞｼｯｸM-PRO" panose="020F0600000000000000" pitchFamily="50" charset="-128"/>
                </a:rPr>
                <a:t>3243-1 </a:t>
              </a:r>
              <a:r>
                <a:rPr lang="ja-JP" altLang="en-US" sz="1150" b="0" u="none" dirty="0">
                  <a:latin typeface="HG丸ｺﾞｼｯｸM-PRO" panose="020F0600000000000000" pitchFamily="50" charset="-128"/>
                  <a:ea typeface="HG丸ｺﾞｼｯｸM-PRO" panose="020F0600000000000000" pitchFamily="50" charset="-128"/>
                </a:rPr>
                <a:t>ゆうゆう苑内）℡ </a:t>
              </a:r>
              <a:r>
                <a:rPr lang="en-US" altLang="ja-JP" sz="1150" b="0" u="none" dirty="0">
                  <a:latin typeface="HG丸ｺﾞｼｯｸM-PRO" panose="020F0600000000000000" pitchFamily="50" charset="-128"/>
                  <a:ea typeface="HG丸ｺﾞｼｯｸM-PRO" panose="020F0600000000000000" pitchFamily="50" charset="-128"/>
                </a:rPr>
                <a:t>090</a:t>
              </a:r>
              <a:r>
                <a:rPr lang="ja-JP" altLang="en-US" sz="1150" b="0" u="none" dirty="0">
                  <a:latin typeface="HG丸ｺﾞｼｯｸM-PRO" panose="020F0600000000000000" pitchFamily="50" charset="-128"/>
                  <a:ea typeface="HG丸ｺﾞｼｯｸM-PRO" panose="020F0600000000000000" pitchFamily="50" charset="-128"/>
                </a:rPr>
                <a:t>－</a:t>
              </a:r>
              <a:r>
                <a:rPr lang="en-US" altLang="ja-JP" sz="1150" b="0" u="none" dirty="0">
                  <a:latin typeface="HG丸ｺﾞｼｯｸM-PRO" panose="020F0600000000000000" pitchFamily="50" charset="-128"/>
                  <a:ea typeface="HG丸ｺﾞｼｯｸM-PRO" panose="020F0600000000000000" pitchFamily="50" charset="-128"/>
                </a:rPr>
                <a:t>1721</a:t>
              </a:r>
              <a:r>
                <a:rPr lang="ja-JP" altLang="en-US" sz="1150" b="0" u="none" dirty="0">
                  <a:latin typeface="HG丸ｺﾞｼｯｸM-PRO" panose="020F0600000000000000" pitchFamily="50" charset="-128"/>
                  <a:ea typeface="HG丸ｺﾞｼｯｸM-PRO" panose="020F0600000000000000" pitchFamily="50" charset="-128"/>
                </a:rPr>
                <a:t>－</a:t>
              </a:r>
              <a:r>
                <a:rPr lang="en-US" altLang="ja-JP" sz="1150" b="0" u="none" dirty="0">
                  <a:latin typeface="HG丸ｺﾞｼｯｸM-PRO" panose="020F0600000000000000" pitchFamily="50" charset="-128"/>
                  <a:ea typeface="HG丸ｺﾞｼｯｸM-PRO" panose="020F0600000000000000" pitchFamily="50" charset="-128"/>
                </a:rPr>
                <a:t>7534</a:t>
              </a:r>
            </a:p>
            <a:p>
              <a:pPr algn="l">
                <a:spcBef>
                  <a:spcPts val="0"/>
                </a:spcBef>
              </a:pPr>
              <a:r>
                <a:rPr lang="en-US" altLang="ja-JP" sz="1150" b="0" u="none" dirty="0">
                  <a:latin typeface="HG丸ｺﾞｼｯｸM-PRO" panose="020F0600000000000000" pitchFamily="50" charset="-128"/>
                  <a:ea typeface="HG丸ｺﾞｼｯｸM-PRO" panose="020F0600000000000000" pitchFamily="50" charset="-128"/>
                </a:rPr>
                <a:t> </a:t>
              </a:r>
              <a:r>
                <a:rPr lang="ja-JP" altLang="en-US" sz="1150" b="0" u="none" dirty="0">
                  <a:latin typeface="HG丸ｺﾞｼｯｸM-PRO" panose="020F0600000000000000" pitchFamily="50" charset="-128"/>
                  <a:ea typeface="HG丸ｺﾞｼｯｸM-PRO" panose="020F0600000000000000" pitchFamily="50" charset="-128"/>
                </a:rPr>
                <a:t>　　　　　　利用時間　平日 授業終了後～</a:t>
              </a:r>
              <a:r>
                <a:rPr lang="en-US" altLang="ja-JP" sz="1150" b="0" u="none" dirty="0">
                  <a:latin typeface="HG丸ｺﾞｼｯｸM-PRO" panose="020F0600000000000000" pitchFamily="50" charset="-128"/>
                  <a:ea typeface="HG丸ｺﾞｼｯｸM-PRO" panose="020F0600000000000000" pitchFamily="50" charset="-128"/>
                </a:rPr>
                <a:t>17:15</a:t>
              </a:r>
              <a:r>
                <a:rPr lang="ja-JP" altLang="en-US" sz="1150" b="0" u="none" dirty="0">
                  <a:latin typeface="HG丸ｺﾞｼｯｸM-PRO" panose="020F0600000000000000" pitchFamily="50" charset="-128"/>
                  <a:ea typeface="HG丸ｺﾞｼｯｸM-PRO" panose="020F0600000000000000" pitchFamily="50" charset="-128"/>
                </a:rPr>
                <a:t>　休校日</a:t>
              </a:r>
              <a:r>
                <a:rPr lang="en-US" altLang="ja-JP" sz="1150" b="0" u="none" dirty="0">
                  <a:latin typeface="HG丸ｺﾞｼｯｸM-PRO" panose="020F0600000000000000" pitchFamily="50" charset="-128"/>
                  <a:ea typeface="HG丸ｺﾞｼｯｸM-PRO" panose="020F0600000000000000" pitchFamily="50" charset="-128"/>
                </a:rPr>
                <a:t>(</a:t>
              </a:r>
              <a:r>
                <a:rPr lang="ja-JP" altLang="en-US" sz="1150" b="0" u="none" dirty="0">
                  <a:latin typeface="HG丸ｺﾞｼｯｸM-PRO" panose="020F0600000000000000" pitchFamily="50" charset="-128"/>
                  <a:ea typeface="HG丸ｺﾞｼｯｸM-PRO" panose="020F0600000000000000" pitchFamily="50" charset="-128"/>
                </a:rPr>
                <a:t>夏休み等</a:t>
              </a:r>
              <a:r>
                <a:rPr lang="en-US" altLang="ja-JP" sz="1150" b="0" u="none" dirty="0">
                  <a:latin typeface="HG丸ｺﾞｼｯｸM-PRO" panose="020F0600000000000000" pitchFamily="50" charset="-128"/>
                  <a:ea typeface="HG丸ｺﾞｼｯｸM-PRO" panose="020F0600000000000000" pitchFamily="50" charset="-128"/>
                </a:rPr>
                <a:t>)</a:t>
              </a:r>
              <a:r>
                <a:rPr lang="ja-JP" altLang="en-US" sz="1150" b="0" u="none" dirty="0">
                  <a:latin typeface="HG丸ｺﾞｼｯｸM-PRO" panose="020F0600000000000000" pitchFamily="50" charset="-128"/>
                  <a:ea typeface="HG丸ｺﾞｼｯｸM-PRO" panose="020F0600000000000000" pitchFamily="50" charset="-128"/>
                </a:rPr>
                <a:t> 朝～</a:t>
              </a:r>
              <a:r>
                <a:rPr lang="en-US" altLang="ja-JP" sz="1150" b="0" u="none" dirty="0">
                  <a:latin typeface="HG丸ｺﾞｼｯｸM-PRO" panose="020F0600000000000000" pitchFamily="50" charset="-128"/>
                  <a:ea typeface="HG丸ｺﾞｼｯｸM-PRO" panose="020F0600000000000000" pitchFamily="50" charset="-128"/>
                </a:rPr>
                <a:t>15</a:t>
              </a:r>
              <a:r>
                <a:rPr lang="ja-JP" altLang="en-US" sz="1150" b="0" u="none" dirty="0">
                  <a:latin typeface="HG丸ｺﾞｼｯｸM-PRO" panose="020F0600000000000000" pitchFamily="50" charset="-128"/>
                  <a:ea typeface="HG丸ｺﾞｼｯｸM-PRO" panose="020F0600000000000000" pitchFamily="50" charset="-128"/>
                </a:rPr>
                <a:t>：</a:t>
              </a:r>
              <a:r>
                <a:rPr lang="en-US" altLang="ja-JP" sz="1150" b="0" u="none" dirty="0">
                  <a:latin typeface="HG丸ｺﾞｼｯｸM-PRO" panose="020F0600000000000000" pitchFamily="50" charset="-128"/>
                  <a:ea typeface="HG丸ｺﾞｼｯｸM-PRO" panose="020F0600000000000000" pitchFamily="50" charset="-128"/>
                </a:rPr>
                <a:t>30</a:t>
              </a:r>
            </a:p>
            <a:p>
              <a:pPr algn="l">
                <a:spcBef>
                  <a:spcPts val="600"/>
                </a:spcBef>
              </a:pPr>
              <a:r>
                <a:rPr lang="en-US" altLang="ja-JP" sz="1150" b="0" u="none" dirty="0">
                  <a:latin typeface="HG丸ｺﾞｼｯｸM-PRO" panose="020F0600000000000000" pitchFamily="50" charset="-128"/>
                  <a:ea typeface="HG丸ｺﾞｼｯｸM-PRO" panose="020F0600000000000000" pitchFamily="50" charset="-128"/>
                </a:rPr>
                <a:t> ※</a:t>
              </a:r>
              <a:r>
                <a:rPr lang="ja-JP" altLang="en-US" sz="1150" b="0" u="none" dirty="0">
                  <a:latin typeface="HG丸ｺﾞｼｯｸM-PRO" panose="020F0600000000000000" pitchFamily="50" charset="-128"/>
                  <a:ea typeface="HG丸ｺﾞｼｯｸM-PRO" panose="020F0600000000000000" pitchFamily="50" charset="-128"/>
                </a:rPr>
                <a:t>児童発達支援事業所（未就学児）については、近隣の</a:t>
              </a:r>
              <a:r>
                <a:rPr lang="ja-JP" altLang="en-US" sz="1150" b="0" dirty="0">
                  <a:latin typeface="HG丸ｺﾞｼｯｸM-PRO" panose="020F0600000000000000" pitchFamily="50" charset="-128"/>
                  <a:ea typeface="HG丸ｺﾞｼｯｸM-PRO" panose="020F0600000000000000" pitchFamily="50" charset="-128"/>
                </a:rPr>
                <a:t>伊勢市・鳥羽市等</a:t>
              </a:r>
              <a:r>
                <a:rPr lang="ja-JP" altLang="en-US" sz="1150" b="0" u="none" dirty="0">
                  <a:latin typeface="HG丸ｺﾞｼｯｸM-PRO" panose="020F0600000000000000" pitchFamily="50" charset="-128"/>
                  <a:ea typeface="HG丸ｺﾞｼｯｸM-PRO" panose="020F0600000000000000" pitchFamily="50" charset="-128"/>
                </a:rPr>
                <a:t>にある事業所　　</a:t>
              </a:r>
            </a:p>
            <a:p>
              <a:pPr algn="l">
                <a:spcBef>
                  <a:spcPts val="0"/>
                </a:spcBef>
              </a:pPr>
              <a:r>
                <a:rPr lang="ja-JP" altLang="en-US" sz="1150" b="0" u="none" dirty="0">
                  <a:latin typeface="HG丸ｺﾞｼｯｸM-PRO" panose="020F0600000000000000" pitchFamily="50" charset="-128"/>
                  <a:ea typeface="HG丸ｺﾞｼｯｸM-PRO" panose="020F0600000000000000" pitchFamily="50" charset="-128"/>
                </a:rPr>
                <a:t>　 のサービス利用となります。</a:t>
              </a:r>
              <a:r>
                <a:rPr lang="en-US" altLang="ja-JP" sz="1150" b="0" u="none" dirty="0">
                  <a:latin typeface="HG丸ｺﾞｼｯｸM-PRO" panose="020F0600000000000000" pitchFamily="50" charset="-128"/>
                  <a:ea typeface="HG丸ｺﾞｼｯｸM-PRO" panose="020F0600000000000000" pitchFamily="50" charset="-128"/>
                </a:rPr>
                <a:t> </a:t>
              </a:r>
            </a:p>
          </p:txBody>
        </p:sp>
        <p:sp>
          <p:nvSpPr>
            <p:cNvPr id="38" name="正方形/長方形 37"/>
            <p:cNvSpPr/>
            <p:nvPr/>
          </p:nvSpPr>
          <p:spPr>
            <a:xfrm>
              <a:off x="2420888" y="6012160"/>
              <a:ext cx="2376264" cy="276999"/>
            </a:xfrm>
            <a:prstGeom prst="rect">
              <a:avLst/>
            </a:prstGeom>
          </p:spPr>
          <p:txBody>
            <a:bodyPr wrap="square">
              <a:spAutoFit/>
            </a:bodyPr>
            <a:lstStyle/>
            <a:p>
              <a:pPr algn="l">
                <a:spcBef>
                  <a:spcPts val="300"/>
                </a:spcBef>
              </a:pPr>
              <a:r>
                <a:rPr lang="ja-JP" altLang="en-US" sz="1200" u="none" dirty="0">
                  <a:latin typeface="+mj-ea"/>
                  <a:ea typeface="+mj-ea"/>
                </a:rPr>
                <a:t>（お問合わせ先 ： 地域福祉課）</a:t>
              </a:r>
              <a:endParaRPr lang="ja-JP" altLang="en-US" sz="1200" u="none" dirty="0">
                <a:latin typeface="HG丸ｺﾞｼｯｸM-PRO" pitchFamily="50" charset="-128"/>
                <a:ea typeface="HG丸ｺﾞｼｯｸM-PRO" pitchFamily="50" charset="-128"/>
              </a:endParaRPr>
            </a:p>
          </p:txBody>
        </p:sp>
      </p:grpSp>
      <p:sp>
        <p:nvSpPr>
          <p:cNvPr id="26" name="四角形: 角を丸くする 79"/>
          <p:cNvSpPr/>
          <p:nvPr/>
        </p:nvSpPr>
        <p:spPr>
          <a:xfrm rot="21203922">
            <a:off x="201986" y="5005019"/>
            <a:ext cx="1287315" cy="306467"/>
          </a:xfrm>
          <a:prstGeom prst="roundRect">
            <a:avLst/>
          </a:prstGeom>
          <a:solidFill>
            <a:srgbClr val="008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1200" u="none" dirty="0">
                <a:solidFill>
                  <a:schemeClr val="bg1"/>
                </a:solidFill>
                <a:latin typeface="メイリオ" pitchFamily="50" charset="-128"/>
                <a:ea typeface="メイリオ" pitchFamily="50" charset="-128"/>
                <a:cs typeface="メイリオ" pitchFamily="50" charset="-128"/>
              </a:rPr>
              <a:t>子育て支援</a:t>
            </a:r>
            <a:endParaRPr kumimoji="1" lang="ja-JP" altLang="en-US" sz="1200" u="none" dirty="0">
              <a:solidFill>
                <a:schemeClr val="bg1"/>
              </a:solidFill>
              <a:latin typeface="メイリオ" pitchFamily="50" charset="-128"/>
              <a:ea typeface="メイリオ" pitchFamily="50" charset="-128"/>
              <a:cs typeface="メイリオ" pitchFamily="50" charset="-128"/>
            </a:endParaRPr>
          </a:p>
        </p:txBody>
      </p:sp>
      <p:grpSp>
        <p:nvGrpSpPr>
          <p:cNvPr id="27" name="グループ化 26"/>
          <p:cNvGrpSpPr/>
          <p:nvPr/>
        </p:nvGrpSpPr>
        <p:grpSpPr>
          <a:xfrm>
            <a:off x="548679" y="5319663"/>
            <a:ext cx="5820685" cy="1052537"/>
            <a:chOff x="548680" y="4283968"/>
            <a:chExt cx="5820685" cy="1052537"/>
          </a:xfrm>
        </p:grpSpPr>
        <p:sp>
          <p:nvSpPr>
            <p:cNvPr id="28" name="正方形/長方形 27"/>
            <p:cNvSpPr/>
            <p:nvPr/>
          </p:nvSpPr>
          <p:spPr>
            <a:xfrm>
              <a:off x="620688" y="4283968"/>
              <a:ext cx="3047843" cy="307777"/>
            </a:xfrm>
            <a:prstGeom prst="rect">
              <a:avLst/>
            </a:prstGeom>
          </p:spPr>
          <p:txBody>
            <a:bodyPr wrap="square">
              <a:spAutoFit/>
            </a:bodyPr>
            <a:lstStyle/>
            <a:p>
              <a:pPr algn="l">
                <a:spcBef>
                  <a:spcPts val="300"/>
                </a:spcBef>
              </a:pPr>
              <a:r>
                <a:rPr lang="ja-JP" altLang="en-US" sz="1400" u="none" dirty="0">
                  <a:latin typeface="+mj-ea"/>
                  <a:ea typeface="+mj-ea"/>
                </a:rPr>
                <a:t>　</a:t>
              </a:r>
              <a:r>
                <a:rPr lang="ja-JP" altLang="en-US" sz="1400" u="none" dirty="0">
                  <a:latin typeface="HG丸ｺﾞｼｯｸM-PRO" pitchFamily="50" charset="-128"/>
                  <a:ea typeface="HG丸ｺﾞｼｯｸM-PRO" pitchFamily="50" charset="-128"/>
                </a:rPr>
                <a:t>子育て世代包括支援センター</a:t>
              </a:r>
            </a:p>
          </p:txBody>
        </p:sp>
        <p:sp>
          <p:nvSpPr>
            <p:cNvPr id="29" name="正方形/長方形 28"/>
            <p:cNvSpPr/>
            <p:nvPr/>
          </p:nvSpPr>
          <p:spPr>
            <a:xfrm>
              <a:off x="548680" y="4644008"/>
              <a:ext cx="5820685" cy="692497"/>
            </a:xfrm>
            <a:prstGeom prst="rect">
              <a:avLst/>
            </a:prstGeom>
          </p:spPr>
          <p:txBody>
            <a:bodyPr wrap="square">
              <a:spAutoFit/>
            </a:bodyPr>
            <a:lstStyle/>
            <a:p>
              <a:pPr algn="l">
                <a:spcBef>
                  <a:spcPts val="0"/>
                </a:spcBef>
              </a:pPr>
              <a:r>
                <a:rPr lang="ja-JP" altLang="en-US" sz="1200" b="0" u="none" dirty="0">
                  <a:latin typeface="+mj-ea"/>
                  <a:ea typeface="+mj-ea"/>
                </a:rPr>
                <a:t>　</a:t>
              </a:r>
              <a:r>
                <a:rPr lang="ja-JP" altLang="en-US" sz="1300" b="0" u="none" dirty="0">
                  <a:latin typeface="HG丸ｺﾞｼｯｸM-PRO" panose="020F0600000000000000" pitchFamily="50" charset="-128"/>
                  <a:ea typeface="HG丸ｺﾞｼｯｸM-PRO" panose="020F0600000000000000" pitchFamily="50" charset="-128"/>
                </a:rPr>
                <a:t>妊娠期から子育て期までの総合窓口です。保健師・看護師が、ご家族の人が安心して過ごせるよう、妊娠・出産・育児のさまざまな疑問・悩みについて、サポートします。</a:t>
              </a:r>
            </a:p>
          </p:txBody>
        </p:sp>
        <p:cxnSp>
          <p:nvCxnSpPr>
            <p:cNvPr id="30" name="直線コネクタ 29"/>
            <p:cNvCxnSpPr/>
            <p:nvPr/>
          </p:nvCxnSpPr>
          <p:spPr bwMode="auto">
            <a:xfrm flipV="1">
              <a:off x="692696" y="4572000"/>
              <a:ext cx="2926047" cy="19386"/>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正方形/長方形 30"/>
            <p:cNvSpPr/>
            <p:nvPr/>
          </p:nvSpPr>
          <p:spPr>
            <a:xfrm>
              <a:off x="3645024" y="4283968"/>
              <a:ext cx="2376264" cy="276999"/>
            </a:xfrm>
            <a:prstGeom prst="rect">
              <a:avLst/>
            </a:prstGeom>
          </p:spPr>
          <p:txBody>
            <a:bodyPr wrap="square">
              <a:spAutoFit/>
            </a:bodyPr>
            <a:lstStyle/>
            <a:p>
              <a:pPr algn="l">
                <a:spcBef>
                  <a:spcPts val="300"/>
                </a:spcBef>
              </a:pPr>
              <a:r>
                <a:rPr lang="ja-JP" altLang="en-US" sz="1200" u="none" dirty="0">
                  <a:latin typeface="+mj-ea"/>
                  <a:ea typeface="+mj-ea"/>
                </a:rPr>
                <a:t>（お問合わせ先 ： 健康推進課）</a:t>
              </a:r>
              <a:endParaRPr lang="ja-JP" altLang="en-US" sz="1200" u="none" dirty="0">
                <a:latin typeface="HG丸ｺﾞｼｯｸM-PRO" pitchFamily="50" charset="-128"/>
                <a:ea typeface="HG丸ｺﾞｼｯｸM-PRO" pitchFamily="50" charset="-128"/>
              </a:endParaRPr>
            </a:p>
          </p:txBody>
        </p:sp>
      </p:grpSp>
    </p:spTree>
    <p:extLst>
      <p:ext uri="{BB962C8B-B14F-4D97-AF65-F5344CB8AC3E}">
        <p14:creationId xmlns:p14="http://schemas.microsoft.com/office/powerpoint/2010/main" val="4161201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6"/>
          <p:cNvSpPr>
            <a:spLocks noGrp="1"/>
          </p:cNvSpPr>
          <p:nvPr>
            <p:ph type="sldNum" sz="quarter" idx="4"/>
          </p:nvPr>
        </p:nvSpPr>
        <p:spPr>
          <a:xfrm>
            <a:off x="5257800" y="8876289"/>
            <a:ext cx="1600200" cy="6350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969"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-9-</a:t>
            </a:r>
          </a:p>
        </p:txBody>
      </p:sp>
      <p:sp>
        <p:nvSpPr>
          <p:cNvPr id="21" name="四角形: 角を丸くする 20"/>
          <p:cNvSpPr/>
          <p:nvPr/>
        </p:nvSpPr>
        <p:spPr>
          <a:xfrm>
            <a:off x="359807" y="35496"/>
            <a:ext cx="6138388" cy="612934"/>
          </a:xfrm>
          <a:prstGeom prst="roundRect">
            <a:avLst/>
          </a:prstGeom>
          <a:pattFill prst="sphere">
            <a:fgClr>
              <a:srgbClr val="CCFFCC"/>
            </a:fgClr>
            <a:bgClr>
              <a:schemeClr val="bg1"/>
            </a:bgClr>
          </a:patt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ctr" defTabSz="914400" rtl="0" eaLnBrk="1" fontAlgn="base" latinLnBrk="0" hangingPunct="1">
              <a:lnSpc>
                <a:spcPct val="150000"/>
              </a:lnSpc>
              <a:spcBef>
                <a:spcPct val="50000"/>
              </a:spcBef>
              <a:spcAft>
                <a:spcPct val="0"/>
              </a:spcAft>
              <a:buClrTx/>
              <a:buSzTx/>
              <a:buFontTx/>
              <a:buNone/>
              <a:tabLst/>
              <a:defRPr/>
            </a:pPr>
            <a:r>
              <a:rPr lang="ja-JP" altLang="en-US" sz="240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志摩</a:t>
            </a:r>
            <a:r>
              <a:rPr kumimoji="1" lang="ja-JP" altLang="en-US" sz="2400" b="1"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市の子育て支援－２</a:t>
            </a:r>
          </a:p>
        </p:txBody>
      </p:sp>
      <p:sp>
        <p:nvSpPr>
          <p:cNvPr id="10" name="四角形: 角を丸くする 9"/>
          <p:cNvSpPr/>
          <p:nvPr/>
        </p:nvSpPr>
        <p:spPr>
          <a:xfrm rot="21227105">
            <a:off x="363218" y="848866"/>
            <a:ext cx="1139055" cy="306467"/>
          </a:xfrm>
          <a:prstGeom prst="roundRect">
            <a:avLst/>
          </a:prstGeom>
          <a:solidFill>
            <a:srgbClr val="008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ctr" defTabSz="914400" rtl="0" eaLnBrk="1" fontAlgn="base" latinLnBrk="0" hangingPunct="1">
              <a:lnSpc>
                <a:spcPct val="150000"/>
              </a:lnSpc>
              <a:spcBef>
                <a:spcPct val="50000"/>
              </a:spcBef>
              <a:spcAft>
                <a:spcPct val="0"/>
              </a:spcAft>
              <a:buClrTx/>
              <a:buSzTx/>
              <a:buFontTx/>
              <a:buNone/>
              <a:tabLst/>
              <a:defRPr/>
            </a:pPr>
            <a:r>
              <a:rPr kumimoji="1" lang="ja-JP" altLang="en-US" sz="1200" b="1" i="0" u="none" strike="noStrike" kern="120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施 設 等</a:t>
            </a:r>
          </a:p>
        </p:txBody>
      </p:sp>
      <p:grpSp>
        <p:nvGrpSpPr>
          <p:cNvPr id="2" name="グループ化 1"/>
          <p:cNvGrpSpPr/>
          <p:nvPr/>
        </p:nvGrpSpPr>
        <p:grpSpPr>
          <a:xfrm>
            <a:off x="3538448" y="570215"/>
            <a:ext cx="3096344" cy="1152128"/>
            <a:chOff x="3538448" y="609238"/>
            <a:chExt cx="3096344" cy="1152128"/>
          </a:xfrm>
        </p:grpSpPr>
        <p:sp>
          <p:nvSpPr>
            <p:cNvPr id="11" name="四角形: 角を丸くする 10"/>
            <p:cNvSpPr/>
            <p:nvPr/>
          </p:nvSpPr>
          <p:spPr>
            <a:xfrm>
              <a:off x="3538448" y="609238"/>
              <a:ext cx="2493129"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① </a:t>
              </a:r>
              <a:r>
                <a:rPr lang="ja-JP" altLang="en-US" sz="1200" b="0" u="none" noProof="0"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浜島</a:t>
              </a:r>
              <a:r>
                <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子育て支援センター</a:t>
              </a:r>
            </a:p>
          </p:txBody>
        </p:sp>
        <p:cxnSp>
          <p:nvCxnSpPr>
            <p:cNvPr id="12" name="直線コネクタ 11"/>
            <p:cNvCxnSpPr/>
            <p:nvPr/>
          </p:nvCxnSpPr>
          <p:spPr bwMode="auto">
            <a:xfrm>
              <a:off x="3538448" y="899592"/>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正方形/長方形 12"/>
            <p:cNvSpPr/>
            <p:nvPr/>
          </p:nvSpPr>
          <p:spPr>
            <a:xfrm>
              <a:off x="3610456" y="899592"/>
              <a:ext cx="3024336" cy="861774"/>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内容：育児相談、子育てサロン</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9:00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12:00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13:00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16:00</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住所：浜島</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町浜島</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709</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（浜島幼保園</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階）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0599-53-1220</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備考：利用は無料</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grpSp>
      <p:grpSp>
        <p:nvGrpSpPr>
          <p:cNvPr id="4" name="グループ化 3"/>
          <p:cNvGrpSpPr/>
          <p:nvPr/>
        </p:nvGrpSpPr>
        <p:grpSpPr>
          <a:xfrm>
            <a:off x="359807" y="1649677"/>
            <a:ext cx="3096344" cy="1152786"/>
            <a:chOff x="359807" y="1688700"/>
            <a:chExt cx="3096344" cy="1152786"/>
          </a:xfrm>
        </p:grpSpPr>
        <p:sp>
          <p:nvSpPr>
            <p:cNvPr id="34" name="四角形: 角を丸くする 10"/>
            <p:cNvSpPr/>
            <p:nvPr/>
          </p:nvSpPr>
          <p:spPr>
            <a:xfrm>
              <a:off x="359807" y="1688700"/>
              <a:ext cx="2493129"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② </a:t>
              </a:r>
              <a:r>
                <a:rPr lang="ja-JP" altLang="en-US" sz="1200" b="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志摩</a:t>
              </a:r>
              <a:r>
                <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子育て支援センター</a:t>
              </a:r>
            </a:p>
          </p:txBody>
        </p:sp>
        <p:cxnSp>
          <p:nvCxnSpPr>
            <p:cNvPr id="35" name="直線コネクタ 34"/>
            <p:cNvCxnSpPr/>
            <p:nvPr/>
          </p:nvCxnSpPr>
          <p:spPr bwMode="auto">
            <a:xfrm>
              <a:off x="359807" y="1979712"/>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正方形/長方形 28"/>
            <p:cNvSpPr/>
            <p:nvPr/>
          </p:nvSpPr>
          <p:spPr>
            <a:xfrm>
              <a:off x="431815" y="1979712"/>
              <a:ext cx="3024336" cy="861774"/>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内容：育児相談、子育てサロン</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9:00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12:00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13:00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16:00</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住所：志摩</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町和具</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660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（志摩幼保園</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3</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階）</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0599-85-0940</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備考：利用は無料</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grpSp>
      <p:grpSp>
        <p:nvGrpSpPr>
          <p:cNvPr id="3" name="グループ化 2"/>
          <p:cNvGrpSpPr/>
          <p:nvPr/>
        </p:nvGrpSpPr>
        <p:grpSpPr>
          <a:xfrm>
            <a:off x="3538448" y="1651580"/>
            <a:ext cx="3096344" cy="1152128"/>
            <a:chOff x="3538448" y="1691680"/>
            <a:chExt cx="3096344" cy="1152128"/>
          </a:xfrm>
        </p:grpSpPr>
        <p:sp>
          <p:nvSpPr>
            <p:cNvPr id="40" name="四角形: 角を丸くする 39"/>
            <p:cNvSpPr/>
            <p:nvPr/>
          </p:nvSpPr>
          <p:spPr>
            <a:xfrm>
              <a:off x="3538448" y="1691680"/>
              <a:ext cx="2493129"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③ </a:t>
              </a:r>
              <a:r>
                <a:rPr lang="ja-JP" altLang="en-US" sz="1200" b="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磯部子育て支援センター</a:t>
              </a:r>
              <a:endParaRPr kumimoji="1" lang="ja-JP" altLang="en-US" sz="1200" b="0" i="0" u="none" strike="noStrike" kern="1200" cap="none" spc="0" normalizeH="0" baseline="0" noProof="0" dirty="0">
                <a:ln>
                  <a:noFill/>
                </a:ln>
                <a:solidFill>
                  <a:schemeClr val="tx1"/>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41" name="直線コネクタ 40"/>
            <p:cNvCxnSpPr/>
            <p:nvPr/>
          </p:nvCxnSpPr>
          <p:spPr bwMode="auto">
            <a:xfrm>
              <a:off x="3538448" y="1982034"/>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正方形/長方形 29"/>
            <p:cNvSpPr/>
            <p:nvPr/>
          </p:nvSpPr>
          <p:spPr>
            <a:xfrm>
              <a:off x="3610456" y="1982034"/>
              <a:ext cx="3024336" cy="861774"/>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内容：育児相談、子育てサロン</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9:00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12:00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13:00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16:00</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住所：磯部</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町恵利原</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1275</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（磯部幼保園</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2</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階）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0599-55-1741</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a:t>
              </a:r>
              <a:r>
                <a:rPr lang="ja-JP" altLang="en-US" sz="900" b="0" u="none" noProof="0" dirty="0">
                  <a:solidFill>
                    <a:srgbClr val="000000"/>
                  </a:solidFill>
                  <a:latin typeface="HG丸ｺﾞｼｯｸM-PRO" panose="020F0600000000000000" pitchFamily="50" charset="-128"/>
                  <a:ea typeface="HG丸ｺﾞｼｯｸM-PRO" panose="020F0600000000000000" pitchFamily="50" charset="-128"/>
                </a:rPr>
                <a:t>利用は無料・月</a:t>
              </a:r>
              <a:r>
                <a:rPr lang="en-US" altLang="ja-JP" sz="900" b="0" u="none" noProof="0" dirty="0">
                  <a:solidFill>
                    <a:srgbClr val="000000"/>
                  </a:solidFill>
                  <a:latin typeface="HG丸ｺﾞｼｯｸM-PRO" panose="020F0600000000000000" pitchFamily="50" charset="-128"/>
                  <a:ea typeface="HG丸ｺﾞｼｯｸM-PRO" panose="020F0600000000000000" pitchFamily="50" charset="-128"/>
                </a:rPr>
                <a:t>1</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回ひよこクラブ </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10</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11</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時</a:t>
              </a:r>
              <a:endParaRPr kumimoji="1" lang="en-US" altLang="ja-JP"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grpSp>
      <p:grpSp>
        <p:nvGrpSpPr>
          <p:cNvPr id="5" name="グループ化 4"/>
          <p:cNvGrpSpPr/>
          <p:nvPr/>
        </p:nvGrpSpPr>
        <p:grpSpPr>
          <a:xfrm>
            <a:off x="359807" y="2754992"/>
            <a:ext cx="3096344" cy="1152080"/>
            <a:chOff x="359807" y="2794015"/>
            <a:chExt cx="3096344" cy="1152080"/>
          </a:xfrm>
        </p:grpSpPr>
        <p:sp>
          <p:nvSpPr>
            <p:cNvPr id="37" name="四角形: 角を丸くする 39"/>
            <p:cNvSpPr/>
            <p:nvPr/>
          </p:nvSpPr>
          <p:spPr>
            <a:xfrm>
              <a:off x="359807" y="2794015"/>
              <a:ext cx="3024336"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④</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kumimoji="1" lang="ja-JP" altLang="en-US" sz="1200" b="0" i="0" u="none" strike="noStrike" kern="1200" cap="none" spc="0" normalizeH="0" baseline="0" noProof="0" dirty="0">
                  <a:ln>
                    <a:noFill/>
                  </a:ln>
                  <a:solidFill>
                    <a:schemeClr val="tx1"/>
                  </a:solidFill>
                  <a:effectLst/>
                  <a:uLnTx/>
                  <a:uFillTx/>
                  <a:latin typeface="HG丸ｺﾞｼｯｸM-PRO" panose="020F0600000000000000" pitchFamily="50" charset="-128"/>
                  <a:ea typeface="HG丸ｺﾞｼｯｸM-PRO" panose="020F0600000000000000" pitchFamily="50" charset="-128"/>
                  <a:cs typeface="メイリオ" pitchFamily="50" charset="-128"/>
                </a:rPr>
                <a:t>子育て支援センターわくわくの森</a:t>
              </a:r>
            </a:p>
          </p:txBody>
        </p:sp>
        <p:cxnSp>
          <p:nvCxnSpPr>
            <p:cNvPr id="38" name="直線コネクタ 37"/>
            <p:cNvCxnSpPr/>
            <p:nvPr/>
          </p:nvCxnSpPr>
          <p:spPr bwMode="auto">
            <a:xfrm>
              <a:off x="359807" y="3084260"/>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正方形/長方形 41"/>
            <p:cNvSpPr/>
            <p:nvPr/>
          </p:nvSpPr>
          <p:spPr>
            <a:xfrm>
              <a:off x="431815" y="3084321"/>
              <a:ext cx="3024336" cy="861774"/>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内容：センター開放、育児相談</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9:00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11:30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13:00</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15:30</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住所：阿児</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町神明</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878-78</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（ｼﾙﾊﾞｰｹｱ豊壽園内）</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0599-44-1117</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備考：利用は無料・しまの杜保育園隣接</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grpSp>
      <p:grpSp>
        <p:nvGrpSpPr>
          <p:cNvPr id="6" name="グループ化 5"/>
          <p:cNvGrpSpPr/>
          <p:nvPr/>
        </p:nvGrpSpPr>
        <p:grpSpPr>
          <a:xfrm>
            <a:off x="3538448" y="2732777"/>
            <a:ext cx="3096344" cy="1327637"/>
            <a:chOff x="3538448" y="2771800"/>
            <a:chExt cx="3096344" cy="1327637"/>
          </a:xfrm>
        </p:grpSpPr>
        <p:sp>
          <p:nvSpPr>
            <p:cNvPr id="44" name="四角形: 角を丸くする 43"/>
            <p:cNvSpPr/>
            <p:nvPr/>
          </p:nvSpPr>
          <p:spPr>
            <a:xfrm>
              <a:off x="3538448" y="2771800"/>
              <a:ext cx="2493129"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⑤</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noProof="0"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鵜方</a:t>
              </a:r>
              <a:r>
                <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放課後児童クラブ</a:t>
              </a:r>
            </a:p>
          </p:txBody>
        </p:sp>
        <p:cxnSp>
          <p:nvCxnSpPr>
            <p:cNvPr id="45" name="直線コネクタ 44"/>
            <p:cNvCxnSpPr/>
            <p:nvPr/>
          </p:nvCxnSpPr>
          <p:spPr bwMode="auto">
            <a:xfrm>
              <a:off x="3538448" y="3083774"/>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正方形/長方形 42"/>
            <p:cNvSpPr/>
            <p:nvPr/>
          </p:nvSpPr>
          <p:spPr>
            <a:xfrm>
              <a:off x="3610456" y="3083774"/>
              <a:ext cx="3024336"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内容：学童保育</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放課後～</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18:00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土・夏休み等の休校日　</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18:00</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住所：阿児</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町鵜方</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1404-3</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0599-4</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３</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-6044</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備考：利用料は「</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こども家庭課」へ確認</a:t>
              </a:r>
              <a:endParaRPr lang="en-US" altLang="ja-JP" sz="10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grpSp>
        <p:nvGrpSpPr>
          <p:cNvPr id="9" name="グループ化 8"/>
          <p:cNvGrpSpPr/>
          <p:nvPr/>
        </p:nvGrpSpPr>
        <p:grpSpPr>
          <a:xfrm>
            <a:off x="359807" y="4029956"/>
            <a:ext cx="3096344" cy="1283790"/>
            <a:chOff x="359807" y="4068979"/>
            <a:chExt cx="3096344" cy="1283790"/>
          </a:xfrm>
        </p:grpSpPr>
        <p:sp>
          <p:nvSpPr>
            <p:cNvPr id="48" name="四角形: 角を丸くする 47"/>
            <p:cNvSpPr/>
            <p:nvPr/>
          </p:nvSpPr>
          <p:spPr>
            <a:xfrm>
              <a:off x="359807" y="4068979"/>
              <a:ext cx="2493129" cy="258582"/>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⑥</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神明放課後児童クラブ</a:t>
              </a:r>
              <a:endPar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49" name="直線コネクタ 48"/>
            <p:cNvCxnSpPr/>
            <p:nvPr/>
          </p:nvCxnSpPr>
          <p:spPr bwMode="auto">
            <a:xfrm>
              <a:off x="359807" y="4337106"/>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正方形/長方形 46"/>
            <p:cNvSpPr/>
            <p:nvPr/>
          </p:nvSpPr>
          <p:spPr>
            <a:xfrm>
              <a:off x="431815" y="4337106"/>
              <a:ext cx="3024336"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内容：学童保育</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放課後～</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18:00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土・夏休み等の休校日　</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18:00</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住所：阿児</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町神明</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346-4</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0599-43-3556</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備考：利用料は「</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こども家庭課」へ確認</a:t>
              </a:r>
              <a:endParaRPr lang="en-US" altLang="ja-JP" sz="10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grpSp>
        <p:nvGrpSpPr>
          <p:cNvPr id="8" name="グループ化 7"/>
          <p:cNvGrpSpPr/>
          <p:nvPr/>
        </p:nvGrpSpPr>
        <p:grpSpPr>
          <a:xfrm>
            <a:off x="3538448" y="4028921"/>
            <a:ext cx="3096344" cy="1279753"/>
            <a:chOff x="3538448" y="4067944"/>
            <a:chExt cx="3096344" cy="1279753"/>
          </a:xfrm>
        </p:grpSpPr>
        <p:sp>
          <p:nvSpPr>
            <p:cNvPr id="62" name="四角形: 角を丸くする 61"/>
            <p:cNvSpPr/>
            <p:nvPr/>
          </p:nvSpPr>
          <p:spPr>
            <a:xfrm>
              <a:off x="3538448" y="4067944"/>
              <a:ext cx="2858073" cy="258582"/>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⑦</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東海放課後児童クラブ</a:t>
              </a:r>
              <a:endPar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67" name="直線コネクタ 66"/>
            <p:cNvCxnSpPr/>
            <p:nvPr/>
          </p:nvCxnSpPr>
          <p:spPr bwMode="auto">
            <a:xfrm>
              <a:off x="3538448" y="4332034"/>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正方形/長方形 49"/>
            <p:cNvSpPr/>
            <p:nvPr/>
          </p:nvSpPr>
          <p:spPr>
            <a:xfrm>
              <a:off x="3610456" y="4332034"/>
              <a:ext cx="3024336"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内容：学童保育</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放課後～</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18:00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土・夏休み等の休校日　</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18:00</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住所：阿児</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町甲賀</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1518</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（東海小学校</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階）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0599-45-5550</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料</a:t>
              </a: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は「</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こども家庭課」へ確認</a:t>
              </a:r>
              <a:endParaRPr lang="en-US" altLang="ja-JP" sz="10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grpSp>
        <p:nvGrpSpPr>
          <p:cNvPr id="15" name="グループ化 14"/>
          <p:cNvGrpSpPr/>
          <p:nvPr/>
        </p:nvGrpSpPr>
        <p:grpSpPr>
          <a:xfrm>
            <a:off x="359807" y="5285379"/>
            <a:ext cx="3096344" cy="1301991"/>
            <a:chOff x="359807" y="5324402"/>
            <a:chExt cx="3096344" cy="1301991"/>
          </a:xfrm>
        </p:grpSpPr>
        <p:sp>
          <p:nvSpPr>
            <p:cNvPr id="73" name="四角形: 角を丸くする 72"/>
            <p:cNvSpPr/>
            <p:nvPr/>
          </p:nvSpPr>
          <p:spPr>
            <a:xfrm>
              <a:off x="359807" y="5324402"/>
              <a:ext cx="2934962"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⑧</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浜島放課後児童クラブ</a:t>
              </a:r>
              <a:endPar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75" name="直線コネクタ 74"/>
            <p:cNvCxnSpPr/>
            <p:nvPr/>
          </p:nvCxnSpPr>
          <p:spPr bwMode="auto">
            <a:xfrm>
              <a:off x="359807" y="5612434"/>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正方形/長方形 50"/>
            <p:cNvSpPr/>
            <p:nvPr/>
          </p:nvSpPr>
          <p:spPr>
            <a:xfrm>
              <a:off x="431815" y="5610730"/>
              <a:ext cx="3024336"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内容：学童保育</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放課後～</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18:00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土・夏休み等の休校日　</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18:00</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住所：浜島町浜島</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1112</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（浜島小学校</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階）</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090-2138-2858</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備考：利用料は「</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こども家庭課」へ確認</a:t>
              </a:r>
              <a:endParaRPr lang="en-US" altLang="ja-JP" sz="10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grpSp>
        <p:nvGrpSpPr>
          <p:cNvPr id="14" name="グループ化 13"/>
          <p:cNvGrpSpPr/>
          <p:nvPr/>
        </p:nvGrpSpPr>
        <p:grpSpPr>
          <a:xfrm>
            <a:off x="3538448" y="5253057"/>
            <a:ext cx="3096344" cy="1327637"/>
            <a:chOff x="3538448" y="5292080"/>
            <a:chExt cx="3096344" cy="1327637"/>
          </a:xfrm>
        </p:grpSpPr>
        <p:sp>
          <p:nvSpPr>
            <p:cNvPr id="53" name="四角形: 角を丸くする 61"/>
            <p:cNvSpPr/>
            <p:nvPr/>
          </p:nvSpPr>
          <p:spPr>
            <a:xfrm>
              <a:off x="3538448" y="5292080"/>
              <a:ext cx="2858073"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⑨</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noProof="0"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大王</a:t>
              </a:r>
              <a:r>
                <a:rPr lang="ja-JP" altLang="en-US" sz="1200" b="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放課後児童クラブ</a:t>
              </a:r>
              <a:endPar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56" name="直線コネクタ 55"/>
            <p:cNvCxnSpPr/>
            <p:nvPr/>
          </p:nvCxnSpPr>
          <p:spPr bwMode="auto">
            <a:xfrm>
              <a:off x="3538448" y="5604054"/>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正方形/長方形 58"/>
            <p:cNvSpPr/>
            <p:nvPr/>
          </p:nvSpPr>
          <p:spPr>
            <a:xfrm>
              <a:off x="3610456" y="5604054"/>
              <a:ext cx="3024336"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内容：学童保育</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放課後～</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18:00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土・夏休み等の休校日　</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18:00</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住所：大王町波切</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877-3</a:t>
              </a:r>
              <a:r>
                <a:rPr lang="ja-JP" altLang="en-US" sz="800" b="0" u="none" dirty="0">
                  <a:solidFill>
                    <a:srgbClr val="000000"/>
                  </a:solidFill>
                  <a:latin typeface="HG丸ｺﾞｼｯｸM-PRO" panose="020F0600000000000000" pitchFamily="50" charset="-128"/>
                  <a:ea typeface="HG丸ｺﾞｼｯｸM-PRO" panose="020F0600000000000000" pitchFamily="50" charset="-128"/>
                </a:rPr>
                <a:t>（大王小学校体育館２階）</a:t>
              </a:r>
              <a:endParaRPr kumimoji="1" lang="ja-JP" altLang="en-US" sz="8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0599-72-2121</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料</a:t>
              </a: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は「</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こども家庭課」へ確認</a:t>
              </a:r>
              <a:endParaRPr lang="en-US" altLang="ja-JP" sz="10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grpSp>
        <p:nvGrpSpPr>
          <p:cNvPr id="16" name="グループ化 15"/>
          <p:cNvGrpSpPr/>
          <p:nvPr/>
        </p:nvGrpSpPr>
        <p:grpSpPr>
          <a:xfrm>
            <a:off x="359807" y="6517708"/>
            <a:ext cx="3096344" cy="1327637"/>
            <a:chOff x="359807" y="6556731"/>
            <a:chExt cx="3096344" cy="1327637"/>
          </a:xfrm>
        </p:grpSpPr>
        <p:sp>
          <p:nvSpPr>
            <p:cNvPr id="54" name="四角形: 角を丸くする 61"/>
            <p:cNvSpPr/>
            <p:nvPr/>
          </p:nvSpPr>
          <p:spPr>
            <a:xfrm>
              <a:off x="359807" y="6556731"/>
              <a:ext cx="2858073"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⑩</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noProof="0"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志摩</a:t>
              </a:r>
              <a:r>
                <a:rPr lang="ja-JP" altLang="en-US" sz="1200" b="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放課後児童クラブ</a:t>
              </a:r>
              <a:endPar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57" name="直線コネクタ 56"/>
            <p:cNvCxnSpPr/>
            <p:nvPr/>
          </p:nvCxnSpPr>
          <p:spPr bwMode="auto">
            <a:xfrm>
              <a:off x="359807" y="6868705"/>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 name="正方形/長方形 59"/>
            <p:cNvSpPr/>
            <p:nvPr/>
          </p:nvSpPr>
          <p:spPr>
            <a:xfrm>
              <a:off x="431815" y="6868705"/>
              <a:ext cx="3024336"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内容：学童保育</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放課後～</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18:00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土・夏休み等の休校日　</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18:00</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住所：志摩町和具３１４</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１</a:t>
              </a:r>
              <a:r>
                <a:rPr kumimoji="1" lang="ja-JP" altLang="en-US" sz="7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（志摩小学校特別教室棟</a:t>
              </a:r>
              <a:r>
                <a:rPr lang="ja-JP" altLang="en-US" sz="700" b="0" u="none" dirty="0">
                  <a:solidFill>
                    <a:srgbClr val="000000"/>
                  </a:solidFill>
                  <a:latin typeface="HG丸ｺﾞｼｯｸM-PRO" panose="020F0600000000000000" pitchFamily="50" charset="-128"/>
                  <a:ea typeface="HG丸ｺﾞｼｯｸM-PRO" panose="020F0600000000000000" pitchFamily="50" charset="-128"/>
                </a:rPr>
                <a:t>１階</a:t>
              </a:r>
              <a:r>
                <a:rPr kumimoji="1" lang="ja-JP" altLang="en-US" sz="7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0599-85-1126</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料</a:t>
              </a: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は「</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こども家庭課」へ確認</a:t>
              </a:r>
              <a:endParaRPr lang="en-US" altLang="ja-JP" sz="10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grpSp>
        <p:nvGrpSpPr>
          <p:cNvPr id="17" name="グループ化 16"/>
          <p:cNvGrpSpPr/>
          <p:nvPr/>
        </p:nvGrpSpPr>
        <p:grpSpPr>
          <a:xfrm>
            <a:off x="3538448" y="6530766"/>
            <a:ext cx="3096344" cy="1314579"/>
            <a:chOff x="3538448" y="6569789"/>
            <a:chExt cx="3096344" cy="1314579"/>
          </a:xfrm>
        </p:grpSpPr>
        <p:sp>
          <p:nvSpPr>
            <p:cNvPr id="55" name="四角形: 角を丸くする 61"/>
            <p:cNvSpPr/>
            <p:nvPr/>
          </p:nvSpPr>
          <p:spPr>
            <a:xfrm>
              <a:off x="3538448" y="6569789"/>
              <a:ext cx="2858073"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noProof="0"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⑪</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noProof="0"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磯部</a:t>
              </a:r>
              <a:r>
                <a:rPr lang="ja-JP" altLang="en-US" sz="1200" b="0" u="none"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放課後児童クラブ</a:t>
              </a:r>
              <a:endPar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58" name="直線コネクタ 57"/>
            <p:cNvCxnSpPr/>
            <p:nvPr/>
          </p:nvCxnSpPr>
          <p:spPr bwMode="auto">
            <a:xfrm>
              <a:off x="3538448" y="6868705"/>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正方形/長方形 60"/>
            <p:cNvSpPr/>
            <p:nvPr/>
          </p:nvSpPr>
          <p:spPr>
            <a:xfrm>
              <a:off x="3610456" y="6868705"/>
              <a:ext cx="3024336"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内容：学童保育</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利用：月～金　放課後～</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18:00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土・夏休み等の休校日　</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18:00</a:t>
              </a:r>
              <a:endPar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住所：磯部町迫間</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13-1</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（川辺ｺﾐｭﾆﾃｨｾﾝﾀｰ</a:t>
              </a:r>
              <a:r>
                <a:rPr kumimoji="1" lang="en-US" altLang="ja-JP"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2</a:t>
              </a:r>
              <a:r>
                <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階）　</a:t>
              </a: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1000" b="0" u="none" dirty="0">
                  <a:solidFill>
                    <a:srgbClr val="000000"/>
                  </a:solidFill>
                  <a:latin typeface="HG丸ｺﾞｼｯｸM-PRO" panose="020F0600000000000000" pitchFamily="50" charset="-128"/>
                  <a:ea typeface="HG丸ｺﾞｼｯｸM-PRO" panose="020F0600000000000000" pitchFamily="50" charset="-128"/>
                </a:rPr>
                <a:t>0599-55-3600</a:t>
              </a:r>
              <a:endParaRPr kumimoji="1" lang="ja-JP" altLang="en-US" sz="10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備考：利用</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料</a:t>
              </a:r>
              <a:r>
                <a:rPr lang="ja-JP" altLang="en-US" sz="1000" b="0" u="none" noProof="0" dirty="0">
                  <a:solidFill>
                    <a:srgbClr val="000000"/>
                  </a:solidFill>
                  <a:latin typeface="HG丸ｺﾞｼｯｸM-PRO" panose="020F0600000000000000" pitchFamily="50" charset="-128"/>
                  <a:ea typeface="HG丸ｺﾞｼｯｸM-PRO" panose="020F0600000000000000" pitchFamily="50" charset="-128"/>
                </a:rPr>
                <a:t>は「</a:t>
              </a:r>
              <a:r>
                <a:rPr lang="ja-JP" altLang="en-US" sz="1000" b="0" u="none" dirty="0">
                  <a:solidFill>
                    <a:srgbClr val="000000"/>
                  </a:solidFill>
                  <a:latin typeface="HG丸ｺﾞｼｯｸM-PRO" panose="020F0600000000000000" pitchFamily="50" charset="-128"/>
                  <a:ea typeface="HG丸ｺﾞｼｯｸM-PRO" panose="020F0600000000000000" pitchFamily="50" charset="-128"/>
                </a:rPr>
                <a:t>こども家庭課」へ確認</a:t>
              </a:r>
              <a:endParaRPr lang="en-US" altLang="ja-JP" sz="10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pic>
        <p:nvPicPr>
          <p:cNvPr id="63" name="図 62"/>
          <p:cNvPicPr>
            <a:picLocks noChangeAspect="1"/>
          </p:cNvPicPr>
          <p:nvPr/>
        </p:nvPicPr>
        <p:blipFill>
          <a:blip r:embed="rId2" cstate="print"/>
          <a:stretch>
            <a:fillRect/>
          </a:stretch>
        </p:blipFill>
        <p:spPr>
          <a:xfrm>
            <a:off x="2059810" y="899592"/>
            <a:ext cx="775614" cy="715373"/>
          </a:xfrm>
          <a:prstGeom prst="rect">
            <a:avLst/>
          </a:prstGeom>
        </p:spPr>
      </p:pic>
      <p:grpSp>
        <p:nvGrpSpPr>
          <p:cNvPr id="19" name="グループ化 18"/>
          <p:cNvGrpSpPr/>
          <p:nvPr/>
        </p:nvGrpSpPr>
        <p:grpSpPr>
          <a:xfrm>
            <a:off x="359807" y="7780867"/>
            <a:ext cx="3096344" cy="1373803"/>
            <a:chOff x="359807" y="7819890"/>
            <a:chExt cx="3096344" cy="1373803"/>
          </a:xfrm>
        </p:grpSpPr>
        <p:sp>
          <p:nvSpPr>
            <p:cNvPr id="64" name="四角形: 角を丸くする 61"/>
            <p:cNvSpPr/>
            <p:nvPr/>
          </p:nvSpPr>
          <p:spPr>
            <a:xfrm>
              <a:off x="359807" y="7819890"/>
              <a:ext cx="2858073" cy="306467"/>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noProof="0"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⑫</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lang="ja-JP" altLang="en-US" sz="1200" b="0" u="none" noProof="0" dirty="0">
                  <a:solidFill>
                    <a:srgbClr val="000000"/>
                  </a:solidFill>
                  <a:latin typeface="HG丸ｺﾞｼｯｸM-PRO" panose="020F0600000000000000" pitchFamily="50" charset="-128"/>
                  <a:ea typeface="HG丸ｺﾞｼｯｸM-PRO" panose="020F0600000000000000" pitchFamily="50" charset="-128"/>
                  <a:cs typeface="メイリオ" pitchFamily="50" charset="-128"/>
                </a:rPr>
                <a:t>児童クラブ鵜方小学校前</a:t>
              </a:r>
              <a:endParaRPr kumimoji="1" lang="ja-JP" altLang="en-US" sz="12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メイリオ" pitchFamily="50" charset="-128"/>
              </a:endParaRPr>
            </a:p>
          </p:txBody>
        </p:sp>
        <p:cxnSp>
          <p:nvCxnSpPr>
            <p:cNvPr id="65" name="直線コネクタ 64"/>
            <p:cNvCxnSpPr/>
            <p:nvPr/>
          </p:nvCxnSpPr>
          <p:spPr bwMode="auto">
            <a:xfrm>
              <a:off x="359807" y="8131864"/>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正方形/長方形 65"/>
            <p:cNvSpPr/>
            <p:nvPr/>
          </p:nvSpPr>
          <p:spPr>
            <a:xfrm>
              <a:off x="431815" y="8131864"/>
              <a:ext cx="3024336" cy="1061829"/>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内容：学童保育</a:t>
              </a:r>
              <a:endParaRPr kumimoji="1" lang="en-US" altLang="ja-JP"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利用：月～金　放課後～</a:t>
              </a:r>
              <a:r>
                <a:rPr kumimoji="1" lang="en-US" altLang="ja-JP"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18:30</a:t>
              </a:r>
            </a:p>
            <a:p>
              <a:pPr marL="0" marR="0" lvl="0" indent="0" algn="l" defTabSz="914400" rtl="0" eaLnBrk="1" fontAlgn="base" latinLnBrk="0" hangingPunct="1">
                <a:lnSpc>
                  <a:spcPct val="100000"/>
                </a:lnSpc>
                <a:spcBef>
                  <a:spcPts val="0"/>
                </a:spcBef>
                <a:spcAft>
                  <a:spcPct val="0"/>
                </a:spcAft>
                <a:buClrTx/>
                <a:buSzTx/>
                <a:buFontTx/>
                <a:buNone/>
                <a:tabLst/>
                <a:defRPr/>
              </a:pP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土　</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9:00</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17:30</a:t>
              </a:r>
            </a:p>
            <a:p>
              <a:pPr lvl="0" algn="l">
                <a:spcBef>
                  <a:spcPts val="0"/>
                </a:spcBef>
                <a:defRPr/>
              </a:pPr>
              <a:r>
                <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　　　</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夏休み等の休校日　</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8:00</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18:30</a:t>
              </a:r>
              <a:endParaRPr kumimoji="1" lang="en-US" altLang="ja-JP"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住所：阿児町鵜方</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1938-3</a:t>
              </a:r>
              <a:endPar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0599-43-0552</a:t>
              </a:r>
              <a:endPar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900" b="0" u="none" noProof="0" dirty="0">
                  <a:solidFill>
                    <a:srgbClr val="000000"/>
                  </a:solidFill>
                  <a:latin typeface="HG丸ｺﾞｼｯｸM-PRO" panose="020F0600000000000000" pitchFamily="50" charset="-128"/>
                  <a:ea typeface="HG丸ｺﾞｼｯｸM-PRO" panose="020F0600000000000000" pitchFamily="50" charset="-128"/>
                </a:rPr>
                <a:t>備考：詳細は施設</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へ確認</a:t>
              </a:r>
              <a:endParaRPr lang="en-US" altLang="ja-JP" sz="9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grpSp>
        <p:nvGrpSpPr>
          <p:cNvPr id="18" name="グループ化 17"/>
          <p:cNvGrpSpPr/>
          <p:nvPr/>
        </p:nvGrpSpPr>
        <p:grpSpPr>
          <a:xfrm>
            <a:off x="3538448" y="7797279"/>
            <a:ext cx="3096679" cy="1349861"/>
            <a:chOff x="3538448" y="7836302"/>
            <a:chExt cx="3096679" cy="1349861"/>
          </a:xfrm>
        </p:grpSpPr>
        <p:sp>
          <p:nvSpPr>
            <p:cNvPr id="69" name="四角形: 角を丸くする 61"/>
            <p:cNvSpPr/>
            <p:nvPr/>
          </p:nvSpPr>
          <p:spPr>
            <a:xfrm>
              <a:off x="3538448" y="7836302"/>
              <a:ext cx="2858073" cy="258582"/>
            </a:xfrm>
            <a:prstGeom prst="round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lang="ja-JP" altLang="en-US" sz="1200" u="none" dirty="0">
                  <a:solidFill>
                    <a:srgbClr val="008000"/>
                  </a:solidFill>
                  <a:latin typeface="HG丸ｺﾞｼｯｸM-PRO" panose="020F0600000000000000" pitchFamily="50" charset="-128"/>
                  <a:ea typeface="HG丸ｺﾞｼｯｸM-PRO" panose="020F0600000000000000" pitchFamily="50" charset="-128"/>
                  <a:cs typeface="メイリオ" pitchFamily="50" charset="-128"/>
                </a:rPr>
                <a:t>⑬</a:t>
              </a:r>
              <a:r>
                <a:rPr kumimoji="1" lang="ja-JP" altLang="en-US" sz="1200" b="1" i="0" u="none" strike="noStrike" kern="1200" cap="none" spc="0" normalizeH="0" baseline="0" noProof="0" dirty="0">
                  <a:ln>
                    <a:noFill/>
                  </a:ln>
                  <a:solidFill>
                    <a:srgbClr val="008000"/>
                  </a:solidFill>
                  <a:effectLst/>
                  <a:uLnTx/>
                  <a:uFillTx/>
                  <a:latin typeface="HG丸ｺﾞｼｯｸM-PRO" panose="020F0600000000000000" pitchFamily="50" charset="-128"/>
                  <a:ea typeface="HG丸ｺﾞｼｯｸM-PRO" panose="020F0600000000000000" pitchFamily="50" charset="-128"/>
                  <a:cs typeface="メイリオ" pitchFamily="50" charset="-128"/>
                </a:rPr>
                <a:t> </a:t>
              </a:r>
              <a:r>
                <a:rPr kumimoji="1" lang="ja-JP" altLang="en-US" sz="1200" b="0" i="0" u="none" strike="noStrike" kern="1200" cap="none" spc="0" normalizeH="0" baseline="0" noProof="0" dirty="0">
                  <a:ln>
                    <a:noFill/>
                  </a:ln>
                  <a:solidFill>
                    <a:schemeClr val="tx1"/>
                  </a:solidFill>
                  <a:effectLst/>
                  <a:uLnTx/>
                  <a:uFillTx/>
                  <a:latin typeface="HG丸ｺﾞｼｯｸM-PRO" panose="020F0600000000000000" pitchFamily="50" charset="-128"/>
                  <a:ea typeface="HG丸ｺﾞｼｯｸM-PRO" panose="020F0600000000000000" pitchFamily="50" charset="-128"/>
                  <a:cs typeface="メイリオ" pitchFamily="50" charset="-128"/>
                </a:rPr>
                <a:t>しまの杜放課後児童クラブ</a:t>
              </a:r>
            </a:p>
          </p:txBody>
        </p:sp>
        <p:cxnSp>
          <p:nvCxnSpPr>
            <p:cNvPr id="70" name="直線コネクタ 69"/>
            <p:cNvCxnSpPr/>
            <p:nvPr/>
          </p:nvCxnSpPr>
          <p:spPr bwMode="auto">
            <a:xfrm>
              <a:off x="3538783" y="8124334"/>
              <a:ext cx="2844000" cy="0"/>
            </a:xfrm>
            <a:prstGeom prst="line">
              <a:avLst/>
            </a:prstGeom>
            <a:noFill/>
            <a:ln w="47625" cap="flat" cmpd="sng" algn="ctr">
              <a:solidFill>
                <a:srgbClr val="92D05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 name="正方形/長方形 70"/>
            <p:cNvSpPr/>
            <p:nvPr/>
          </p:nvSpPr>
          <p:spPr>
            <a:xfrm>
              <a:off x="3610791" y="8124334"/>
              <a:ext cx="3024336" cy="1061829"/>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内容：学童保育</a:t>
              </a:r>
              <a:endParaRPr kumimoji="1" lang="en-US" altLang="ja-JP"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lvl="0" algn="l">
                <a:spcBef>
                  <a:spcPts val="0"/>
                </a:spcBef>
                <a:defRPr/>
              </a:pPr>
              <a:r>
                <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利用：月～金　放課後～</a:t>
              </a:r>
              <a:r>
                <a:rPr kumimoji="1" lang="en-US" altLang="ja-JP"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rPr>
                <a:t>18:00</a:t>
              </a:r>
              <a:endParaRPr lang="en-US" altLang="ja-JP" sz="900" b="0" u="none" dirty="0">
                <a:solidFill>
                  <a:srgbClr val="000000"/>
                </a:solidFill>
                <a:latin typeface="HG丸ｺﾞｼｯｸM-PRO" panose="020F0600000000000000" pitchFamily="50" charset="-128"/>
                <a:ea typeface="HG丸ｺﾞｼｯｸM-PRO" panose="020F0600000000000000" pitchFamily="50" charset="-128"/>
              </a:endParaRPr>
            </a:p>
            <a:p>
              <a:pPr lvl="0" algn="l">
                <a:spcBef>
                  <a:spcPts val="0"/>
                </a:spcBef>
                <a:defRPr/>
              </a:pP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         </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土　</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9:00</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17:00</a:t>
              </a:r>
            </a:p>
            <a:p>
              <a:pPr lvl="0" algn="l">
                <a:spcBef>
                  <a:spcPts val="0"/>
                </a:spcBef>
                <a:defRPr/>
              </a:pP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　　　夏休み等の休校日　</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7:30</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18:00</a:t>
              </a:r>
            </a:p>
            <a:p>
              <a:pPr lvl="0" algn="l">
                <a:spcBef>
                  <a:spcPts val="0"/>
                </a:spcBef>
                <a:defRPr/>
              </a:pP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住所：阿児町神明</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1001-2</a:t>
              </a:r>
              <a:endPar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電話：</a:t>
              </a:r>
              <a:r>
                <a:rPr lang="en-US" altLang="ja-JP" sz="900" b="0" u="none" dirty="0">
                  <a:solidFill>
                    <a:srgbClr val="000000"/>
                  </a:solidFill>
                  <a:latin typeface="HG丸ｺﾞｼｯｸM-PRO" panose="020F0600000000000000" pitchFamily="50" charset="-128"/>
                  <a:ea typeface="HG丸ｺﾞｼｯｸM-PRO" panose="020F0600000000000000" pitchFamily="50" charset="-128"/>
                </a:rPr>
                <a:t>0599-44-1115</a:t>
              </a:r>
              <a:endParaRPr kumimoji="1" lang="ja-JP" altLang="en-US" sz="900"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633062" rtl="0" eaLnBrk="1" fontAlgn="auto" latinLnBrk="0" hangingPunct="1">
                <a:lnSpc>
                  <a:spcPct val="100000"/>
                </a:lnSpc>
                <a:spcBef>
                  <a:spcPts val="0"/>
                </a:spcBef>
                <a:spcAft>
                  <a:spcPts val="0"/>
                </a:spcAft>
                <a:buClrTx/>
                <a:buSzTx/>
                <a:buFontTx/>
                <a:buNone/>
                <a:tabLst/>
                <a:defRPr/>
              </a:pPr>
              <a:r>
                <a:rPr lang="ja-JP" altLang="en-US" sz="900" b="0" u="none" noProof="0" dirty="0">
                  <a:solidFill>
                    <a:srgbClr val="000000"/>
                  </a:solidFill>
                  <a:latin typeface="HG丸ｺﾞｼｯｸM-PRO" panose="020F0600000000000000" pitchFamily="50" charset="-128"/>
                  <a:ea typeface="HG丸ｺﾞｼｯｸM-PRO" panose="020F0600000000000000" pitchFamily="50" charset="-128"/>
                </a:rPr>
                <a:t>備考：延長保育有、詳細は施設</a:t>
              </a:r>
              <a:r>
                <a:rPr lang="ja-JP" altLang="en-US" sz="900" b="0" u="none" dirty="0">
                  <a:solidFill>
                    <a:srgbClr val="000000"/>
                  </a:solidFill>
                  <a:latin typeface="HG丸ｺﾞｼｯｸM-PRO" panose="020F0600000000000000" pitchFamily="50" charset="-128"/>
                  <a:ea typeface="HG丸ｺﾞｼｯｸM-PRO" panose="020F0600000000000000" pitchFamily="50" charset="-128"/>
                </a:rPr>
                <a:t>へ確認</a:t>
              </a:r>
              <a:endParaRPr lang="en-US" altLang="ja-JP" sz="900" b="0" u="none" noProof="0" dirty="0">
                <a:solidFill>
                  <a:srgbClr val="000000"/>
                </a:solidFill>
                <a:latin typeface="HG丸ｺﾞｼｯｸM-PRO" panose="020F0600000000000000" pitchFamily="50" charset="-128"/>
                <a:ea typeface="HG丸ｺﾞｼｯｸM-PRO" panose="020F0600000000000000" pitchFamily="50" charset="-128"/>
              </a:endParaRPr>
            </a:p>
          </p:txBody>
        </p:sp>
      </p:grpSp>
    </p:spTree>
    <p:extLst>
      <p:ext uri="{BB962C8B-B14F-4D97-AF65-F5344CB8AC3E}">
        <p14:creationId xmlns:p14="http://schemas.microsoft.com/office/powerpoint/2010/main" val="136768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円/楕円 5"/>
          <p:cNvSpPr/>
          <p:nvPr/>
        </p:nvSpPr>
        <p:spPr>
          <a:xfrm>
            <a:off x="1019788" y="1812191"/>
            <a:ext cx="2448272" cy="1558052"/>
          </a:xfrm>
          <a:prstGeom prst="ellipse">
            <a:avLst/>
          </a:prstGeom>
          <a:solidFill>
            <a:schemeClr val="accent2">
              <a:alpha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endParaRPr kumimoji="1" lang="en-US" altLang="ja-JP" sz="600" u="none" dirty="0">
              <a:solidFill>
                <a:schemeClr val="tx1"/>
              </a:solidFill>
              <a:latin typeface="メイリオ" pitchFamily="50" charset="-128"/>
              <a:ea typeface="メイリオ" pitchFamily="50" charset="-128"/>
              <a:cs typeface="メイリオ" pitchFamily="50" charset="-128"/>
            </a:endParaRPr>
          </a:p>
          <a:p>
            <a:pPr algn="ctr">
              <a:lnSpc>
                <a:spcPct val="150000"/>
              </a:lnSpc>
            </a:pPr>
            <a:r>
              <a:rPr kumimoji="1" lang="ja-JP" altLang="en-US" sz="1400" u="none" dirty="0">
                <a:solidFill>
                  <a:schemeClr val="tx1"/>
                </a:solidFill>
                <a:latin typeface="メイリオ" pitchFamily="50" charset="-128"/>
                <a:ea typeface="メイリオ" pitchFamily="50" charset="-128"/>
                <a:cs typeface="メイリオ" pitchFamily="50" charset="-128"/>
              </a:rPr>
              <a:t>知的な遅れを伴うこともあります</a:t>
            </a:r>
            <a:endParaRPr kumimoji="1" lang="en-US" altLang="ja-JP" sz="1400" u="none" dirty="0">
              <a:solidFill>
                <a:schemeClr val="tx1"/>
              </a:solidFill>
              <a:latin typeface="メイリオ" pitchFamily="50" charset="-128"/>
              <a:ea typeface="メイリオ" pitchFamily="50" charset="-128"/>
              <a:cs typeface="メイリオ" pitchFamily="50" charset="-128"/>
            </a:endParaRPr>
          </a:p>
          <a:p>
            <a:pPr algn="ctr">
              <a:lnSpc>
                <a:spcPct val="150000"/>
              </a:lnSpc>
            </a:pPr>
            <a:endParaRPr kumimoji="1" lang="ja-JP" altLang="en-US" sz="600" u="none" dirty="0">
              <a:solidFill>
                <a:schemeClr val="tx1"/>
              </a:solidFill>
              <a:latin typeface="メイリオ" pitchFamily="50" charset="-128"/>
              <a:ea typeface="メイリオ" pitchFamily="50" charset="-128"/>
              <a:cs typeface="メイリオ" pitchFamily="50" charset="-128"/>
            </a:endParaRPr>
          </a:p>
        </p:txBody>
      </p:sp>
      <p:sp>
        <p:nvSpPr>
          <p:cNvPr id="21" name="正方形/長方形 20"/>
          <p:cNvSpPr/>
          <p:nvPr/>
        </p:nvSpPr>
        <p:spPr>
          <a:xfrm>
            <a:off x="236527" y="827584"/>
            <a:ext cx="6621473" cy="815608"/>
          </a:xfrm>
          <a:prstGeom prst="rect">
            <a:avLst/>
          </a:prstGeom>
        </p:spPr>
        <p:txBody>
          <a:bodyPr wrap="square">
            <a:spAutoFit/>
          </a:bodyPr>
          <a:lstStyle/>
          <a:p>
            <a:pPr lvl="0" algn="l">
              <a:spcBef>
                <a:spcPts val="300"/>
              </a:spcBef>
            </a:pPr>
            <a:r>
              <a:rPr lang="ja-JP" altLang="en-US" sz="1400" b="0" u="none" dirty="0">
                <a:latin typeface="+mj-ea"/>
                <a:ea typeface="+mj-ea"/>
              </a:rPr>
              <a:t>　 </a:t>
            </a:r>
            <a:r>
              <a:rPr lang="en-US" altLang="ja-JP" sz="1400" b="0" u="none" dirty="0">
                <a:latin typeface="+mj-ea"/>
                <a:ea typeface="+mj-ea"/>
              </a:rPr>
              <a:t>『</a:t>
            </a:r>
            <a:r>
              <a:rPr lang="ja-JP" altLang="en-US" sz="1400" b="0" u="none" dirty="0" err="1">
                <a:solidFill>
                  <a:srgbClr val="000000"/>
                </a:solidFill>
                <a:latin typeface="HG丸ｺﾞｼｯｸM-PRO" panose="020F0600000000000000" pitchFamily="50" charset="-128"/>
                <a:ea typeface="HG丸ｺﾞｼｯｸM-PRO" panose="020F0600000000000000" pitchFamily="50" charset="-128"/>
              </a:rPr>
              <a:t>発達障がい</a:t>
            </a:r>
            <a:r>
              <a:rPr lang="en-US" altLang="ja-JP" sz="1400" b="0" u="none" dirty="0">
                <a:latin typeface="+mj-ea"/>
                <a:ea typeface="+mj-ea"/>
              </a:rPr>
              <a:t>』</a:t>
            </a:r>
            <a:r>
              <a:rPr lang="ja-JP" altLang="en-US" sz="1400" b="0" u="none" dirty="0">
                <a:solidFill>
                  <a:srgbClr val="000000"/>
                </a:solidFill>
                <a:latin typeface="HG丸ｺﾞｼｯｸM-PRO" panose="020F0600000000000000" pitchFamily="50" charset="-128"/>
                <a:ea typeface="HG丸ｺﾞｼｯｸM-PRO" panose="020F0600000000000000" pitchFamily="50" charset="-128"/>
              </a:rPr>
              <a:t>は、現在では脳機能の障がいと考えられていて、小さい頃から</a:t>
            </a:r>
          </a:p>
          <a:p>
            <a:pPr lvl="0" algn="l">
              <a:spcBef>
                <a:spcPts val="300"/>
              </a:spcBef>
            </a:pPr>
            <a:r>
              <a:rPr lang="ja-JP" altLang="en-US" sz="1400" b="0" u="none" dirty="0">
                <a:solidFill>
                  <a:srgbClr val="000000"/>
                </a:solidFill>
                <a:latin typeface="HG丸ｺﾞｼｯｸM-PRO" panose="020F0600000000000000" pitchFamily="50" charset="-128"/>
                <a:ea typeface="HG丸ｺﾞｼｯｸM-PRO" panose="020F0600000000000000" pitchFamily="50" charset="-128"/>
              </a:rPr>
              <a:t>その症状が現れています。以下の特性について、いくつか重複して現われる</a:t>
            </a:r>
            <a:r>
              <a:rPr lang="ja-JP" altLang="en-US" sz="1400" b="0" u="none" dirty="0" err="1">
                <a:solidFill>
                  <a:srgbClr val="000000"/>
                </a:solidFill>
                <a:latin typeface="HG丸ｺﾞｼｯｸM-PRO" panose="020F0600000000000000" pitchFamily="50" charset="-128"/>
                <a:ea typeface="HG丸ｺﾞｼｯｸM-PRO" panose="020F0600000000000000" pitchFamily="50" charset="-128"/>
              </a:rPr>
              <a:t>こ</a:t>
            </a:r>
            <a:endParaRPr lang="ja-JP" altLang="en-US" sz="1400" b="0" u="none" dirty="0">
              <a:solidFill>
                <a:srgbClr val="000000"/>
              </a:solidFill>
              <a:latin typeface="HG丸ｺﾞｼｯｸM-PRO" panose="020F0600000000000000" pitchFamily="50" charset="-128"/>
              <a:ea typeface="HG丸ｺﾞｼｯｸM-PRO" panose="020F0600000000000000" pitchFamily="50" charset="-128"/>
            </a:endParaRPr>
          </a:p>
          <a:p>
            <a:pPr lvl="0" algn="l">
              <a:spcBef>
                <a:spcPts val="300"/>
              </a:spcBef>
            </a:pPr>
            <a:r>
              <a:rPr lang="ja-JP" altLang="en-US" sz="1400" b="0" u="none" dirty="0">
                <a:solidFill>
                  <a:srgbClr val="000000"/>
                </a:solidFill>
                <a:latin typeface="HG丸ｺﾞｼｯｸM-PRO" panose="020F0600000000000000" pitchFamily="50" charset="-128"/>
                <a:ea typeface="HG丸ｺﾞｼｯｸM-PRO" panose="020F0600000000000000" pitchFamily="50" charset="-128"/>
              </a:rPr>
              <a:t>ともありますし、状況も人によって様々です。</a:t>
            </a:r>
            <a:endParaRPr lang="ja-JP" altLang="en-US" sz="1600" b="0" u="none" dirty="0">
              <a:solidFill>
                <a:srgbClr val="000000"/>
              </a:solidFill>
              <a:latin typeface="HG丸ｺﾞｼｯｸM-PRO" panose="020F0600000000000000" pitchFamily="50" charset="-128"/>
              <a:ea typeface="HG丸ｺﾞｼｯｸM-PRO" panose="020F0600000000000000" pitchFamily="50" charset="-128"/>
            </a:endParaRPr>
          </a:p>
        </p:txBody>
      </p:sp>
      <p:sp>
        <p:nvSpPr>
          <p:cNvPr id="5" name="スライド番号プレースホルダー 4"/>
          <p:cNvSpPr>
            <a:spLocks noGrp="1"/>
          </p:cNvSpPr>
          <p:nvPr>
            <p:ph type="sldNum" sz="quarter" idx="4"/>
          </p:nvPr>
        </p:nvSpPr>
        <p:spPr>
          <a:xfrm>
            <a:off x="5257800" y="8891319"/>
            <a:ext cx="1600200" cy="481213"/>
          </a:xfrm>
        </p:spPr>
        <p:txBody>
          <a:bodyPr/>
          <a:lstStyle/>
          <a:p>
            <a:pPr>
              <a:defRPr/>
            </a:pPr>
            <a:r>
              <a:rPr lang="en-US" altLang="ja-JP" dirty="0">
                <a:solidFill>
                  <a:srgbClr val="000000"/>
                </a:solidFill>
              </a:rPr>
              <a:t>-10-</a:t>
            </a:r>
          </a:p>
        </p:txBody>
      </p:sp>
      <p:sp>
        <p:nvSpPr>
          <p:cNvPr id="13" name="正方形/長方形 12"/>
          <p:cNvSpPr/>
          <p:nvPr/>
        </p:nvSpPr>
        <p:spPr>
          <a:xfrm>
            <a:off x="7101408" y="1907704"/>
            <a:ext cx="1856125" cy="230832"/>
          </a:xfrm>
          <a:prstGeom prst="rect">
            <a:avLst/>
          </a:prstGeom>
        </p:spPr>
        <p:txBody>
          <a:bodyPr wrap="square">
            <a:spAutoFit/>
          </a:bodyPr>
          <a:lstStyle/>
          <a:p>
            <a:pPr algn="r"/>
            <a:r>
              <a:rPr lang="en-US" altLang="ja-JP" sz="900" b="0" u="none" dirty="0"/>
              <a:t>※</a:t>
            </a:r>
            <a:r>
              <a:rPr lang="ja-JP" altLang="en-US" sz="900" b="0" u="none" dirty="0"/>
              <a:t>厚生労働省作成</a:t>
            </a:r>
          </a:p>
        </p:txBody>
      </p:sp>
      <p:sp>
        <p:nvSpPr>
          <p:cNvPr id="14" name="四角形: 角を丸くする 13"/>
          <p:cNvSpPr/>
          <p:nvPr/>
        </p:nvSpPr>
        <p:spPr>
          <a:xfrm>
            <a:off x="548680" y="179512"/>
            <a:ext cx="5832648" cy="510778"/>
          </a:xfrm>
          <a:prstGeom prst="roundRect">
            <a:avLst/>
          </a:prstGeom>
          <a:pattFill prst="sphere">
            <a:fgClr>
              <a:schemeClr val="accent5"/>
            </a:fgClr>
            <a:bgClr>
              <a:schemeClr val="bg1"/>
            </a:bgClr>
          </a:patt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lang="ja-JP" altLang="en-US" sz="20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気になる方は、ご覧ください。</a:t>
            </a:r>
            <a:endParaRPr kumimoji="1" lang="ja-JP" altLang="en-US" sz="20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endParaRPr>
          </a:p>
        </p:txBody>
      </p:sp>
      <p:sp>
        <p:nvSpPr>
          <p:cNvPr id="9" name="四角形: 角を丸くする 8"/>
          <p:cNvSpPr/>
          <p:nvPr/>
        </p:nvSpPr>
        <p:spPr>
          <a:xfrm>
            <a:off x="173479" y="6408459"/>
            <a:ext cx="6521631" cy="510778"/>
          </a:xfrm>
          <a:prstGeom prst="roundRect">
            <a:avLst/>
          </a:prstGeom>
          <a:pattFill prst="sphere">
            <a:fgClr>
              <a:schemeClr val="accent5"/>
            </a:fgClr>
            <a:bgClr>
              <a:schemeClr val="bg1"/>
            </a:bgClr>
          </a:patt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r>
              <a:rPr kumimoji="1" lang="ja-JP" altLang="en-US" sz="20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参考：関連情報が入手できる</a:t>
            </a:r>
            <a:r>
              <a:rPr kumimoji="1" lang="en-US" altLang="ja-JP" sz="20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HP</a:t>
            </a:r>
            <a:r>
              <a:rPr kumimoji="1" lang="ja-JP" altLang="en-US" sz="2000" u="none" dirty="0">
                <a:solidFill>
                  <a:schemeClr val="tx1"/>
                </a:solidFill>
                <a:latin typeface="HG丸ｺﾞｼｯｸM-PRO" panose="020F0600000000000000" pitchFamily="50" charset="-128"/>
                <a:ea typeface="HG丸ｺﾞｼｯｸM-PRO" panose="020F0600000000000000" pitchFamily="50" charset="-128"/>
                <a:cs typeface="メイリオ" pitchFamily="50" charset="-128"/>
              </a:rPr>
              <a:t>について</a:t>
            </a:r>
          </a:p>
        </p:txBody>
      </p:sp>
      <p:sp>
        <p:nvSpPr>
          <p:cNvPr id="10" name="角丸四角形 2"/>
          <p:cNvSpPr/>
          <p:nvPr/>
        </p:nvSpPr>
        <p:spPr>
          <a:xfrm>
            <a:off x="374401" y="6974728"/>
            <a:ext cx="2762296" cy="625606"/>
          </a:xfrm>
          <a:prstGeom prst="roundRect">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spcBef>
                <a:spcPts val="0"/>
              </a:spcBef>
            </a:pPr>
            <a:r>
              <a:rPr kumimoji="1" lang="ja-JP" altLang="en-US" sz="1200" b="0" u="none" dirty="0">
                <a:solidFill>
                  <a:schemeClr val="tx1"/>
                </a:solidFill>
                <a:latin typeface="HG丸ｺﾞｼｯｸM-PRO" panose="020F0600000000000000" pitchFamily="50" charset="-128"/>
                <a:ea typeface="HG丸ｺﾞｼｯｸM-PRO" panose="020F0600000000000000" pitchFamily="50" charset="-128"/>
              </a:rPr>
              <a:t>発達障害情報・支援センター</a:t>
            </a:r>
            <a:endParaRPr kumimoji="1" lang="en-US" altLang="ja-JP" sz="1200" b="0" u="none" dirty="0">
              <a:solidFill>
                <a:schemeClr val="tx1"/>
              </a:solidFill>
              <a:latin typeface="HG丸ｺﾞｼｯｸM-PRO" panose="020F0600000000000000" pitchFamily="50" charset="-128"/>
              <a:ea typeface="HG丸ｺﾞｼｯｸM-PRO" panose="020F0600000000000000" pitchFamily="50" charset="-128"/>
            </a:endParaRPr>
          </a:p>
          <a:p>
            <a:pPr algn="ctr">
              <a:spcBef>
                <a:spcPts val="0"/>
              </a:spcBef>
              <a:spcAft>
                <a:spcPts val="600"/>
              </a:spcAft>
            </a:pPr>
            <a:r>
              <a:rPr lang="ja-JP" altLang="en-US" sz="900" b="0" u="none" dirty="0">
                <a:solidFill>
                  <a:schemeClr val="tx1"/>
                </a:solidFill>
                <a:latin typeface="HG丸ｺﾞｼｯｸM-PRO" panose="020F0600000000000000" pitchFamily="50" charset="-128"/>
                <a:ea typeface="HG丸ｺﾞｼｯｸM-PRO" panose="020F0600000000000000" pitchFamily="50" charset="-128"/>
              </a:rPr>
              <a:t>（国立障害者リハビリテーションセンター）</a:t>
            </a:r>
            <a:endParaRPr lang="en-US" altLang="ja-JP" sz="900" b="0" u="none" dirty="0">
              <a:solidFill>
                <a:schemeClr val="tx1"/>
              </a:solidFill>
              <a:latin typeface="HG丸ｺﾞｼｯｸM-PRO" panose="020F0600000000000000" pitchFamily="50" charset="-128"/>
              <a:ea typeface="HG丸ｺﾞｼｯｸM-PRO" panose="020F0600000000000000" pitchFamily="50" charset="-128"/>
            </a:endParaRPr>
          </a:p>
          <a:p>
            <a:pPr>
              <a:spcBef>
                <a:spcPts val="0"/>
              </a:spcBef>
              <a:spcAft>
                <a:spcPts val="600"/>
              </a:spcAft>
            </a:pPr>
            <a:r>
              <a:rPr lang="ja-JP" altLang="en-US" sz="900" b="0" u="none" dirty="0">
                <a:solidFill>
                  <a:srgbClr val="0070C0"/>
                </a:solidFill>
                <a:latin typeface="HG丸ｺﾞｼｯｸM-PRO" panose="020F0600000000000000" pitchFamily="50" charset="-128"/>
                <a:ea typeface="HG丸ｺﾞｼｯｸM-PRO" panose="020F0600000000000000" pitchFamily="50" charset="-128"/>
              </a:rPr>
              <a:t>💻ＵＲＬ：</a:t>
            </a:r>
            <a:r>
              <a:rPr lang="en-US" altLang="ja-JP" sz="900" b="0" u="none" dirty="0">
                <a:solidFill>
                  <a:srgbClr val="0070C0"/>
                </a:solidFill>
                <a:latin typeface="HG丸ｺﾞｼｯｸM-PRO" panose="020F0600000000000000" pitchFamily="50" charset="-128"/>
                <a:ea typeface="HG丸ｺﾞｼｯｸM-PRO" panose="020F0600000000000000" pitchFamily="50" charset="-128"/>
              </a:rPr>
              <a:t>http://www.rehab.go.jp/ddis/</a:t>
            </a:r>
            <a:endParaRPr kumimoji="1" lang="ja-JP" altLang="en-US" sz="900" b="0" u="none" dirty="0">
              <a:solidFill>
                <a:srgbClr val="0070C0"/>
              </a:solidFill>
              <a:latin typeface="HG丸ｺﾞｼｯｸM-PRO" panose="020F0600000000000000" pitchFamily="50" charset="-128"/>
              <a:ea typeface="HG丸ｺﾞｼｯｸM-PRO" panose="020F0600000000000000" pitchFamily="50" charset="-128"/>
            </a:endParaRPr>
          </a:p>
        </p:txBody>
      </p:sp>
      <p:sp>
        <p:nvSpPr>
          <p:cNvPr id="11" name="テキスト ボックス 10"/>
          <p:cNvSpPr txBox="1"/>
          <p:nvPr/>
        </p:nvSpPr>
        <p:spPr>
          <a:xfrm>
            <a:off x="170312" y="7727401"/>
            <a:ext cx="3263982" cy="938719"/>
          </a:xfrm>
          <a:prstGeom prst="rect">
            <a:avLst/>
          </a:prstGeom>
          <a:noFill/>
        </p:spPr>
        <p:txBody>
          <a:bodyPr wrap="square" rtlCol="0">
            <a:spAutoFit/>
          </a:bodyPr>
          <a:lstStyle/>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・日常生活において発達障害に気づくための</a:t>
            </a:r>
            <a:endParaRPr lang="en-US" altLang="ja-JP" sz="1100" b="0" u="none" dirty="0">
              <a:latin typeface="HG丸ｺﾞｼｯｸM-PRO" panose="020F0600000000000000" pitchFamily="50" charset="-128"/>
              <a:ea typeface="HG丸ｺﾞｼｯｸM-PRO" panose="020F0600000000000000" pitchFamily="50" charset="-128"/>
            </a:endParaRP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　基本的な情報</a:t>
            </a:r>
            <a:endParaRPr lang="en-US" altLang="ja-JP" sz="1100" b="0" u="none" dirty="0">
              <a:latin typeface="HG丸ｺﾞｼｯｸM-PRO" panose="020F0600000000000000" pitchFamily="50" charset="-128"/>
              <a:ea typeface="HG丸ｺﾞｼｯｸM-PRO" panose="020F0600000000000000" pitchFamily="50" charset="-128"/>
            </a:endParaRP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・発達障害の方の特性に応じた生活場面での対応</a:t>
            </a:r>
            <a:endParaRPr lang="en-US" altLang="ja-JP" sz="1100" b="0" u="none" dirty="0">
              <a:latin typeface="HG丸ｺﾞｼｯｸM-PRO" panose="020F0600000000000000" pitchFamily="50" charset="-128"/>
              <a:ea typeface="HG丸ｺﾞｼｯｸM-PRO" panose="020F0600000000000000" pitchFamily="50" charset="-128"/>
            </a:endParaRP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・発達障害の特性やよくある誤解など</a:t>
            </a:r>
            <a:endParaRPr lang="en-US" altLang="ja-JP" sz="1100" b="0" u="none" dirty="0">
              <a:latin typeface="HG丸ｺﾞｼｯｸM-PRO" panose="020F0600000000000000" pitchFamily="50" charset="-128"/>
              <a:ea typeface="HG丸ｺﾞｼｯｸM-PRO" panose="020F0600000000000000" pitchFamily="50" charset="-128"/>
            </a:endParaRP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・発達障害のある方が活用できる支援情報　等</a:t>
            </a:r>
            <a:endParaRPr kumimoji="1" lang="en-US" altLang="ja-JP" sz="1100" b="0" u="none" dirty="0">
              <a:latin typeface="HG丸ｺﾞｼｯｸM-PRO" panose="020F0600000000000000" pitchFamily="50" charset="-128"/>
              <a:ea typeface="HG丸ｺﾞｼｯｸM-PRO" panose="020F0600000000000000" pitchFamily="50" charset="-128"/>
            </a:endParaRPr>
          </a:p>
        </p:txBody>
      </p:sp>
      <p:sp>
        <p:nvSpPr>
          <p:cNvPr id="12" name="角丸四角形 24"/>
          <p:cNvSpPr/>
          <p:nvPr/>
        </p:nvSpPr>
        <p:spPr>
          <a:xfrm>
            <a:off x="3767922" y="6953095"/>
            <a:ext cx="2733127" cy="647239"/>
          </a:xfrm>
          <a:prstGeom prst="roundRect">
            <a:avLst/>
          </a:prstGeom>
          <a:no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spcBef>
                <a:spcPts val="0"/>
              </a:spcBef>
            </a:pPr>
            <a:r>
              <a:rPr lang="ja-JP" altLang="en-US" sz="1200" b="0" u="none" dirty="0">
                <a:solidFill>
                  <a:schemeClr val="tx1"/>
                </a:solidFill>
                <a:latin typeface="HG丸ｺﾞｼｯｸM-PRO" panose="020F0600000000000000" pitchFamily="50" charset="-128"/>
                <a:ea typeface="HG丸ｺﾞｼｯｸM-PRO" panose="020F0600000000000000" pitchFamily="50" charset="-128"/>
              </a:rPr>
              <a:t>発達障害教育推進センター</a:t>
            </a:r>
            <a:endParaRPr lang="en-US" altLang="ja-JP" sz="1200" b="0" u="none" dirty="0">
              <a:solidFill>
                <a:schemeClr val="tx1"/>
              </a:solidFill>
              <a:latin typeface="HG丸ｺﾞｼｯｸM-PRO" panose="020F0600000000000000" pitchFamily="50" charset="-128"/>
              <a:ea typeface="HG丸ｺﾞｼｯｸM-PRO" panose="020F0600000000000000" pitchFamily="50" charset="-128"/>
            </a:endParaRPr>
          </a:p>
          <a:p>
            <a:pPr algn="ctr">
              <a:spcBef>
                <a:spcPts val="0"/>
              </a:spcBef>
            </a:pPr>
            <a:r>
              <a:rPr kumimoji="1" lang="ja-JP" altLang="en-US" sz="900" b="0" u="none" dirty="0">
                <a:solidFill>
                  <a:schemeClr val="tx1"/>
                </a:solidFill>
                <a:latin typeface="HG丸ｺﾞｼｯｸM-PRO" panose="020F0600000000000000" pitchFamily="50" charset="-128"/>
                <a:ea typeface="HG丸ｺﾞｼｯｸM-PRO" panose="020F0600000000000000" pitchFamily="50" charset="-128"/>
              </a:rPr>
              <a:t>（（独）国立特別支援教育総合研究所）</a:t>
            </a:r>
            <a:endParaRPr kumimoji="1" lang="en-US" altLang="ja-JP" sz="900" b="0" u="none" dirty="0">
              <a:solidFill>
                <a:schemeClr val="tx1"/>
              </a:solidFill>
              <a:latin typeface="HG丸ｺﾞｼｯｸM-PRO" panose="020F0600000000000000" pitchFamily="50" charset="-128"/>
              <a:ea typeface="HG丸ｺﾞｼｯｸM-PRO" panose="020F0600000000000000" pitchFamily="50" charset="-128"/>
            </a:endParaRPr>
          </a:p>
          <a:p>
            <a:r>
              <a:rPr kumimoji="1" lang="ja-JP" altLang="en-US" sz="900" b="0" u="none" dirty="0">
                <a:solidFill>
                  <a:srgbClr val="0070C0"/>
                </a:solidFill>
                <a:latin typeface="HG丸ｺﾞｼｯｸM-PRO" panose="020F0600000000000000" pitchFamily="50" charset="-128"/>
                <a:ea typeface="HG丸ｺﾞｼｯｸM-PRO" panose="020F0600000000000000" pitchFamily="50" charset="-128"/>
              </a:rPr>
              <a:t>💻ＵＲＬ：</a:t>
            </a:r>
            <a:r>
              <a:rPr lang="en-US" altLang="ja-JP" sz="900" b="0" u="none" dirty="0">
                <a:solidFill>
                  <a:srgbClr val="0070C0"/>
                </a:solidFill>
                <a:latin typeface="HG丸ｺﾞｼｯｸM-PRO" panose="020F0600000000000000" pitchFamily="50" charset="-128"/>
                <a:ea typeface="HG丸ｺﾞｼｯｸM-PRO" panose="020F0600000000000000" pitchFamily="50" charset="-128"/>
              </a:rPr>
              <a:t>http://icedd_new.nise.go.jp/</a:t>
            </a:r>
            <a:endParaRPr kumimoji="1" lang="ja-JP" altLang="en-US" sz="900" b="0" u="none" dirty="0">
              <a:solidFill>
                <a:srgbClr val="0070C0"/>
              </a:solidFill>
              <a:latin typeface="HG丸ｺﾞｼｯｸM-PRO" panose="020F0600000000000000" pitchFamily="50" charset="-128"/>
              <a:ea typeface="HG丸ｺﾞｼｯｸM-PRO" panose="020F0600000000000000" pitchFamily="50" charset="-128"/>
            </a:endParaRPr>
          </a:p>
        </p:txBody>
      </p:sp>
      <p:sp>
        <p:nvSpPr>
          <p:cNvPr id="16" name="テキスト ボックス 15"/>
          <p:cNvSpPr txBox="1"/>
          <p:nvPr/>
        </p:nvSpPr>
        <p:spPr>
          <a:xfrm>
            <a:off x="3519760" y="7727401"/>
            <a:ext cx="3341027" cy="600164"/>
          </a:xfrm>
          <a:prstGeom prst="rect">
            <a:avLst/>
          </a:prstGeom>
          <a:noFill/>
        </p:spPr>
        <p:txBody>
          <a:bodyPr wrap="square" rtlCol="0">
            <a:spAutoFit/>
          </a:bodyPr>
          <a:lstStyle/>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・教材・支援機器</a:t>
            </a:r>
            <a:endParaRPr lang="en-US" altLang="ja-JP" sz="1100" b="0" u="none" dirty="0">
              <a:latin typeface="HG丸ｺﾞｼｯｸM-PRO" panose="020F0600000000000000" pitchFamily="50" charset="-128"/>
              <a:ea typeface="HG丸ｺﾞｼｯｸM-PRO" panose="020F0600000000000000" pitchFamily="50" charset="-128"/>
            </a:endParaRP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・発達障害のある子供の特性や教育に関する研究</a:t>
            </a:r>
            <a:endParaRPr lang="en-US" altLang="ja-JP" sz="1100" b="0" u="none" dirty="0">
              <a:latin typeface="HG丸ｺﾞｼｯｸM-PRO" panose="020F0600000000000000" pitchFamily="50" charset="-128"/>
              <a:ea typeface="HG丸ｺﾞｼｯｸM-PRO" panose="020F0600000000000000" pitchFamily="50" charset="-128"/>
            </a:endParaRPr>
          </a:p>
          <a:p>
            <a:pPr algn="l">
              <a:spcBef>
                <a:spcPts val="0"/>
              </a:spcBef>
            </a:pPr>
            <a:r>
              <a:rPr lang="ja-JP" altLang="en-US" sz="1100" b="0" u="none" dirty="0">
                <a:latin typeface="HG丸ｺﾞｼｯｸM-PRO" panose="020F0600000000000000" pitchFamily="50" charset="-128"/>
                <a:ea typeface="HG丸ｺﾞｼｯｸM-PRO" panose="020F0600000000000000" pitchFamily="50" charset="-128"/>
              </a:rPr>
              <a:t>・発達障害に関する国の最新の施策や法令等　等</a:t>
            </a:r>
            <a:endParaRPr lang="en-US" altLang="ja-JP" sz="1100" b="0" u="none" dirty="0">
              <a:latin typeface="HG丸ｺﾞｼｯｸM-PRO" panose="020F0600000000000000" pitchFamily="50" charset="-128"/>
              <a:ea typeface="HG丸ｺﾞｼｯｸM-PRO" panose="020F0600000000000000" pitchFamily="50" charset="-128"/>
            </a:endParaRPr>
          </a:p>
        </p:txBody>
      </p:sp>
      <p:cxnSp>
        <p:nvCxnSpPr>
          <p:cNvPr id="20" name="直線コネクタ 19"/>
          <p:cNvCxnSpPr/>
          <p:nvPr/>
        </p:nvCxnSpPr>
        <p:spPr bwMode="auto">
          <a:xfrm>
            <a:off x="363408" y="7649081"/>
            <a:ext cx="2844000" cy="0"/>
          </a:xfrm>
          <a:prstGeom prst="line">
            <a:avLst/>
          </a:prstGeom>
          <a:noFill/>
          <a:ln w="47625" cap="flat" cmpd="sng" algn="ctr">
            <a:solidFill>
              <a:srgbClr val="FFC00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線コネクタ 21"/>
          <p:cNvCxnSpPr/>
          <p:nvPr/>
        </p:nvCxnSpPr>
        <p:spPr bwMode="auto">
          <a:xfrm>
            <a:off x="3712167" y="7649081"/>
            <a:ext cx="2844000" cy="0"/>
          </a:xfrm>
          <a:prstGeom prst="line">
            <a:avLst/>
          </a:prstGeom>
          <a:noFill/>
          <a:ln w="47625" cap="flat" cmpd="sng" algn="ctr">
            <a:solidFill>
              <a:srgbClr val="FFC000"/>
            </a:solidFill>
            <a:prstDash val="solid"/>
            <a:round/>
            <a:headEnd type="oval" w="sm" len="med"/>
            <a:tailEnd type="oval"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角丸四角形 2"/>
          <p:cNvSpPr/>
          <p:nvPr/>
        </p:nvSpPr>
        <p:spPr>
          <a:xfrm>
            <a:off x="315389" y="3048123"/>
            <a:ext cx="2880320" cy="1523821"/>
          </a:xfrm>
          <a:prstGeom prst="roundRect">
            <a:avLst/>
          </a:prstGeom>
          <a:solidFill>
            <a:srgbClr val="FF0000">
              <a:alpha val="15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l">
              <a:lnSpc>
                <a:spcPct val="150000"/>
              </a:lnSpc>
              <a:spcBef>
                <a:spcPts val="300"/>
              </a:spcBef>
            </a:pPr>
            <a:r>
              <a:rPr lang="ja-JP" altLang="en-US" sz="1600" u="none" dirty="0">
                <a:solidFill>
                  <a:srgbClr val="000000"/>
                </a:solidFill>
                <a:latin typeface="HG丸ｺﾞｼｯｸM-PRO" panose="020F0600000000000000" pitchFamily="50" charset="-128"/>
                <a:ea typeface="HG丸ｺﾞｼｯｸM-PRO" panose="020F0600000000000000" pitchFamily="50" charset="-128"/>
              </a:rPr>
              <a:t>自閉スペクトラム症</a:t>
            </a:r>
            <a:r>
              <a:rPr lang="en-US" altLang="ja-JP" sz="1600" u="none" dirty="0">
                <a:solidFill>
                  <a:srgbClr val="000000"/>
                </a:solidFill>
                <a:latin typeface="HG丸ｺﾞｼｯｸM-PRO" panose="020F0600000000000000" pitchFamily="50" charset="-128"/>
                <a:ea typeface="HG丸ｺﾞｼｯｸM-PRO" panose="020F0600000000000000" pitchFamily="50" charset="-128"/>
              </a:rPr>
              <a:t>(ASD)</a:t>
            </a:r>
          </a:p>
          <a:p>
            <a:pPr algn="l">
              <a:lnSpc>
                <a:spcPct val="150000"/>
              </a:lnSpc>
              <a:spcBef>
                <a:spcPts val="300"/>
              </a:spcBef>
            </a:pPr>
            <a:r>
              <a:rPr lang="ja-JP" altLang="en-US" sz="1400" b="0" u="none" dirty="0">
                <a:solidFill>
                  <a:srgbClr val="000000"/>
                </a:solidFill>
                <a:latin typeface="HG丸ｺﾞｼｯｸM-PRO" panose="020F0600000000000000" pitchFamily="50" charset="-128"/>
                <a:ea typeface="HG丸ｺﾞｼｯｸM-PRO" panose="020F0600000000000000" pitchFamily="50" charset="-128"/>
              </a:rPr>
              <a:t>対人コミュニケーションの困難やパターン化した興味、強いこだわり、感覚の偏りなど</a:t>
            </a:r>
          </a:p>
        </p:txBody>
      </p:sp>
      <p:sp>
        <p:nvSpPr>
          <p:cNvPr id="15" name="角丸四角形 14"/>
          <p:cNvSpPr/>
          <p:nvPr/>
        </p:nvSpPr>
        <p:spPr>
          <a:xfrm>
            <a:off x="3120508" y="2305056"/>
            <a:ext cx="3260820" cy="1523821"/>
          </a:xfrm>
          <a:prstGeom prst="roundRect">
            <a:avLst/>
          </a:prstGeom>
          <a:solidFill>
            <a:srgbClr val="FFFF00">
              <a:alpha val="34000"/>
            </a:srgbClr>
          </a:solid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l">
              <a:lnSpc>
                <a:spcPct val="150000"/>
              </a:lnSpc>
              <a:spcBef>
                <a:spcPts val="300"/>
              </a:spcBef>
            </a:pPr>
            <a:r>
              <a:rPr lang="ja-JP" altLang="en-US" sz="1600" u="none" dirty="0">
                <a:solidFill>
                  <a:srgbClr val="000000"/>
                </a:solidFill>
                <a:latin typeface="HG丸ｺﾞｼｯｸM-PRO" panose="020F0600000000000000" pitchFamily="50" charset="-128"/>
                <a:ea typeface="HG丸ｺﾞｼｯｸM-PRO" panose="020F0600000000000000" pitchFamily="50" charset="-128"/>
              </a:rPr>
              <a:t>注意欠陥・多動症</a:t>
            </a:r>
            <a:r>
              <a:rPr lang="en-US" altLang="ja-JP" sz="1600" u="none" dirty="0">
                <a:solidFill>
                  <a:srgbClr val="000000"/>
                </a:solidFill>
                <a:latin typeface="HG丸ｺﾞｼｯｸM-PRO" panose="020F0600000000000000" pitchFamily="50" charset="-128"/>
                <a:ea typeface="HG丸ｺﾞｼｯｸM-PRO" panose="020F0600000000000000" pitchFamily="50" charset="-128"/>
              </a:rPr>
              <a:t>(ADHD)</a:t>
            </a:r>
          </a:p>
          <a:p>
            <a:pPr algn="l">
              <a:lnSpc>
                <a:spcPct val="150000"/>
              </a:lnSpc>
              <a:spcBef>
                <a:spcPts val="300"/>
              </a:spcBef>
            </a:pPr>
            <a:r>
              <a:rPr lang="ja-JP" altLang="en-US" sz="1400" b="0" u="none" dirty="0">
                <a:solidFill>
                  <a:srgbClr val="000000"/>
                </a:solidFill>
                <a:latin typeface="HG丸ｺﾞｼｯｸM-PRO" panose="020F0600000000000000" pitchFamily="50" charset="-128"/>
                <a:ea typeface="HG丸ｺﾞｼｯｸM-PRO" panose="020F0600000000000000" pitchFamily="50" charset="-128"/>
              </a:rPr>
              <a:t>不注意（集中できない）・多動（じっとしていられない）・衝動（考えるより先に動く）</a:t>
            </a:r>
            <a:endParaRPr lang="en-US" altLang="ja-JP" sz="1400" b="0" u="none" dirty="0">
              <a:solidFill>
                <a:srgbClr val="000000"/>
              </a:solidFill>
              <a:latin typeface="HG丸ｺﾞｼｯｸM-PRO" panose="020F0600000000000000" pitchFamily="50" charset="-128"/>
              <a:ea typeface="HG丸ｺﾞｼｯｸM-PRO" panose="020F0600000000000000" pitchFamily="50" charset="-128"/>
            </a:endParaRPr>
          </a:p>
        </p:txBody>
      </p:sp>
      <p:sp>
        <p:nvSpPr>
          <p:cNvPr id="17" name="角丸四角形 16"/>
          <p:cNvSpPr/>
          <p:nvPr/>
        </p:nvSpPr>
        <p:spPr>
          <a:xfrm>
            <a:off x="3120508" y="3740112"/>
            <a:ext cx="3260820" cy="1574899"/>
          </a:xfrm>
          <a:prstGeom prst="roundRect">
            <a:avLst/>
          </a:prstGeom>
          <a:solidFill>
            <a:srgbClr val="009900">
              <a:alpha val="15000"/>
            </a:srgbClr>
          </a:solidFill>
          <a:ln w="381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l">
              <a:lnSpc>
                <a:spcPct val="150000"/>
              </a:lnSpc>
              <a:spcBef>
                <a:spcPts val="300"/>
              </a:spcBef>
            </a:pPr>
            <a:r>
              <a:rPr lang="ja-JP" altLang="en-US" sz="1600" u="none" dirty="0">
                <a:solidFill>
                  <a:srgbClr val="000000"/>
                </a:solidFill>
                <a:latin typeface="HG丸ｺﾞｼｯｸM-PRO" panose="020F0600000000000000" pitchFamily="50" charset="-128"/>
                <a:ea typeface="HG丸ｺﾞｼｯｸM-PRO" panose="020F0600000000000000" pitchFamily="50" charset="-128"/>
              </a:rPr>
              <a:t>学習障害</a:t>
            </a:r>
            <a:r>
              <a:rPr lang="en-US" altLang="ja-JP" sz="1600" u="none" dirty="0">
                <a:solidFill>
                  <a:srgbClr val="000000"/>
                </a:solidFill>
                <a:latin typeface="HG丸ｺﾞｼｯｸM-PRO" panose="020F0600000000000000" pitchFamily="50" charset="-128"/>
                <a:ea typeface="HG丸ｺﾞｼｯｸM-PRO" panose="020F0600000000000000" pitchFamily="50" charset="-128"/>
              </a:rPr>
              <a:t>(LD)</a:t>
            </a:r>
            <a:r>
              <a:rPr lang="ja-JP" altLang="en-US" sz="1600" u="none" dirty="0">
                <a:solidFill>
                  <a:srgbClr val="000000"/>
                </a:solidFill>
                <a:latin typeface="HG丸ｺﾞｼｯｸM-PRO" panose="020F0600000000000000" pitchFamily="50" charset="-128"/>
                <a:ea typeface="HG丸ｺﾞｼｯｸM-PRO" panose="020F0600000000000000" pitchFamily="50" charset="-128"/>
              </a:rPr>
              <a:t>・限局性学習症</a:t>
            </a:r>
            <a:r>
              <a:rPr lang="en-US" altLang="ja-JP" sz="1600" u="none" dirty="0">
                <a:solidFill>
                  <a:srgbClr val="000000"/>
                </a:solidFill>
                <a:latin typeface="HG丸ｺﾞｼｯｸM-PRO" panose="020F0600000000000000" pitchFamily="50" charset="-128"/>
                <a:ea typeface="HG丸ｺﾞｼｯｸM-PRO" panose="020F0600000000000000" pitchFamily="50" charset="-128"/>
              </a:rPr>
              <a:t>(SLD)</a:t>
            </a:r>
          </a:p>
          <a:p>
            <a:pPr algn="l">
              <a:lnSpc>
                <a:spcPct val="150000"/>
              </a:lnSpc>
              <a:spcBef>
                <a:spcPts val="300"/>
              </a:spcBef>
            </a:pPr>
            <a:r>
              <a:rPr lang="ja-JP" altLang="en-US" sz="1400" b="0" u="none" dirty="0">
                <a:solidFill>
                  <a:srgbClr val="000000"/>
                </a:solidFill>
                <a:latin typeface="HG丸ｺﾞｼｯｸM-PRO" panose="020F0600000000000000" pitchFamily="50" charset="-128"/>
                <a:ea typeface="HG丸ｺﾞｼｯｸM-PRO" panose="020F0600000000000000" pitchFamily="50" charset="-128"/>
              </a:rPr>
              <a:t>読み書きや計算などが特異的にうまくできない</a:t>
            </a:r>
          </a:p>
        </p:txBody>
      </p:sp>
      <p:sp>
        <p:nvSpPr>
          <p:cNvPr id="2" name="右矢印 1"/>
          <p:cNvSpPr/>
          <p:nvPr/>
        </p:nvSpPr>
        <p:spPr>
          <a:xfrm rot="16200000">
            <a:off x="1475620" y="4393540"/>
            <a:ext cx="288032" cy="720080"/>
          </a:xfrm>
          <a:prstGeom prst="rightArrow">
            <a:avLst/>
          </a:prstGeom>
          <a:solidFill>
            <a:schemeClr val="bg1">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ctr">
              <a:lnSpc>
                <a:spcPct val="150000"/>
              </a:lnSpc>
            </a:pPr>
            <a:endParaRPr kumimoji="1" lang="ja-JP" altLang="en-US" sz="1400" u="none" dirty="0">
              <a:solidFill>
                <a:schemeClr val="tx1"/>
              </a:solidFill>
              <a:latin typeface="メイリオ" pitchFamily="50" charset="-128"/>
              <a:ea typeface="メイリオ" pitchFamily="50" charset="-128"/>
              <a:cs typeface="メイリオ" pitchFamily="50" charset="-128"/>
            </a:endParaRPr>
          </a:p>
        </p:txBody>
      </p:sp>
      <p:sp>
        <p:nvSpPr>
          <p:cNvPr id="4" name="正方形/長方形 3"/>
          <p:cNvSpPr/>
          <p:nvPr/>
        </p:nvSpPr>
        <p:spPr>
          <a:xfrm>
            <a:off x="170312" y="4946343"/>
            <a:ext cx="2898648" cy="1308050"/>
          </a:xfrm>
          <a:prstGeom prst="rect">
            <a:avLst/>
          </a:prstGeom>
          <a:solidFill>
            <a:schemeClr val="bg1">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l">
              <a:spcBef>
                <a:spcPts val="300"/>
              </a:spcBef>
            </a:pPr>
            <a:endParaRPr lang="en-US" altLang="ja-JP" sz="100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endParaRPr lang="en-US" altLang="ja-JP" sz="10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endParaRPr lang="en-US" altLang="ja-JP" sz="10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endParaRPr lang="en-US" altLang="ja-JP" sz="10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endParaRPr lang="en-US" altLang="ja-JP" sz="10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endParaRPr lang="en-US" altLang="ja-JP" sz="10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endParaRPr lang="en-US" altLang="ja-JP" sz="1000" b="0" u="none" dirty="0">
              <a:solidFill>
                <a:srgbClr val="000000"/>
              </a:solidFill>
              <a:latin typeface="ＭＳ Ｐ明朝" panose="02020600040205080304" pitchFamily="18" charset="-128"/>
              <a:ea typeface="ＭＳ Ｐ明朝" panose="02020600040205080304" pitchFamily="18" charset="-128"/>
            </a:endParaRPr>
          </a:p>
        </p:txBody>
      </p:sp>
      <p:sp>
        <p:nvSpPr>
          <p:cNvPr id="19" name="正方形/長方形 18"/>
          <p:cNvSpPr/>
          <p:nvPr/>
        </p:nvSpPr>
        <p:spPr>
          <a:xfrm>
            <a:off x="219203" y="5073227"/>
            <a:ext cx="2800866" cy="1054135"/>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spAutoFit/>
          </a:bodyPr>
          <a:lstStyle/>
          <a:p>
            <a:pPr algn="l">
              <a:spcBef>
                <a:spcPts val="300"/>
              </a:spcBef>
            </a:pPr>
            <a:r>
              <a:rPr lang="ja-JP" altLang="en-US" sz="800" u="none" dirty="0">
                <a:solidFill>
                  <a:srgbClr val="000000"/>
                </a:solidFill>
                <a:latin typeface="ＭＳ Ｐ明朝" panose="02020600040205080304" pitchFamily="18" charset="-128"/>
                <a:ea typeface="ＭＳ Ｐ明朝" panose="02020600040205080304" pitchFamily="18" charset="-128"/>
              </a:rPr>
              <a:t>（参考）</a:t>
            </a:r>
            <a:endParaRPr lang="en-US" altLang="ja-JP" sz="80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r>
              <a:rPr lang="ja-JP" altLang="en-US" sz="800" b="0" u="none" dirty="0">
                <a:solidFill>
                  <a:srgbClr val="000000"/>
                </a:solidFill>
                <a:latin typeface="ＭＳ Ｐ明朝" panose="02020600040205080304" pitchFamily="18" charset="-128"/>
                <a:ea typeface="ＭＳ Ｐ明朝" panose="02020600040205080304" pitchFamily="18" charset="-128"/>
              </a:rPr>
              <a:t>以前の診断基準（</a:t>
            </a:r>
            <a:r>
              <a:rPr lang="en-US" altLang="ja-JP" sz="800" b="0" u="none" dirty="0">
                <a:solidFill>
                  <a:srgbClr val="000000"/>
                </a:solidFill>
                <a:latin typeface="ＭＳ Ｐ明朝" panose="02020600040205080304" pitchFamily="18" charset="-128"/>
                <a:ea typeface="ＭＳ Ｐ明朝" panose="02020600040205080304" pitchFamily="18" charset="-128"/>
              </a:rPr>
              <a:t>DSM-4-TR</a:t>
            </a:r>
            <a:r>
              <a:rPr lang="ja-JP" altLang="en-US" sz="800" b="0" u="none" dirty="0">
                <a:solidFill>
                  <a:srgbClr val="000000"/>
                </a:solidFill>
                <a:latin typeface="ＭＳ Ｐ明朝" panose="02020600040205080304" pitchFamily="18" charset="-128"/>
                <a:ea typeface="ＭＳ Ｐ明朝" panose="02020600040205080304" pitchFamily="18" charset="-128"/>
              </a:rPr>
              <a:t>）では</a:t>
            </a:r>
            <a:endParaRPr lang="en-US" altLang="ja-JP" sz="8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r>
              <a:rPr lang="ja-JP" altLang="en-US" sz="800" b="0" u="none" dirty="0">
                <a:solidFill>
                  <a:srgbClr val="000000"/>
                </a:solidFill>
                <a:latin typeface="ＭＳ Ｐ明朝" panose="02020600040205080304" pitchFamily="18" charset="-128"/>
                <a:ea typeface="ＭＳ Ｐ明朝" panose="02020600040205080304" pitchFamily="18" charset="-128"/>
              </a:rPr>
              <a:t>〇自閉症</a:t>
            </a:r>
            <a:endParaRPr lang="en-US" altLang="ja-JP" sz="8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r>
              <a:rPr lang="ja-JP" altLang="en-US" sz="800" b="0" u="none" dirty="0">
                <a:solidFill>
                  <a:srgbClr val="000000"/>
                </a:solidFill>
                <a:latin typeface="ＭＳ Ｐ明朝" panose="02020600040205080304" pitchFamily="18" charset="-128"/>
                <a:ea typeface="ＭＳ Ｐ明朝" panose="02020600040205080304" pitchFamily="18" charset="-128"/>
              </a:rPr>
              <a:t>〇広汎性発達障害</a:t>
            </a:r>
            <a:endParaRPr lang="en-US" altLang="ja-JP" sz="8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r>
              <a:rPr lang="ja-JP" altLang="en-US" sz="800" b="0" u="none" dirty="0">
                <a:solidFill>
                  <a:srgbClr val="000000"/>
                </a:solidFill>
                <a:latin typeface="ＭＳ Ｐ明朝" panose="02020600040205080304" pitchFamily="18" charset="-128"/>
                <a:ea typeface="ＭＳ Ｐ明朝" panose="02020600040205080304" pitchFamily="18" charset="-128"/>
              </a:rPr>
              <a:t>〇アスペルガー症候群（基本的に言語発達の遅れはない）　等</a:t>
            </a:r>
            <a:endParaRPr lang="en-US" altLang="ja-JP" sz="800" b="0" u="none" dirty="0">
              <a:solidFill>
                <a:srgbClr val="000000"/>
              </a:solidFill>
              <a:latin typeface="ＭＳ Ｐ明朝" panose="02020600040205080304" pitchFamily="18" charset="-128"/>
              <a:ea typeface="ＭＳ Ｐ明朝" panose="02020600040205080304" pitchFamily="18" charset="-128"/>
            </a:endParaRPr>
          </a:p>
          <a:p>
            <a:pPr algn="l">
              <a:spcBef>
                <a:spcPts val="300"/>
              </a:spcBef>
            </a:pPr>
            <a:r>
              <a:rPr lang="ja-JP" altLang="en-US" sz="800" b="0" u="none" dirty="0">
                <a:solidFill>
                  <a:srgbClr val="000000"/>
                </a:solidFill>
                <a:latin typeface="ＭＳ Ｐ明朝" panose="02020600040205080304" pitchFamily="18" charset="-128"/>
                <a:ea typeface="ＭＳ Ｐ明朝" panose="02020600040205080304" pitchFamily="18" charset="-128"/>
              </a:rPr>
              <a:t>に分かれていたものが改訂され、現在は「自閉スペクトラム症」という診断に統一されています。</a:t>
            </a:r>
            <a:endParaRPr lang="en-US" altLang="ja-JP" sz="800" b="0" u="none" dirty="0">
              <a:solidFill>
                <a:srgbClr val="000000"/>
              </a:solidFill>
              <a:latin typeface="ＭＳ Ｐ明朝" panose="02020600040205080304" pitchFamily="18" charset="-128"/>
              <a:ea typeface="ＭＳ Ｐ明朝" panose="02020600040205080304" pitchFamily="18" charset="-128"/>
            </a:endParaRPr>
          </a:p>
        </p:txBody>
      </p:sp>
    </p:spTree>
    <p:extLst>
      <p:ext uri="{BB962C8B-B14F-4D97-AF65-F5344CB8AC3E}">
        <p14:creationId xmlns:p14="http://schemas.microsoft.com/office/powerpoint/2010/main" val="586763905"/>
      </p:ext>
    </p:extLst>
  </p:cSld>
  <p:clrMapOvr>
    <a:masterClrMapping/>
  </p:clrMapOvr>
</p:sld>
</file>

<file path=ppt/theme/theme1.xml><?xml version="1.0" encoding="utf-8"?>
<a:theme xmlns:a="http://schemas.openxmlformats.org/drawingml/2006/main" name="25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w="3175">
          <a:solidFill>
            <a:schemeClr val="tx1"/>
          </a:solidFill>
        </a:ln>
      </a:spPr>
      <a:bodyPr wrap="square" lIns="0" tIns="0" rIns="0" bIns="0" rtlCol="0" anchor="ctr" anchorCtr="0">
        <a:spAutoFit/>
      </a:bodyPr>
      <a:lstStyle>
        <a:defPPr algn="ctr">
          <a:lnSpc>
            <a:spcPct val="150000"/>
          </a:lnSpc>
          <a:defRPr kumimoji="1" sz="1400" u="none" dirty="0" smtClean="0">
            <a:solidFill>
              <a:schemeClr val="tx1"/>
            </a:solidFill>
            <a:latin typeface="メイリオ" pitchFamily="50" charset="-128"/>
            <a:ea typeface="メイリオ" pitchFamily="50" charset="-128"/>
            <a:cs typeface="メイリオ"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32" tIns="45716" rIns="91432" bIns="45716" numCol="1" anchor="ctr" anchorCtr="0" compatLnSpc="1">
        <a:prstTxWarp prst="textNoShape">
          <a:avLst/>
        </a:prstTxWarp>
        <a:spAutoFit/>
      </a:bodyPr>
      <a:lstStyle>
        <a:defPPr marL="342900" marR="0" indent="-342900" algn="ctr" defTabSz="914400" rtl="0" eaLnBrk="1" fontAlgn="base" latinLnBrk="0" hangingPunct="1">
          <a:lnSpc>
            <a:spcPct val="100000"/>
          </a:lnSpc>
          <a:spcBef>
            <a:spcPct val="50000"/>
          </a:spcBef>
          <a:spcAft>
            <a:spcPct val="0"/>
          </a:spcAft>
          <a:buClrTx/>
          <a:buSzTx/>
          <a:buFontTx/>
          <a:buNone/>
          <a:tabLst/>
          <a:defRPr kumimoji="1" lang="ja-JP" altLang="en-US" sz="2600" b="1" i="0" u="sng"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tx1"/>
          </a:solidFill>
        </a:ln>
      </a:spPr>
      <a:bodyPr rtlCol="0" anchor="ctr"/>
      <a:lstStyle>
        <a:defPPr algn="ctr">
          <a:defRPr kumimoji="1"/>
        </a:defPPr>
      </a:lstStyle>
      <a:style>
        <a:lnRef idx="1">
          <a:schemeClr val="accent1"/>
        </a:lnRef>
        <a:fillRef idx="0">
          <a:schemeClr val="accent1"/>
        </a:fillRef>
        <a:effectRef idx="0">
          <a:schemeClr val="accent1"/>
        </a:effectRef>
        <a:fontRef idx="minor">
          <a:schemeClr val="tx1"/>
        </a:fontRef>
      </a:style>
    </a:spDef>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41128</TotalTime>
  <Words>4028</Words>
  <Application>Microsoft Office PowerPoint</Application>
  <PresentationFormat>画面に合わせる (4:3)</PresentationFormat>
  <Paragraphs>425</Paragraphs>
  <Slides>10</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10</vt:i4>
      </vt:variant>
    </vt:vector>
  </HeadingPairs>
  <TitlesOfParts>
    <vt:vector size="20" baseType="lpstr">
      <vt:lpstr>HG丸ｺﾞｼｯｸM-PRO</vt:lpstr>
      <vt:lpstr>HG創英角ﾎﾟｯﾌﾟ体</vt:lpstr>
      <vt:lpstr>ＭＳ Ｐゴシック</vt:lpstr>
      <vt:lpstr>ＭＳ Ｐ明朝</vt:lpstr>
      <vt:lpstr>ＭＳ 明朝</vt:lpstr>
      <vt:lpstr>メイリオ</vt:lpstr>
      <vt:lpstr>Arial</vt:lpstr>
      <vt:lpstr>Century</vt:lpstr>
      <vt:lpstr>Times New Roman</vt:lpstr>
      <vt:lpstr>25_標準デザイン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特別支援教育行政の現状と課題</dc:title>
  <dc:creator>h-asami</dc:creator>
  <cp:lastModifiedBy>小林　健汰</cp:lastModifiedBy>
  <cp:revision>2262</cp:revision>
  <cp:lastPrinted>2026-06-19T06:15:51Z</cp:lastPrinted>
  <dcterms:created xsi:type="dcterms:W3CDTF">2009-07-24T07:27:00Z</dcterms:created>
  <dcterms:modified xsi:type="dcterms:W3CDTF">2026-06-19T06:15:53Z</dcterms:modified>
</cp:coreProperties>
</file>