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81" r:id="rId1"/>
  </p:sldMasterIdLst>
  <p:notesMasterIdLst>
    <p:notesMasterId r:id="rId9"/>
  </p:notesMasterIdLst>
  <p:sldIdLst>
    <p:sldId id="931" r:id="rId2"/>
    <p:sldId id="869" r:id="rId3"/>
    <p:sldId id="634" r:id="rId4"/>
    <p:sldId id="893" r:id="rId5"/>
    <p:sldId id="928" r:id="rId6"/>
    <p:sldId id="930" r:id="rId7"/>
    <p:sldId id="64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F5AEE6-630F-4A1C-92BF-C9FEB2FC6BE4}" type="datetimeFigureOut">
              <a:rPr kumimoji="1" lang="ja-JP" altLang="en-US" smtClean="0"/>
              <a:t>2025/12/12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64A6A7-E25F-478E-941A-D17B3A6AD114}" type="slidenum">
              <a:rPr kumimoji="1" lang="ja-JP" altLang="en-US" smtClean="0"/>
              <a:t>‹#›</a:t>
            </a:fld>
            <a:endParaRPr kumimoji="1" lang="ja-JP" altLang="en-US"/>
          </a:p>
        </p:txBody>
      </p:sp>
    </p:spTree>
    <p:extLst>
      <p:ext uri="{BB962C8B-B14F-4D97-AF65-F5344CB8AC3E}">
        <p14:creationId xmlns:p14="http://schemas.microsoft.com/office/powerpoint/2010/main" val="25921266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D34A8EA-0150-4995-8035-2056CBB3298B}" type="datetime1">
              <a:rPr kumimoji="1" lang="ja-JP" altLang="en-US" smtClean="0"/>
              <a:t>2025/12/12</a:t>
            </a:fld>
            <a:endParaRPr kumimoji="1" lang="ja-JP" alt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D3C4DF6-C4CC-409C-A0DD-9F3D33C22FB7}" type="slidenum">
              <a:rPr kumimoji="1" lang="ja-JP" altLang="en-US" smtClean="0"/>
              <a:t>‹#›</a:t>
            </a:fld>
            <a:endParaRPr kumimoji="1" lang="ja-JP" alt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7782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EBB9C9-18B4-44C7-B45F-9646C8F4F453}" type="datetime1">
              <a:rPr kumimoji="1" lang="ja-JP" altLang="en-US" smtClean="0"/>
              <a:t>2025/12/12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449451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69A075-EFDA-4EE1-9822-56D7DCE07BD3}" type="datetime1">
              <a:rPr kumimoji="1" lang="ja-JP" altLang="en-US" smtClean="0"/>
              <a:t>2025/12/12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3807117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2C9654-EBD4-4AD7-A120-0F7A14515686}" type="datetime1">
              <a:rPr kumimoji="1" lang="ja-JP" altLang="en-US" smtClean="0"/>
              <a:t>2025/12/12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10162762" y="299209"/>
            <a:ext cx="1706217" cy="365125"/>
          </a:xfrm>
        </p:spPr>
        <p:txBody>
          <a:bodyPr/>
          <a:lstStyle>
            <a:lvl1pPr>
              <a:defRPr sz="3200" baseline="0"/>
            </a:lvl1pPr>
          </a:lstStyle>
          <a:p>
            <a:fld id="{6D3C4DF6-C4CC-409C-A0DD-9F3D33C22FB7}" type="slidenum">
              <a:rPr kumimoji="1" lang="ja-JP" altLang="en-US" smtClean="0"/>
              <a:pPr/>
              <a:t>‹#›</a:t>
            </a:fld>
            <a:endParaRPr kumimoji="1" lang="ja-JP" altLang="en-US" dirty="0"/>
          </a:p>
        </p:txBody>
      </p:sp>
    </p:spTree>
    <p:extLst>
      <p:ext uri="{BB962C8B-B14F-4D97-AF65-F5344CB8AC3E}">
        <p14:creationId xmlns:p14="http://schemas.microsoft.com/office/powerpoint/2010/main" val="3635687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CC7C5A2-233F-405F-972E-A55241B4BDAF}" type="datetime1">
              <a:rPr kumimoji="1" lang="ja-JP" altLang="en-US" smtClean="0"/>
              <a:t>2025/12/12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3738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CC5B16-C697-48B2-8274-A8C98AF298F6}" type="datetime1">
              <a:rPr kumimoji="1" lang="ja-JP" altLang="en-US" smtClean="0"/>
              <a:t>2025/12/12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18876633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5AB65FD-E2BA-4A87-9996-AB350858882F}" type="datetime1">
              <a:rPr kumimoji="1" lang="ja-JP" altLang="en-US" smtClean="0"/>
              <a:t>2025/12/12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5722432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F7C32B-3CDB-4407-B3EF-61E71523B9D8}" type="datetime1">
              <a:rPr kumimoji="1" lang="ja-JP" altLang="en-US" smtClean="0"/>
              <a:t>2025/12/12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1866820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931C5A-C6A4-4396-A64F-48B2181ADF6C}" type="datetime1">
              <a:rPr kumimoji="1" lang="ja-JP" altLang="en-US" smtClean="0"/>
              <a:t>2025/12/12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2858129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78D3DEA-A86C-48E2-A16D-22689EC2D496}" type="datetime1">
              <a:rPr kumimoji="1" lang="ja-JP" altLang="en-US" smtClean="0"/>
              <a:t>2025/12/12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387372507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C22FC0-F16B-4271-A662-2734EFF1D1A6}" type="datetime1">
              <a:rPr kumimoji="1" lang="ja-JP" altLang="en-US" smtClean="0"/>
              <a:t>2025/12/12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201356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69BED1E-A8CE-4618-A1AE-C5DCC6E8F192}" type="datetime1">
              <a:rPr kumimoji="1" lang="ja-JP" altLang="en-US" smtClean="0"/>
              <a:t>2025/12/12</a:t>
            </a:fld>
            <a:endParaRPr kumimoji="1" lang="ja-JP" alt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D3C4DF6-C4CC-409C-A0DD-9F3D33C22FB7}" type="slidenum">
              <a:rPr kumimoji="1" lang="ja-JP" altLang="en-US" smtClean="0"/>
              <a:t>‹#›</a:t>
            </a:fld>
            <a:endParaRPr kumimoji="1" lang="ja-JP" altLang="en-US"/>
          </a:p>
        </p:txBody>
      </p:sp>
    </p:spTree>
    <p:extLst>
      <p:ext uri="{BB962C8B-B14F-4D97-AF65-F5344CB8AC3E}">
        <p14:creationId xmlns:p14="http://schemas.microsoft.com/office/powerpoint/2010/main" val="3125987605"/>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hf hdr="0" ftr="0" dt="0"/>
  <p:txStyles>
    <p:titleStyle>
      <a:lvl1pPr algn="l" defTabSz="914400" rtl="0" eaLnBrk="1" latinLnBrk="0" hangingPunct="1">
        <a:lnSpc>
          <a:spcPct val="90000"/>
        </a:lnSpc>
        <a:spcBef>
          <a:spcPct val="0"/>
        </a:spcBef>
        <a:buNone/>
        <a:defRPr kumimoji="1"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kumimoji="1"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1F48BA-C5FB-46E4-8752-11A3537DD725}"/>
              </a:ext>
            </a:extLst>
          </p:cNvPr>
          <p:cNvSpPr>
            <a:spLocks noGrp="1"/>
          </p:cNvSpPr>
          <p:nvPr>
            <p:ph type="ctrTitle"/>
          </p:nvPr>
        </p:nvSpPr>
        <p:spPr>
          <a:xfrm>
            <a:off x="1524000" y="2351313"/>
            <a:ext cx="9144000" cy="1158649"/>
          </a:xfrm>
        </p:spPr>
        <p:txBody>
          <a:bodyPr/>
          <a:lstStyle/>
          <a:p>
            <a:r>
              <a:rPr kumimoji="1" lang="ja-JP" altLang="en-US" b="1" dirty="0">
                <a:latin typeface="HG丸ｺﾞｼｯｸM-PRO" panose="020F0600000000000000" pitchFamily="50" charset="-128"/>
                <a:ea typeface="HG丸ｺﾞｼｯｸM-PRO" panose="020F0600000000000000" pitchFamily="50" charset="-128"/>
              </a:rPr>
              <a:t>都市計画の概要</a:t>
            </a:r>
          </a:p>
        </p:txBody>
      </p:sp>
      <p:sp>
        <p:nvSpPr>
          <p:cNvPr id="3" name="テキスト ボックス 2">
            <a:extLst>
              <a:ext uri="{FF2B5EF4-FFF2-40B4-BE49-F238E27FC236}">
                <a16:creationId xmlns:a16="http://schemas.microsoft.com/office/drawing/2014/main" id="{D8FF26F9-EE85-4A44-A600-949CEE1EDEC2}"/>
              </a:ext>
            </a:extLst>
          </p:cNvPr>
          <p:cNvSpPr txBox="1"/>
          <p:nvPr/>
        </p:nvSpPr>
        <p:spPr>
          <a:xfrm>
            <a:off x="10608734" y="440267"/>
            <a:ext cx="1270000" cy="369332"/>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r>
              <a:rPr kumimoji="1" lang="ja-JP" altLang="en-US" dirty="0"/>
              <a:t>参考資料</a:t>
            </a:r>
          </a:p>
        </p:txBody>
      </p:sp>
    </p:spTree>
    <p:extLst>
      <p:ext uri="{BB962C8B-B14F-4D97-AF65-F5344CB8AC3E}">
        <p14:creationId xmlns:p14="http://schemas.microsoft.com/office/powerpoint/2010/main" val="188810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15"/>
          <p:cNvSpPr>
            <a:spLocks noChangeArrowheads="1"/>
          </p:cNvSpPr>
          <p:nvPr/>
        </p:nvSpPr>
        <p:spPr bwMode="auto">
          <a:xfrm>
            <a:off x="1993108" y="5617219"/>
            <a:ext cx="8207375" cy="474662"/>
          </a:xfrm>
          <a:prstGeom prst="roundRect">
            <a:avLst>
              <a:gd name="adj" fmla="val 16667"/>
            </a:avLst>
          </a:prstGeom>
          <a:solidFill>
            <a:schemeClr val="bg1"/>
          </a:solidFill>
          <a:ln w="57150">
            <a:solidFill>
              <a:schemeClr val="tx1"/>
            </a:solidFill>
            <a:headEnd/>
            <a:tailEnd/>
          </a:ln>
        </p:spPr>
        <p:style>
          <a:lnRef idx="3">
            <a:schemeClr val="lt1"/>
          </a:lnRef>
          <a:fillRef idx="1">
            <a:schemeClr val="accent3"/>
          </a:fillRef>
          <a:effectRef idx="1">
            <a:schemeClr val="accent3"/>
          </a:effectRef>
          <a:fontRef idx="minor">
            <a:schemeClr val="lt1"/>
          </a:fontRef>
        </p:style>
        <p:txBody>
          <a:bodyPr wrap="none" anchor="ctr"/>
          <a:lstStyle/>
          <a:p>
            <a:pPr algn="ctr" eaLnBrk="1" hangingPunct="1">
              <a:defRPr/>
            </a:pPr>
            <a:r>
              <a:rPr lang="ja-JP" altLang="en-US" sz="2216">
                <a:solidFill>
                  <a:schemeClr val="tx1"/>
                </a:solidFill>
                <a:latin typeface="+mn-ea"/>
              </a:rPr>
              <a:t>地区計画</a:t>
            </a:r>
            <a:endParaRPr lang="en-US" altLang="ja-JP" sz="2216">
              <a:solidFill>
                <a:schemeClr val="tx1"/>
              </a:solidFill>
              <a:latin typeface="+mn-ea"/>
            </a:endParaRPr>
          </a:p>
        </p:txBody>
      </p:sp>
      <p:sp>
        <p:nvSpPr>
          <p:cNvPr id="5123" name="AutoShape 17"/>
          <p:cNvSpPr>
            <a:spLocks noChangeArrowheads="1"/>
          </p:cNvSpPr>
          <p:nvPr/>
        </p:nvSpPr>
        <p:spPr bwMode="auto">
          <a:xfrm>
            <a:off x="1637508" y="3756670"/>
            <a:ext cx="3019425" cy="1462087"/>
          </a:xfrm>
          <a:prstGeom prst="roundRect">
            <a:avLst>
              <a:gd name="adj" fmla="val 16667"/>
            </a:avLst>
          </a:prstGeom>
          <a:solidFill>
            <a:schemeClr val="bg1"/>
          </a:solidFill>
          <a:ln w="57150">
            <a:solidFill>
              <a:schemeClr val="tx1"/>
            </a:solidFill>
            <a:headEnd/>
            <a:tailEnd/>
          </a:ln>
        </p:spPr>
        <p:style>
          <a:lnRef idx="1">
            <a:schemeClr val="accent1"/>
          </a:lnRef>
          <a:fillRef idx="2">
            <a:schemeClr val="accent1"/>
          </a:fillRef>
          <a:effectRef idx="1">
            <a:schemeClr val="accent1"/>
          </a:effectRef>
          <a:fontRef idx="minor">
            <a:schemeClr val="dk1"/>
          </a:fontRef>
        </p:style>
        <p:txBody>
          <a:bodyPr lIns="16618" rIns="16618"/>
          <a:lstStyle/>
          <a:p>
            <a:pPr algn="ctr" eaLnBrk="1" hangingPunct="1">
              <a:defRPr/>
            </a:pPr>
            <a:r>
              <a:rPr lang="ja-JP" altLang="en-US" sz="2000">
                <a:solidFill>
                  <a:schemeClr val="tx1"/>
                </a:solidFill>
                <a:latin typeface="+mn-ea"/>
              </a:rPr>
              <a:t>土地利用規制</a:t>
            </a:r>
            <a:endParaRPr lang="en-US" altLang="ja-JP" sz="2000">
              <a:solidFill>
                <a:schemeClr val="tx1"/>
              </a:solidFill>
              <a:latin typeface="+mn-ea"/>
            </a:endParaRPr>
          </a:p>
          <a:p>
            <a:pPr algn="ctr" eaLnBrk="1" hangingPunct="1">
              <a:lnSpc>
                <a:spcPct val="80000"/>
              </a:lnSpc>
              <a:defRPr/>
            </a:pPr>
            <a:r>
              <a:rPr lang="en-US" altLang="ja-JP">
                <a:solidFill>
                  <a:schemeClr val="tx1"/>
                </a:solidFill>
                <a:latin typeface="+mn-ea"/>
              </a:rPr>
              <a:t>(</a:t>
            </a:r>
            <a:r>
              <a:rPr lang="ja-JP" altLang="en-US">
                <a:solidFill>
                  <a:schemeClr val="tx1"/>
                </a:solidFill>
                <a:latin typeface="+mn-ea"/>
              </a:rPr>
              <a:t>地域地区</a:t>
            </a:r>
            <a:r>
              <a:rPr lang="en-US" altLang="ja-JP">
                <a:solidFill>
                  <a:schemeClr val="tx1"/>
                </a:solidFill>
                <a:latin typeface="+mn-ea"/>
              </a:rPr>
              <a:t>)</a:t>
            </a:r>
          </a:p>
          <a:p>
            <a:pPr marL="628650">
              <a:defRPr/>
            </a:pPr>
            <a:r>
              <a:rPr lang="en-US" altLang="ja-JP" sz="1200">
                <a:solidFill>
                  <a:schemeClr val="tx1"/>
                </a:solidFill>
                <a:latin typeface="+mn-ea"/>
              </a:rPr>
              <a:t>-</a:t>
            </a:r>
            <a:r>
              <a:rPr lang="ja-JP" altLang="en-US" sz="1200">
                <a:solidFill>
                  <a:schemeClr val="tx1"/>
                </a:solidFill>
                <a:latin typeface="+mn-ea"/>
              </a:rPr>
              <a:t>用途地域</a:t>
            </a:r>
            <a:endParaRPr lang="en-US" altLang="ja-JP" sz="1200">
              <a:solidFill>
                <a:schemeClr val="tx1"/>
              </a:solidFill>
              <a:latin typeface="+mn-ea"/>
            </a:endParaRPr>
          </a:p>
          <a:p>
            <a:pPr marL="628650">
              <a:defRPr/>
            </a:pPr>
            <a:r>
              <a:rPr lang="en-US" altLang="ja-JP" sz="1200">
                <a:solidFill>
                  <a:schemeClr val="tx1"/>
                </a:solidFill>
                <a:latin typeface="+mn-ea"/>
              </a:rPr>
              <a:t>-</a:t>
            </a:r>
            <a:r>
              <a:rPr lang="ja-JP" altLang="en-US" sz="1200">
                <a:solidFill>
                  <a:schemeClr val="tx1"/>
                </a:solidFill>
                <a:latin typeface="+mn-ea"/>
              </a:rPr>
              <a:t>特別緑地保全地域</a:t>
            </a:r>
            <a:endParaRPr lang="en-US" altLang="ja-JP" sz="1200">
              <a:solidFill>
                <a:schemeClr val="tx1"/>
              </a:solidFill>
              <a:latin typeface="+mn-ea"/>
            </a:endParaRPr>
          </a:p>
          <a:p>
            <a:pPr marL="628650">
              <a:defRPr/>
            </a:pPr>
            <a:r>
              <a:rPr lang="en-US" altLang="ja-JP" sz="1200">
                <a:solidFill>
                  <a:schemeClr val="tx1"/>
                </a:solidFill>
                <a:latin typeface="+mn-ea"/>
              </a:rPr>
              <a:t>-</a:t>
            </a:r>
            <a:r>
              <a:rPr lang="ja-JP" altLang="en-US" sz="1200">
                <a:solidFill>
                  <a:schemeClr val="tx1"/>
                </a:solidFill>
                <a:latin typeface="+mn-ea"/>
              </a:rPr>
              <a:t>歴史的風土保全地区</a:t>
            </a:r>
            <a:endParaRPr lang="en-US" altLang="ja-JP" sz="1200">
              <a:solidFill>
                <a:schemeClr val="tx1"/>
              </a:solidFill>
              <a:latin typeface="+mn-ea"/>
            </a:endParaRPr>
          </a:p>
          <a:p>
            <a:pPr marL="628650">
              <a:defRPr/>
            </a:pPr>
            <a:r>
              <a:rPr lang="en-US" altLang="ja-JP" sz="1200">
                <a:solidFill>
                  <a:schemeClr val="tx1"/>
                </a:solidFill>
                <a:latin typeface="+mn-ea"/>
              </a:rPr>
              <a:t>-</a:t>
            </a:r>
            <a:r>
              <a:rPr lang="ja-JP" altLang="en-US" sz="1200">
                <a:solidFill>
                  <a:schemeClr val="tx1"/>
                </a:solidFill>
                <a:latin typeface="+mn-ea"/>
              </a:rPr>
              <a:t>･････  </a:t>
            </a:r>
          </a:p>
        </p:txBody>
      </p:sp>
      <p:sp>
        <p:nvSpPr>
          <p:cNvPr id="5124" name="AutoShape 18"/>
          <p:cNvSpPr>
            <a:spLocks noChangeArrowheads="1"/>
          </p:cNvSpPr>
          <p:nvPr/>
        </p:nvSpPr>
        <p:spPr bwMode="auto">
          <a:xfrm>
            <a:off x="4726783" y="3756670"/>
            <a:ext cx="2809875" cy="1462087"/>
          </a:xfrm>
          <a:prstGeom prst="roundRect">
            <a:avLst>
              <a:gd name="adj" fmla="val 16667"/>
            </a:avLst>
          </a:prstGeom>
          <a:solidFill>
            <a:srgbClr val="0070C0"/>
          </a:solidFill>
          <a:ln w="57150">
            <a:solidFill>
              <a:schemeClr val="tx1"/>
            </a:solidFill>
            <a:headEnd/>
            <a:tailEnd/>
          </a:ln>
        </p:spPr>
        <p:style>
          <a:lnRef idx="1">
            <a:schemeClr val="accent1"/>
          </a:lnRef>
          <a:fillRef idx="2">
            <a:schemeClr val="accent1"/>
          </a:fillRef>
          <a:effectRef idx="1">
            <a:schemeClr val="accent1"/>
          </a:effectRef>
          <a:fontRef idx="minor">
            <a:schemeClr val="dk1"/>
          </a:fontRef>
        </p:style>
        <p:txBody>
          <a:bodyPr wrap="none" lIns="16618" rIns="16618"/>
          <a:lstStyle/>
          <a:p>
            <a:pPr algn="ctr" eaLnBrk="1" hangingPunct="1">
              <a:defRPr/>
            </a:pPr>
            <a:r>
              <a:rPr lang="ja-JP" altLang="en-US" sz="2000" dirty="0">
                <a:solidFill>
                  <a:schemeClr val="bg1"/>
                </a:solidFill>
                <a:latin typeface="+mn-ea"/>
              </a:rPr>
              <a:t>都市施設</a:t>
            </a:r>
            <a:endParaRPr lang="en-US" altLang="ja-JP" sz="2000" dirty="0">
              <a:solidFill>
                <a:schemeClr val="bg1"/>
              </a:solidFill>
              <a:latin typeface="+mn-ea"/>
            </a:endParaRPr>
          </a:p>
          <a:p>
            <a:pPr marL="731174">
              <a:defRPr/>
            </a:pPr>
            <a:endParaRPr lang="en-US" altLang="ja-JP" sz="1200" dirty="0">
              <a:solidFill>
                <a:schemeClr val="bg1"/>
              </a:solidFill>
              <a:latin typeface="+mn-ea"/>
            </a:endParaRPr>
          </a:p>
          <a:p>
            <a:pPr marL="990600">
              <a:defRPr/>
            </a:pPr>
            <a:r>
              <a:rPr lang="en-US" altLang="ja-JP" sz="1200" dirty="0">
                <a:solidFill>
                  <a:schemeClr val="bg1"/>
                </a:solidFill>
                <a:latin typeface="+mn-ea"/>
              </a:rPr>
              <a:t>-</a:t>
            </a:r>
            <a:r>
              <a:rPr lang="ja-JP" altLang="en-US" sz="1200" dirty="0">
                <a:solidFill>
                  <a:schemeClr val="bg1"/>
                </a:solidFill>
                <a:latin typeface="+mn-ea"/>
              </a:rPr>
              <a:t>道路</a:t>
            </a:r>
            <a:r>
              <a:rPr lang="en-US" altLang="ja-JP" sz="1200" dirty="0">
                <a:solidFill>
                  <a:schemeClr val="bg1"/>
                </a:solidFill>
                <a:latin typeface="+mn-ea"/>
              </a:rPr>
              <a:t>       </a:t>
            </a:r>
            <a:r>
              <a:rPr lang="ja-JP" altLang="en-US" sz="1292" dirty="0">
                <a:solidFill>
                  <a:schemeClr val="bg1"/>
                </a:solidFill>
                <a:latin typeface="+mn-ea"/>
              </a:rPr>
              <a:t>　　</a:t>
            </a:r>
            <a:endParaRPr lang="en-US" altLang="ja-JP" sz="1292" dirty="0">
              <a:solidFill>
                <a:schemeClr val="bg1"/>
              </a:solidFill>
              <a:latin typeface="+mn-ea"/>
            </a:endParaRPr>
          </a:p>
          <a:p>
            <a:pPr marL="990600">
              <a:defRPr/>
            </a:pPr>
            <a:r>
              <a:rPr lang="en-US" altLang="ja-JP" sz="1200" dirty="0">
                <a:solidFill>
                  <a:schemeClr val="bg1"/>
                </a:solidFill>
                <a:latin typeface="+mn-ea"/>
              </a:rPr>
              <a:t>-</a:t>
            </a:r>
            <a:r>
              <a:rPr lang="ja-JP" altLang="en-US" sz="1200" dirty="0">
                <a:solidFill>
                  <a:schemeClr val="bg1"/>
                </a:solidFill>
                <a:latin typeface="+mn-ea"/>
              </a:rPr>
              <a:t>都市公園</a:t>
            </a:r>
            <a:endParaRPr lang="en-US" altLang="ja-JP" sz="1200" dirty="0">
              <a:solidFill>
                <a:schemeClr val="bg1"/>
              </a:solidFill>
              <a:latin typeface="+mn-ea"/>
            </a:endParaRPr>
          </a:p>
          <a:p>
            <a:pPr marL="990600">
              <a:defRPr/>
            </a:pPr>
            <a:r>
              <a:rPr lang="en-US" altLang="ja-JP" sz="1200" dirty="0">
                <a:solidFill>
                  <a:schemeClr val="bg1"/>
                </a:solidFill>
                <a:latin typeface="+mn-ea"/>
              </a:rPr>
              <a:t>-</a:t>
            </a:r>
            <a:r>
              <a:rPr lang="ja-JP" altLang="en-US" sz="1200" dirty="0">
                <a:solidFill>
                  <a:schemeClr val="bg1"/>
                </a:solidFill>
                <a:latin typeface="+mn-ea"/>
              </a:rPr>
              <a:t>下水道　</a:t>
            </a:r>
            <a:r>
              <a:rPr lang="en-US" altLang="ja-JP" sz="1200" dirty="0">
                <a:solidFill>
                  <a:schemeClr val="bg1"/>
                </a:solidFill>
                <a:latin typeface="+mn-ea"/>
              </a:rPr>
              <a:t>      </a:t>
            </a:r>
          </a:p>
          <a:p>
            <a:pPr marL="990600">
              <a:defRPr/>
            </a:pPr>
            <a:r>
              <a:rPr lang="en-US" altLang="ja-JP" sz="1200" dirty="0">
                <a:solidFill>
                  <a:schemeClr val="bg1"/>
                </a:solidFill>
                <a:latin typeface="+mn-ea"/>
              </a:rPr>
              <a:t>-</a:t>
            </a:r>
            <a:r>
              <a:rPr lang="ja-JP" altLang="en-US" sz="1200" dirty="0">
                <a:solidFill>
                  <a:schemeClr val="bg1"/>
                </a:solidFill>
                <a:latin typeface="+mn-ea"/>
              </a:rPr>
              <a:t> ･････ </a:t>
            </a:r>
          </a:p>
          <a:p>
            <a:pPr algn="ctr" eaLnBrk="1" hangingPunct="1">
              <a:defRPr/>
            </a:pPr>
            <a:endParaRPr lang="ja-JP" altLang="en-US" sz="1292" dirty="0">
              <a:solidFill>
                <a:schemeClr val="bg1"/>
              </a:solidFill>
              <a:latin typeface="+mn-ea"/>
            </a:endParaRPr>
          </a:p>
          <a:p>
            <a:pPr algn="ctr" eaLnBrk="1" hangingPunct="1">
              <a:defRPr/>
            </a:pPr>
            <a:endParaRPr lang="en-US" altLang="ja-JP" sz="1292" dirty="0">
              <a:solidFill>
                <a:schemeClr val="bg1"/>
              </a:solidFill>
              <a:latin typeface="+mn-ea"/>
            </a:endParaRPr>
          </a:p>
        </p:txBody>
      </p:sp>
      <p:sp>
        <p:nvSpPr>
          <p:cNvPr id="5125" name="AutoShape 19"/>
          <p:cNvSpPr>
            <a:spLocks noChangeArrowheads="1"/>
          </p:cNvSpPr>
          <p:nvPr/>
        </p:nvSpPr>
        <p:spPr bwMode="auto">
          <a:xfrm>
            <a:off x="7609683" y="3756670"/>
            <a:ext cx="2949575" cy="1462087"/>
          </a:xfrm>
          <a:prstGeom prst="roundRect">
            <a:avLst>
              <a:gd name="adj" fmla="val 16667"/>
            </a:avLst>
          </a:prstGeom>
          <a:solidFill>
            <a:schemeClr val="bg1"/>
          </a:solidFill>
          <a:ln w="57150">
            <a:solidFill>
              <a:schemeClr val="tx1"/>
            </a:solidFill>
            <a:headEnd/>
            <a:tailEnd/>
          </a:ln>
        </p:spPr>
        <p:style>
          <a:lnRef idx="1">
            <a:schemeClr val="accent1"/>
          </a:lnRef>
          <a:fillRef idx="2">
            <a:schemeClr val="accent1"/>
          </a:fillRef>
          <a:effectRef idx="1">
            <a:schemeClr val="accent1"/>
          </a:effectRef>
          <a:fontRef idx="minor">
            <a:schemeClr val="dk1"/>
          </a:fontRef>
        </p:style>
        <p:txBody>
          <a:bodyPr wrap="none" lIns="16618" rIns="16618"/>
          <a:lstStyle/>
          <a:p>
            <a:pPr algn="ctr" eaLnBrk="1" hangingPunct="1">
              <a:defRPr/>
            </a:pPr>
            <a:r>
              <a:rPr lang="ja-JP" altLang="en-US" sz="2000">
                <a:solidFill>
                  <a:schemeClr val="tx1"/>
                </a:solidFill>
                <a:latin typeface="+mn-ea"/>
              </a:rPr>
              <a:t>市街地開発事業</a:t>
            </a:r>
            <a:endParaRPr lang="en-US" altLang="ja-JP" sz="2000">
              <a:solidFill>
                <a:schemeClr val="tx1"/>
              </a:solidFill>
              <a:latin typeface="+mn-ea"/>
            </a:endParaRPr>
          </a:p>
          <a:p>
            <a:pPr algn="ctr" eaLnBrk="1" hangingPunct="1">
              <a:defRPr/>
            </a:pPr>
            <a:endParaRPr lang="en-US" altLang="ja-JP" sz="1200">
              <a:solidFill>
                <a:schemeClr val="tx1"/>
              </a:solidFill>
              <a:latin typeface="+mn-ea"/>
            </a:endParaRPr>
          </a:p>
          <a:p>
            <a:pPr marL="719138">
              <a:defRPr/>
            </a:pPr>
            <a:r>
              <a:rPr lang="en-US" altLang="ja-JP" sz="1200">
                <a:solidFill>
                  <a:schemeClr val="tx1"/>
                </a:solidFill>
                <a:latin typeface="+mn-ea"/>
              </a:rPr>
              <a:t>-</a:t>
            </a:r>
            <a:r>
              <a:rPr lang="ja-JP" altLang="en-US" sz="1200">
                <a:solidFill>
                  <a:schemeClr val="tx1"/>
                </a:solidFill>
                <a:latin typeface="+mn-ea"/>
              </a:rPr>
              <a:t>土地区画整理事業</a:t>
            </a:r>
            <a:endParaRPr lang="en-US" altLang="ja-JP" sz="1200">
              <a:solidFill>
                <a:schemeClr val="tx1"/>
              </a:solidFill>
              <a:latin typeface="+mn-ea"/>
            </a:endParaRPr>
          </a:p>
          <a:p>
            <a:pPr marL="719138">
              <a:defRPr/>
            </a:pPr>
            <a:r>
              <a:rPr lang="en-US" altLang="ja-JP" sz="1200">
                <a:solidFill>
                  <a:schemeClr val="tx1"/>
                </a:solidFill>
                <a:latin typeface="+mn-ea"/>
              </a:rPr>
              <a:t>-</a:t>
            </a:r>
            <a:r>
              <a:rPr lang="ja-JP" altLang="en-US" sz="1200">
                <a:solidFill>
                  <a:schemeClr val="tx1"/>
                </a:solidFill>
                <a:latin typeface="+mn-ea"/>
              </a:rPr>
              <a:t>市街地再開発事業</a:t>
            </a:r>
            <a:endParaRPr lang="en-US" altLang="ja-JP" sz="1200">
              <a:solidFill>
                <a:schemeClr val="tx1"/>
              </a:solidFill>
              <a:latin typeface="+mn-ea"/>
            </a:endParaRPr>
          </a:p>
          <a:p>
            <a:pPr marL="719138">
              <a:defRPr/>
            </a:pPr>
            <a:r>
              <a:rPr lang="en-US" altLang="ja-JP" sz="1200">
                <a:solidFill>
                  <a:schemeClr val="tx1"/>
                </a:solidFill>
                <a:latin typeface="+mn-ea"/>
              </a:rPr>
              <a:t>- </a:t>
            </a:r>
            <a:r>
              <a:rPr lang="ja-JP" altLang="en-US" sz="1200">
                <a:solidFill>
                  <a:schemeClr val="tx1"/>
                </a:solidFill>
                <a:latin typeface="+mn-ea"/>
              </a:rPr>
              <a:t>･････</a:t>
            </a:r>
          </a:p>
        </p:txBody>
      </p:sp>
      <p:sp>
        <p:nvSpPr>
          <p:cNvPr id="5126" name="AutoShape 20"/>
          <p:cNvSpPr>
            <a:spLocks noChangeArrowheads="1"/>
          </p:cNvSpPr>
          <p:nvPr/>
        </p:nvSpPr>
        <p:spPr bwMode="auto">
          <a:xfrm>
            <a:off x="6096795" y="2458095"/>
            <a:ext cx="4308475" cy="407987"/>
          </a:xfrm>
          <a:prstGeom prst="roundRect">
            <a:avLst>
              <a:gd name="adj" fmla="val 16667"/>
            </a:avLst>
          </a:prstGeom>
          <a:solidFill>
            <a:schemeClr val="bg1"/>
          </a:solidFill>
          <a:ln w="57150">
            <a:solidFill>
              <a:schemeClr val="tx1"/>
            </a:solidFill>
            <a:headEnd/>
            <a:tailEnd/>
          </a:ln>
        </p:spPr>
        <p:style>
          <a:lnRef idx="3">
            <a:schemeClr val="lt1"/>
          </a:lnRef>
          <a:fillRef idx="1">
            <a:schemeClr val="accent5"/>
          </a:fillRef>
          <a:effectRef idx="1">
            <a:schemeClr val="accent5"/>
          </a:effectRef>
          <a:fontRef idx="minor">
            <a:schemeClr val="lt1"/>
          </a:fontRef>
        </p:style>
        <p:txBody>
          <a:bodyPr anchor="ctr">
            <a:spAutoFit/>
          </a:bodyPr>
          <a:lstStyle/>
          <a:p>
            <a:pPr algn="ctr" eaLnBrk="1" hangingPunct="1">
              <a:defRPr/>
            </a:pPr>
            <a:r>
              <a:rPr lang="ja-JP" altLang="en-US">
                <a:solidFill>
                  <a:schemeClr val="tx1"/>
                </a:solidFill>
                <a:latin typeface="+mn-ea"/>
              </a:rPr>
              <a:t>都市再開発の方針　等</a:t>
            </a:r>
            <a:endParaRPr lang="en-US" altLang="ja-JP">
              <a:solidFill>
                <a:schemeClr val="tx1"/>
              </a:solidFill>
              <a:latin typeface="+mn-ea"/>
            </a:endParaRPr>
          </a:p>
        </p:txBody>
      </p:sp>
      <p:sp>
        <p:nvSpPr>
          <p:cNvPr id="5127" name="Line 25"/>
          <p:cNvSpPr>
            <a:spLocks noChangeShapeType="1"/>
          </p:cNvSpPr>
          <p:nvPr/>
        </p:nvSpPr>
        <p:spPr bwMode="auto">
          <a:xfrm flipH="1">
            <a:off x="5663407" y="2645419"/>
            <a:ext cx="431800" cy="0"/>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28" name="Line 29"/>
          <p:cNvSpPr>
            <a:spLocks noChangeShapeType="1"/>
          </p:cNvSpPr>
          <p:nvPr/>
        </p:nvSpPr>
        <p:spPr bwMode="auto">
          <a:xfrm>
            <a:off x="2926557" y="5218756"/>
            <a:ext cx="0" cy="350838"/>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29" name="Line 31"/>
          <p:cNvSpPr>
            <a:spLocks noChangeShapeType="1"/>
          </p:cNvSpPr>
          <p:nvPr/>
        </p:nvSpPr>
        <p:spPr bwMode="auto">
          <a:xfrm>
            <a:off x="5736432" y="5218756"/>
            <a:ext cx="0" cy="350838"/>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30" name="Line 33"/>
          <p:cNvSpPr>
            <a:spLocks noChangeShapeType="1"/>
          </p:cNvSpPr>
          <p:nvPr/>
        </p:nvSpPr>
        <p:spPr bwMode="auto">
          <a:xfrm>
            <a:off x="8689182" y="5218756"/>
            <a:ext cx="0" cy="350838"/>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31" name="Line 34"/>
          <p:cNvSpPr>
            <a:spLocks noChangeShapeType="1"/>
          </p:cNvSpPr>
          <p:nvPr/>
        </p:nvSpPr>
        <p:spPr bwMode="auto">
          <a:xfrm>
            <a:off x="2856707" y="2940695"/>
            <a:ext cx="0" cy="777875"/>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32" name="Line 35"/>
          <p:cNvSpPr>
            <a:spLocks noChangeShapeType="1"/>
          </p:cNvSpPr>
          <p:nvPr/>
        </p:nvSpPr>
        <p:spPr bwMode="auto">
          <a:xfrm>
            <a:off x="8616157" y="2958157"/>
            <a:ext cx="0" cy="779463"/>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33" name="Line 36"/>
          <p:cNvSpPr>
            <a:spLocks noChangeShapeType="1"/>
          </p:cNvSpPr>
          <p:nvPr/>
        </p:nvSpPr>
        <p:spPr bwMode="auto">
          <a:xfrm>
            <a:off x="2856708" y="2943869"/>
            <a:ext cx="5761037" cy="0"/>
          </a:xfrm>
          <a:prstGeom prst="line">
            <a:avLst/>
          </a:prstGeom>
          <a:ln w="57150">
            <a:solidFill>
              <a:schemeClr val="tx1"/>
            </a:solidFill>
            <a:headEnd/>
            <a:tailEn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34" name="Line 28"/>
          <p:cNvSpPr>
            <a:spLocks noChangeShapeType="1"/>
          </p:cNvSpPr>
          <p:nvPr/>
        </p:nvSpPr>
        <p:spPr bwMode="auto">
          <a:xfrm>
            <a:off x="5663407" y="1230957"/>
            <a:ext cx="0" cy="2505075"/>
          </a:xfrm>
          <a:prstGeom prst="line">
            <a:avLst/>
          </a:prstGeom>
          <a:ln w="57150">
            <a:solidFill>
              <a:schemeClr val="tx1"/>
            </a:solidFill>
            <a:headEnd/>
            <a:tailEnd type="triangle" w="med" len="med"/>
          </a:ln>
        </p:spPr>
        <p:style>
          <a:lnRef idx="2">
            <a:schemeClr val="accent1"/>
          </a:lnRef>
          <a:fillRef idx="1">
            <a:schemeClr val="lt1"/>
          </a:fillRef>
          <a:effectRef idx="0">
            <a:schemeClr val="accent1"/>
          </a:effectRef>
          <a:fontRef idx="minor">
            <a:schemeClr val="dk1"/>
          </a:fontRef>
        </p:style>
        <p:txBody>
          <a:bodyPr/>
          <a:lstStyle/>
          <a:p>
            <a:pPr eaLnBrk="1" hangingPunct="1">
              <a:defRPr/>
            </a:pPr>
            <a:endParaRPr lang="ja-JP" altLang="en-US">
              <a:solidFill>
                <a:schemeClr val="bg1">
                  <a:lumMod val="50000"/>
                </a:schemeClr>
              </a:solidFill>
              <a:latin typeface="+mn-ea"/>
            </a:endParaRPr>
          </a:p>
        </p:txBody>
      </p:sp>
      <p:sp>
        <p:nvSpPr>
          <p:cNvPr id="5137" name="AutoShape 26"/>
          <p:cNvSpPr>
            <a:spLocks noChangeArrowheads="1"/>
          </p:cNvSpPr>
          <p:nvPr/>
        </p:nvSpPr>
        <p:spPr bwMode="auto">
          <a:xfrm>
            <a:off x="2280445" y="3083570"/>
            <a:ext cx="7400925" cy="409575"/>
          </a:xfrm>
          <a:prstGeom prst="roundRect">
            <a:avLst>
              <a:gd name="adj" fmla="val 16667"/>
            </a:avLst>
          </a:prstGeom>
          <a:solidFill>
            <a:schemeClr val="bg1"/>
          </a:solidFill>
          <a:ln w="57150">
            <a:solidFill>
              <a:schemeClr val="tx1"/>
            </a:solidFill>
            <a:headEnd/>
            <a:tailEnd/>
          </a:ln>
        </p:spPr>
        <p:style>
          <a:lnRef idx="3">
            <a:schemeClr val="lt1"/>
          </a:lnRef>
          <a:fillRef idx="1">
            <a:schemeClr val="accent2"/>
          </a:fillRef>
          <a:effectRef idx="1">
            <a:schemeClr val="accent2"/>
          </a:effectRef>
          <a:fontRef idx="minor">
            <a:schemeClr val="lt1"/>
          </a:fontRef>
        </p:style>
        <p:txBody>
          <a:bodyPr anchor="ctr">
            <a:spAutoFit/>
          </a:bodyPr>
          <a:lstStyle/>
          <a:p>
            <a:pPr algn="ctr" eaLnBrk="1" hangingPunct="1">
              <a:defRPr/>
            </a:pPr>
            <a:r>
              <a:rPr lang="ja-JP" altLang="en-US">
                <a:solidFill>
                  <a:schemeClr val="tx1"/>
                </a:solidFill>
                <a:latin typeface="+mn-ea"/>
              </a:rPr>
              <a:t>市町村マスタープラン（市町村の都市計画に関する基本的な方針）</a:t>
            </a:r>
            <a:endParaRPr lang="en-US" altLang="ja-JP">
              <a:solidFill>
                <a:schemeClr val="tx1"/>
              </a:solidFill>
              <a:latin typeface="+mn-ea"/>
            </a:endParaRPr>
          </a:p>
        </p:txBody>
      </p:sp>
      <p:sp>
        <p:nvSpPr>
          <p:cNvPr id="5138" name="AutoShape 20"/>
          <p:cNvSpPr>
            <a:spLocks noChangeArrowheads="1"/>
          </p:cNvSpPr>
          <p:nvPr/>
        </p:nvSpPr>
        <p:spPr bwMode="auto">
          <a:xfrm>
            <a:off x="3504408" y="1958032"/>
            <a:ext cx="4308475" cy="409575"/>
          </a:xfrm>
          <a:prstGeom prst="roundRect">
            <a:avLst>
              <a:gd name="adj" fmla="val 16667"/>
            </a:avLst>
          </a:prstGeom>
          <a:solidFill>
            <a:schemeClr val="bg1"/>
          </a:solidFill>
          <a:ln w="57150">
            <a:solidFill>
              <a:schemeClr val="tx1"/>
            </a:solidFill>
            <a:headEnd/>
            <a:tailEnd/>
          </a:ln>
        </p:spPr>
        <p:style>
          <a:lnRef idx="3">
            <a:schemeClr val="lt1"/>
          </a:lnRef>
          <a:fillRef idx="1">
            <a:schemeClr val="accent6"/>
          </a:fillRef>
          <a:effectRef idx="1">
            <a:schemeClr val="accent6"/>
          </a:effectRef>
          <a:fontRef idx="minor">
            <a:schemeClr val="lt1"/>
          </a:fontRef>
        </p:style>
        <p:txBody>
          <a:bodyPr anchor="ctr">
            <a:spAutoFit/>
          </a:bodyPr>
          <a:lstStyle/>
          <a:p>
            <a:pPr algn="ctr" eaLnBrk="1" hangingPunct="1">
              <a:defRPr/>
            </a:pPr>
            <a:r>
              <a:rPr lang="ja-JP" altLang="en-US">
                <a:solidFill>
                  <a:schemeClr val="tx1"/>
                </a:solidFill>
                <a:latin typeface="+mn-ea"/>
              </a:rPr>
              <a:t>区域区分</a:t>
            </a:r>
            <a:endParaRPr lang="en-US" altLang="ja-JP">
              <a:solidFill>
                <a:schemeClr val="tx1"/>
              </a:solidFill>
              <a:latin typeface="+mn-ea"/>
            </a:endParaRPr>
          </a:p>
        </p:txBody>
      </p:sp>
      <p:sp>
        <p:nvSpPr>
          <p:cNvPr id="5139" name="AutoShape 20"/>
          <p:cNvSpPr>
            <a:spLocks noChangeArrowheads="1"/>
          </p:cNvSpPr>
          <p:nvPr/>
        </p:nvSpPr>
        <p:spPr bwMode="auto">
          <a:xfrm>
            <a:off x="3504408" y="780107"/>
            <a:ext cx="4308475" cy="479425"/>
          </a:xfrm>
          <a:prstGeom prst="roundRect">
            <a:avLst>
              <a:gd name="adj" fmla="val 16667"/>
            </a:avLst>
          </a:prstGeom>
          <a:solidFill>
            <a:schemeClr val="bg1"/>
          </a:solidFill>
          <a:ln w="57150">
            <a:solidFill>
              <a:schemeClr val="tx1"/>
            </a:solidFill>
            <a:headEnd/>
            <a:tailEnd/>
          </a:ln>
        </p:spPr>
        <p:style>
          <a:lnRef idx="3">
            <a:schemeClr val="lt1"/>
          </a:lnRef>
          <a:fillRef idx="1">
            <a:schemeClr val="accent1"/>
          </a:fillRef>
          <a:effectRef idx="1">
            <a:schemeClr val="accent1"/>
          </a:effectRef>
          <a:fontRef idx="minor">
            <a:schemeClr val="lt1"/>
          </a:fontRef>
        </p:style>
        <p:txBody>
          <a:bodyPr anchor="ctr">
            <a:spAutoFit/>
          </a:bodyPr>
          <a:lstStyle/>
          <a:p>
            <a:pPr algn="ctr" eaLnBrk="1" hangingPunct="1">
              <a:defRPr/>
            </a:pPr>
            <a:r>
              <a:rPr lang="ja-JP" altLang="en-US" sz="2216">
                <a:solidFill>
                  <a:schemeClr val="tx1"/>
                </a:solidFill>
                <a:latin typeface="+mn-ea"/>
              </a:rPr>
              <a:t>都市計画区域</a:t>
            </a:r>
            <a:endParaRPr lang="en-US" altLang="ja-JP" sz="2216">
              <a:solidFill>
                <a:schemeClr val="tx1"/>
              </a:solidFill>
              <a:latin typeface="+mn-ea"/>
            </a:endParaRPr>
          </a:p>
        </p:txBody>
      </p:sp>
      <p:sp>
        <p:nvSpPr>
          <p:cNvPr id="5140" name="AutoShape 13"/>
          <p:cNvSpPr>
            <a:spLocks noChangeArrowheads="1"/>
          </p:cNvSpPr>
          <p:nvPr/>
        </p:nvSpPr>
        <p:spPr bwMode="auto">
          <a:xfrm>
            <a:off x="1920083" y="1359545"/>
            <a:ext cx="8156575" cy="479425"/>
          </a:xfrm>
          <a:prstGeom prst="roundRect">
            <a:avLst>
              <a:gd name="adj" fmla="val 16667"/>
            </a:avLst>
          </a:prstGeom>
          <a:solidFill>
            <a:schemeClr val="bg1"/>
          </a:solidFill>
          <a:ln w="57150">
            <a:solidFill>
              <a:schemeClr val="tx1"/>
            </a:solidFill>
            <a:headEnd/>
            <a:tailEnd/>
          </a:ln>
        </p:spPr>
        <p:style>
          <a:lnRef idx="3">
            <a:schemeClr val="lt1"/>
          </a:lnRef>
          <a:fillRef idx="1">
            <a:schemeClr val="accent5"/>
          </a:fillRef>
          <a:effectRef idx="1">
            <a:schemeClr val="accent5"/>
          </a:effectRef>
          <a:fontRef idx="minor">
            <a:schemeClr val="lt1"/>
          </a:fontRef>
        </p:style>
        <p:txBody>
          <a:bodyPr anchor="ctr">
            <a:spAutoFit/>
          </a:bodyPr>
          <a:lstStyle/>
          <a:p>
            <a:pPr algn="ctr" eaLnBrk="1" hangingPunct="1">
              <a:defRPr/>
            </a:pPr>
            <a:r>
              <a:rPr lang="ja-JP" altLang="en-US" sz="2216">
                <a:solidFill>
                  <a:schemeClr val="tx1"/>
                </a:solidFill>
                <a:latin typeface="+mn-ea"/>
              </a:rPr>
              <a:t>区域マスタープラン</a:t>
            </a:r>
            <a:r>
              <a:rPr lang="en-US" altLang="ja-JP" sz="2216">
                <a:solidFill>
                  <a:schemeClr val="tx1"/>
                </a:solidFill>
                <a:latin typeface="+mn-ea"/>
              </a:rPr>
              <a:t>(</a:t>
            </a:r>
            <a:r>
              <a:rPr lang="ja-JP" altLang="en-US" sz="2216">
                <a:solidFill>
                  <a:schemeClr val="tx1"/>
                </a:solidFill>
                <a:latin typeface="+mn-ea"/>
              </a:rPr>
              <a:t>県</a:t>
            </a:r>
            <a:r>
              <a:rPr lang="en-US" altLang="ja-JP" sz="2216">
                <a:solidFill>
                  <a:schemeClr val="tx1"/>
                </a:solidFill>
                <a:latin typeface="+mn-ea"/>
              </a:rPr>
              <a:t>)</a:t>
            </a:r>
            <a:r>
              <a:rPr lang="ja-JP" altLang="en-US" sz="2216">
                <a:solidFill>
                  <a:schemeClr val="tx1"/>
                </a:solidFill>
                <a:latin typeface="+mn-ea"/>
              </a:rPr>
              <a:t>（整備、開発及び保全の方針）</a:t>
            </a:r>
            <a:endParaRPr lang="en-US" altLang="ja-JP" sz="2216">
              <a:solidFill>
                <a:schemeClr val="tx1"/>
              </a:solidFill>
              <a:latin typeface="+mn-ea"/>
            </a:endParaRPr>
          </a:p>
        </p:txBody>
      </p:sp>
      <p:sp>
        <p:nvSpPr>
          <p:cNvPr id="23" name="Rectangle 9"/>
          <p:cNvSpPr txBox="1">
            <a:spLocks noChangeArrowheads="1"/>
          </p:cNvSpPr>
          <p:nvPr/>
        </p:nvSpPr>
        <p:spPr>
          <a:xfrm>
            <a:off x="1140620" y="186382"/>
            <a:ext cx="9036050" cy="620713"/>
          </a:xfrm>
          <a:prstGeom prst="rect">
            <a:avLst/>
          </a:prstGeom>
        </p:spPr>
        <p:txBody>
          <a:bodyPr lIns="92075" tIns="46038" rIns="92075" bIns="46038" anchor="ctr"/>
          <a:lstStyle/>
          <a:p>
            <a:pPr eaLnBrk="1" hangingPunct="1">
              <a:defRPr/>
            </a:pPr>
            <a:r>
              <a:rPr lang="ja-JP" altLang="en-US" sz="3200" b="1" kern="0" dirty="0">
                <a:solidFill>
                  <a:schemeClr val="tx2"/>
                </a:solidFill>
                <a:latin typeface="+mj-lt"/>
                <a:ea typeface="+mj-ea"/>
                <a:cs typeface="+mj-cs"/>
              </a:rPr>
              <a:t>都市計画制度の体系</a:t>
            </a:r>
            <a:endParaRPr lang="ja-JP" altLang="en-US" sz="2800" b="1" kern="0" dirty="0">
              <a:solidFill>
                <a:schemeClr val="tx2"/>
              </a:solidFill>
              <a:latin typeface="+mj-lt"/>
              <a:ea typeface="+mj-ea"/>
              <a:cs typeface="+mj-cs"/>
            </a:endParaRPr>
          </a:p>
        </p:txBody>
      </p:sp>
      <p:sp>
        <p:nvSpPr>
          <p:cNvPr id="2" name="テキスト ボックス 1">
            <a:extLst>
              <a:ext uri="{FF2B5EF4-FFF2-40B4-BE49-F238E27FC236}">
                <a16:creationId xmlns:a16="http://schemas.microsoft.com/office/drawing/2014/main" id="{33AEC4E5-4E37-4061-90A0-13316B2EBA39}"/>
              </a:ext>
            </a:extLst>
          </p:cNvPr>
          <p:cNvSpPr txBox="1"/>
          <p:nvPr/>
        </p:nvSpPr>
        <p:spPr>
          <a:xfrm>
            <a:off x="8392013" y="6128694"/>
            <a:ext cx="3191069" cy="461665"/>
          </a:xfrm>
          <a:prstGeom prst="rect">
            <a:avLst/>
          </a:prstGeom>
          <a:noFill/>
        </p:spPr>
        <p:txBody>
          <a:bodyPr wrap="square" rtlCol="0">
            <a:spAutoFit/>
          </a:bodyPr>
          <a:lstStyle/>
          <a:p>
            <a:r>
              <a:rPr lang="zh-TW" altLang="en-US" sz="1200" dirty="0"/>
              <a:t>国土交通省都市局作成資料「都市施設計画」（</a:t>
            </a:r>
            <a:r>
              <a:rPr lang="ja-JP" altLang="en-US" sz="1200" dirty="0"/>
              <a:t>令和</a:t>
            </a:r>
            <a:r>
              <a:rPr lang="en-US" altLang="ja-JP" sz="1200" dirty="0"/>
              <a:t>7</a:t>
            </a:r>
            <a:r>
              <a:rPr lang="zh-TW" altLang="en-US" sz="1200" dirty="0"/>
              <a:t>年</a:t>
            </a:r>
            <a:r>
              <a:rPr lang="en-US" altLang="ja-JP" sz="1200" dirty="0"/>
              <a:t>3</a:t>
            </a:r>
            <a:r>
              <a:rPr lang="zh-TW" altLang="en-US" sz="1200" dirty="0"/>
              <a:t>月）</a:t>
            </a:r>
            <a:endParaRPr kumimoji="1" lang="ja-JP" altLang="en-US" sz="1200" dirty="0"/>
          </a:p>
        </p:txBody>
      </p:sp>
      <p:sp>
        <p:nvSpPr>
          <p:cNvPr id="5" name="スライド番号プレースホルダー 4">
            <a:extLst>
              <a:ext uri="{FF2B5EF4-FFF2-40B4-BE49-F238E27FC236}">
                <a16:creationId xmlns:a16="http://schemas.microsoft.com/office/drawing/2014/main" id="{10BC45F1-9FA9-4FAF-81C3-C612E4BD2259}"/>
              </a:ext>
            </a:extLst>
          </p:cNvPr>
          <p:cNvSpPr>
            <a:spLocks noGrp="1"/>
          </p:cNvSpPr>
          <p:nvPr>
            <p:ph type="sldNum" sz="quarter" idx="12"/>
          </p:nvPr>
        </p:nvSpPr>
        <p:spPr/>
        <p:txBody>
          <a:bodyPr/>
          <a:lstStyle/>
          <a:p>
            <a:fld id="{6D3C4DF6-C4CC-409C-A0DD-9F3D33C22FB7}" type="slidenum">
              <a:rPr kumimoji="1" lang="ja-JP" altLang="en-US" smtClean="0"/>
              <a:t>1</a:t>
            </a:fld>
            <a:endParaRPr kumimoji="1" lang="ja-JP" altLang="en-US" dirty="0"/>
          </a:p>
        </p:txBody>
      </p:sp>
    </p:spTree>
    <p:extLst>
      <p:ext uri="{BB962C8B-B14F-4D97-AF65-F5344CB8AC3E}">
        <p14:creationId xmlns:p14="http://schemas.microsoft.com/office/powerpoint/2010/main" val="1618823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グループ化 133"/>
          <p:cNvGrpSpPr>
            <a:grpSpLocks/>
          </p:cNvGrpSpPr>
          <p:nvPr/>
        </p:nvGrpSpPr>
        <p:grpSpPr bwMode="auto">
          <a:xfrm>
            <a:off x="2107407" y="1055688"/>
            <a:ext cx="8147050" cy="5099050"/>
            <a:chOff x="631726" y="858941"/>
            <a:chExt cx="8823731" cy="5522387"/>
          </a:xfrm>
        </p:grpSpPr>
        <p:cxnSp>
          <p:nvCxnSpPr>
            <p:cNvPr id="23" name="直線コネクタ 22"/>
            <p:cNvCxnSpPr/>
            <p:nvPr/>
          </p:nvCxnSpPr>
          <p:spPr>
            <a:xfrm>
              <a:off x="652358" y="5396169"/>
              <a:ext cx="8803099"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462" name="直線コネクタ 188"/>
            <p:cNvCxnSpPr>
              <a:cxnSpLocks noChangeShapeType="1"/>
            </p:cNvCxnSpPr>
            <p:nvPr/>
          </p:nvCxnSpPr>
          <p:spPr bwMode="auto">
            <a:xfrm>
              <a:off x="3800078" y="1044029"/>
              <a:ext cx="0" cy="4778745"/>
            </a:xfrm>
            <a:prstGeom prst="line">
              <a:avLst/>
            </a:prstGeom>
            <a:noFill/>
            <a:ln w="38100" algn="ctr">
              <a:solidFill>
                <a:srgbClr val="4A7EBB"/>
              </a:solidFill>
              <a:prstDash val="sysDot"/>
              <a:round/>
              <a:headEnd/>
              <a:tailEnd/>
            </a:ln>
            <a:extLst>
              <a:ext uri="{909E8E84-426E-40DD-AFC4-6F175D3DCCD1}">
                <a14:hiddenFill xmlns:a14="http://schemas.microsoft.com/office/drawing/2010/main">
                  <a:noFill/>
                </a14:hiddenFill>
              </a:ext>
            </a:extLst>
          </p:spPr>
        </p:cxnSp>
        <p:sp>
          <p:nvSpPr>
            <p:cNvPr id="46" name="テキスト ボックス 45"/>
            <p:cNvSpPr txBox="1"/>
            <p:nvPr/>
          </p:nvSpPr>
          <p:spPr bwMode="auto">
            <a:xfrm>
              <a:off x="7658730" y="982730"/>
              <a:ext cx="1224181" cy="345578"/>
            </a:xfrm>
            <a:prstGeom prst="rect">
              <a:avLst/>
            </a:prstGeom>
            <a:noFill/>
          </p:spPr>
          <p:txBody>
            <a:bodyPr wrap="none">
              <a:spAutoFit/>
            </a:bodyPr>
            <a:lstStyle/>
            <a:p>
              <a:pPr>
                <a:defRPr/>
              </a:pPr>
              <a:r>
                <a:rPr lang="ja-JP" altLang="en-US" sz="1477" kern="0">
                  <a:latin typeface="+mn-ea"/>
                </a:rPr>
                <a:t>市街化区域</a:t>
              </a:r>
              <a:endParaRPr lang="en-US" altLang="ja-JP" sz="1477" kern="0">
                <a:latin typeface="+mn-ea"/>
              </a:endParaRPr>
            </a:p>
          </p:txBody>
        </p:sp>
        <p:sp>
          <p:nvSpPr>
            <p:cNvPr id="47" name="テキスト ボックス 46"/>
            <p:cNvSpPr txBox="1"/>
            <p:nvPr/>
          </p:nvSpPr>
          <p:spPr bwMode="auto">
            <a:xfrm>
              <a:off x="7572762" y="1541502"/>
              <a:ext cx="1635107" cy="345580"/>
            </a:xfrm>
            <a:prstGeom prst="rect">
              <a:avLst/>
            </a:prstGeom>
            <a:noFill/>
          </p:spPr>
          <p:txBody>
            <a:bodyPr wrap="none">
              <a:spAutoFit/>
            </a:bodyPr>
            <a:lstStyle/>
            <a:p>
              <a:pPr>
                <a:defRPr/>
              </a:pPr>
              <a:r>
                <a:rPr lang="ja-JP" altLang="en-US" sz="1477" kern="0">
                  <a:latin typeface="+mn-ea"/>
                </a:rPr>
                <a:t>市街化調整区域</a:t>
              </a:r>
              <a:endParaRPr lang="en-US" altLang="ja-JP" sz="1477" kern="0">
                <a:latin typeface="+mn-ea"/>
              </a:endParaRPr>
            </a:p>
          </p:txBody>
        </p:sp>
        <p:sp>
          <p:nvSpPr>
            <p:cNvPr id="48" name="テキスト ボックス 47"/>
            <p:cNvSpPr txBox="1"/>
            <p:nvPr/>
          </p:nvSpPr>
          <p:spPr bwMode="auto">
            <a:xfrm>
              <a:off x="3582140" y="858941"/>
              <a:ext cx="1439100" cy="345578"/>
            </a:xfrm>
            <a:prstGeom prst="rect">
              <a:avLst/>
            </a:prstGeom>
            <a:noFill/>
          </p:spPr>
          <p:txBody>
            <a:bodyPr wrap="none">
              <a:spAutoFit/>
            </a:bodyPr>
            <a:lstStyle/>
            <a:p>
              <a:pPr>
                <a:defRPr/>
              </a:pPr>
              <a:r>
                <a:rPr kumimoji="0" lang="ja-JP" altLang="en-US" sz="1477" b="1" kern="0">
                  <a:latin typeface="+mn-ea"/>
                </a:rPr>
                <a:t>都市計画区域</a:t>
              </a:r>
              <a:endParaRPr lang="ja-JP" altLang="en-US" sz="1477" b="1" kern="0">
                <a:latin typeface="+mn-ea"/>
              </a:endParaRPr>
            </a:p>
          </p:txBody>
        </p:sp>
        <p:cxnSp>
          <p:nvCxnSpPr>
            <p:cNvPr id="19466" name="直線コネクタ 192"/>
            <p:cNvCxnSpPr>
              <a:cxnSpLocks noChangeShapeType="1"/>
            </p:cNvCxnSpPr>
            <p:nvPr/>
          </p:nvCxnSpPr>
          <p:spPr bwMode="auto">
            <a:xfrm flipH="1">
              <a:off x="7323994" y="1044029"/>
              <a:ext cx="17386" cy="4778745"/>
            </a:xfrm>
            <a:prstGeom prst="line">
              <a:avLst/>
            </a:prstGeom>
            <a:noFill/>
            <a:ln w="38100" algn="ctr">
              <a:solidFill>
                <a:srgbClr val="4A7EBB"/>
              </a:solidFill>
              <a:prstDash val="sysDot"/>
              <a:round/>
              <a:headEnd/>
              <a:tailEnd/>
            </a:ln>
            <a:extLst>
              <a:ext uri="{909E8E84-426E-40DD-AFC4-6F175D3DCCD1}">
                <a14:hiddenFill xmlns:a14="http://schemas.microsoft.com/office/drawing/2010/main">
                  <a:noFill/>
                </a14:hiddenFill>
              </a:ext>
            </a:extLst>
          </p:spPr>
        </p:cxnSp>
        <p:sp>
          <p:nvSpPr>
            <p:cNvPr id="50" name="テキスト ボックス 49"/>
            <p:cNvSpPr txBox="1"/>
            <p:nvPr/>
          </p:nvSpPr>
          <p:spPr bwMode="auto">
            <a:xfrm>
              <a:off x="7497111" y="2437257"/>
              <a:ext cx="1433942" cy="347298"/>
            </a:xfrm>
            <a:prstGeom prst="rect">
              <a:avLst/>
            </a:prstGeom>
            <a:noFill/>
          </p:spPr>
          <p:txBody>
            <a:bodyPr>
              <a:spAutoFit/>
            </a:bodyPr>
            <a:lstStyle/>
            <a:p>
              <a:pPr>
                <a:defRPr/>
              </a:pPr>
              <a:r>
                <a:rPr kumimoji="0" lang="ja-JP" altLang="en-US" sz="1477" kern="0">
                  <a:latin typeface="+mn-ea"/>
                </a:rPr>
                <a:t>工業地域</a:t>
              </a:r>
              <a:endParaRPr lang="ja-JP" altLang="en-US" sz="1477" kern="0">
                <a:latin typeface="+mn-ea"/>
              </a:endParaRPr>
            </a:p>
          </p:txBody>
        </p:sp>
        <p:sp>
          <p:nvSpPr>
            <p:cNvPr id="51" name="テキスト ボックス 50"/>
            <p:cNvSpPr txBox="1"/>
            <p:nvPr/>
          </p:nvSpPr>
          <p:spPr bwMode="auto">
            <a:xfrm>
              <a:off x="7646695" y="1981642"/>
              <a:ext cx="1280919" cy="345580"/>
            </a:xfrm>
            <a:prstGeom prst="rect">
              <a:avLst/>
            </a:prstGeom>
            <a:noFill/>
          </p:spPr>
          <p:txBody>
            <a:bodyPr>
              <a:spAutoFit/>
            </a:bodyPr>
            <a:lstStyle/>
            <a:p>
              <a:pPr>
                <a:defRPr/>
              </a:pPr>
              <a:r>
                <a:rPr kumimoji="0" lang="ja-JP" altLang="en-US" sz="1477" kern="0">
                  <a:latin typeface="+mn-ea"/>
                </a:rPr>
                <a:t>準工業地域</a:t>
              </a:r>
              <a:endParaRPr lang="ja-JP" altLang="en-US" sz="1477" kern="0">
                <a:latin typeface="+mn-ea"/>
              </a:endParaRPr>
            </a:p>
          </p:txBody>
        </p:sp>
        <p:sp>
          <p:nvSpPr>
            <p:cNvPr id="52" name="テキスト ボックス 51"/>
            <p:cNvSpPr txBox="1"/>
            <p:nvPr/>
          </p:nvSpPr>
          <p:spPr bwMode="auto">
            <a:xfrm>
              <a:off x="8475425" y="3042450"/>
              <a:ext cx="925013" cy="347298"/>
            </a:xfrm>
            <a:prstGeom prst="rect">
              <a:avLst/>
            </a:prstGeom>
            <a:noFill/>
          </p:spPr>
          <p:txBody>
            <a:bodyPr>
              <a:spAutoFit/>
            </a:bodyPr>
            <a:lstStyle/>
            <a:p>
              <a:pPr>
                <a:defRPr/>
              </a:pPr>
              <a:r>
                <a:rPr lang="ja-JP" altLang="en-US" sz="1477" kern="0">
                  <a:latin typeface="+mn-ea"/>
                </a:rPr>
                <a:t>鉄道</a:t>
              </a:r>
            </a:p>
          </p:txBody>
        </p:sp>
        <p:sp>
          <p:nvSpPr>
            <p:cNvPr id="53" name="テキスト ボックス 52"/>
            <p:cNvSpPr txBox="1"/>
            <p:nvPr/>
          </p:nvSpPr>
          <p:spPr bwMode="auto">
            <a:xfrm>
              <a:off x="7693117" y="3403503"/>
              <a:ext cx="933610" cy="345578"/>
            </a:xfrm>
            <a:prstGeom prst="rect">
              <a:avLst/>
            </a:prstGeom>
            <a:noFill/>
          </p:spPr>
          <p:txBody>
            <a:bodyPr>
              <a:spAutoFit/>
            </a:bodyPr>
            <a:lstStyle/>
            <a:p>
              <a:pPr>
                <a:defRPr/>
              </a:pPr>
              <a:r>
                <a:rPr lang="ja-JP" altLang="en-US" sz="1477" kern="0">
                  <a:latin typeface="+mn-ea"/>
                </a:rPr>
                <a:t>道路</a:t>
              </a:r>
            </a:p>
          </p:txBody>
        </p:sp>
        <p:sp>
          <p:nvSpPr>
            <p:cNvPr id="54" name="テキスト ボックス 53"/>
            <p:cNvSpPr txBox="1"/>
            <p:nvPr/>
          </p:nvSpPr>
          <p:spPr bwMode="auto">
            <a:xfrm>
              <a:off x="7194504" y="3802380"/>
              <a:ext cx="2092456" cy="345578"/>
            </a:xfrm>
            <a:prstGeom prst="rect">
              <a:avLst/>
            </a:prstGeom>
            <a:noFill/>
          </p:spPr>
          <p:txBody>
            <a:bodyPr>
              <a:spAutoFit/>
            </a:bodyPr>
            <a:lstStyle/>
            <a:p>
              <a:pPr>
                <a:defRPr/>
              </a:pPr>
              <a:r>
                <a:rPr lang="ja-JP" altLang="en-US" sz="1477" kern="0">
                  <a:latin typeface="+mn-ea"/>
                </a:rPr>
                <a:t>土地区画整理事業</a:t>
              </a:r>
            </a:p>
          </p:txBody>
        </p:sp>
        <p:sp>
          <p:nvSpPr>
            <p:cNvPr id="56" name="テキスト ボックス 55"/>
            <p:cNvSpPr txBox="1"/>
            <p:nvPr/>
          </p:nvSpPr>
          <p:spPr bwMode="auto">
            <a:xfrm>
              <a:off x="5796669" y="4084345"/>
              <a:ext cx="1925678" cy="347298"/>
            </a:xfrm>
            <a:prstGeom prst="rect">
              <a:avLst/>
            </a:prstGeom>
            <a:noFill/>
          </p:spPr>
          <p:txBody>
            <a:bodyPr>
              <a:spAutoFit/>
            </a:bodyPr>
            <a:lstStyle/>
            <a:p>
              <a:pPr>
                <a:defRPr/>
              </a:pPr>
              <a:r>
                <a:rPr lang="ja-JP" altLang="en-US" sz="1477" kern="0">
                  <a:latin typeface="+mn-ea"/>
                </a:rPr>
                <a:t>市街地再開発事業</a:t>
              </a:r>
            </a:p>
          </p:txBody>
        </p:sp>
        <p:sp>
          <p:nvSpPr>
            <p:cNvPr id="58" name="テキスト ボックス 57"/>
            <p:cNvSpPr txBox="1"/>
            <p:nvPr/>
          </p:nvSpPr>
          <p:spPr bwMode="auto">
            <a:xfrm>
              <a:off x="7363001" y="4954310"/>
              <a:ext cx="1112423" cy="347298"/>
            </a:xfrm>
            <a:prstGeom prst="rect">
              <a:avLst/>
            </a:prstGeom>
            <a:noFill/>
          </p:spPr>
          <p:txBody>
            <a:bodyPr>
              <a:spAutoFit/>
            </a:bodyPr>
            <a:lstStyle/>
            <a:p>
              <a:pPr>
                <a:defRPr/>
              </a:pPr>
              <a:r>
                <a:rPr lang="ja-JP" altLang="en-US" sz="1477" kern="0">
                  <a:latin typeface="+mn-ea"/>
                </a:rPr>
                <a:t>地区計画</a:t>
              </a:r>
            </a:p>
          </p:txBody>
        </p:sp>
        <p:sp>
          <p:nvSpPr>
            <p:cNvPr id="59" name="平行四辺形 58"/>
            <p:cNvSpPr/>
            <p:nvPr/>
          </p:nvSpPr>
          <p:spPr bwMode="auto">
            <a:xfrm>
              <a:off x="3423959" y="1244064"/>
              <a:ext cx="3914971" cy="558771"/>
            </a:xfrm>
            <a:prstGeom prst="parallelogram">
              <a:avLst>
                <a:gd name="adj" fmla="val 66153"/>
              </a:avLst>
            </a:prstGeom>
            <a:solidFill>
              <a:sysClr val="window" lastClr="FFFFFF"/>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60" name="平行四辺形 59"/>
            <p:cNvSpPr>
              <a:spLocks noChangeAspect="1"/>
            </p:cNvSpPr>
            <p:nvPr/>
          </p:nvSpPr>
          <p:spPr bwMode="auto">
            <a:xfrm>
              <a:off x="3848639" y="1305959"/>
              <a:ext cx="2936659" cy="417789"/>
            </a:xfrm>
            <a:prstGeom prst="parallelogram">
              <a:avLst>
                <a:gd name="adj" fmla="val 66153"/>
              </a:avLst>
            </a:prstGeom>
            <a:solidFill>
              <a:srgbClr val="F79646">
                <a:lumMod val="60000"/>
                <a:lumOff val="40000"/>
              </a:srgbClr>
            </a:solidFill>
            <a:ln w="25400" cap="flat" cmpd="sng" algn="ctr">
              <a:solidFill>
                <a:srgbClr val="F79646">
                  <a:lumMod val="75000"/>
                </a:srgbClr>
              </a:solidFill>
              <a:prstDash val="solid"/>
            </a:ln>
            <a:effectLst/>
          </p:spPr>
          <p:txBody>
            <a:bodyPr anchor="ctr"/>
            <a:lstStyle/>
            <a:p>
              <a:pPr>
                <a:defRPr/>
              </a:pPr>
              <a:endParaRPr lang="ja-JP" altLang="en-US" sz="1662" kern="0">
                <a:latin typeface="+mn-ea"/>
              </a:endParaRPr>
            </a:p>
          </p:txBody>
        </p:sp>
        <p:sp>
          <p:nvSpPr>
            <p:cNvPr id="61" name="平行四辺形 60"/>
            <p:cNvSpPr/>
            <p:nvPr/>
          </p:nvSpPr>
          <p:spPr bwMode="auto">
            <a:xfrm>
              <a:off x="3423959" y="2285959"/>
              <a:ext cx="3914971" cy="558771"/>
            </a:xfrm>
            <a:prstGeom prst="parallelogram">
              <a:avLst>
                <a:gd name="adj" fmla="val 66153"/>
              </a:avLst>
            </a:prstGeom>
            <a:solidFill>
              <a:sysClr val="window" lastClr="FFFFFF"/>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62" name="平行四辺形 61"/>
            <p:cNvSpPr/>
            <p:nvPr/>
          </p:nvSpPr>
          <p:spPr bwMode="auto">
            <a:xfrm>
              <a:off x="3423959" y="3403503"/>
              <a:ext cx="3914971" cy="557053"/>
            </a:xfrm>
            <a:prstGeom prst="parallelogram">
              <a:avLst>
                <a:gd name="adj" fmla="val 66153"/>
              </a:avLst>
            </a:prstGeom>
            <a:solidFill>
              <a:sysClr val="window" lastClr="FFFFFF"/>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63" name="平行四辺形 62"/>
            <p:cNvSpPr/>
            <p:nvPr/>
          </p:nvSpPr>
          <p:spPr bwMode="auto">
            <a:xfrm>
              <a:off x="3423959" y="4519327"/>
              <a:ext cx="3914971" cy="558773"/>
            </a:xfrm>
            <a:prstGeom prst="parallelogram">
              <a:avLst>
                <a:gd name="adj" fmla="val 66153"/>
              </a:avLst>
            </a:prstGeom>
            <a:solidFill>
              <a:sysClr val="window" lastClr="FFFFFF"/>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64" name="平行四辺形 63"/>
            <p:cNvSpPr/>
            <p:nvPr/>
          </p:nvSpPr>
          <p:spPr bwMode="auto">
            <a:xfrm>
              <a:off x="3423959" y="5822555"/>
              <a:ext cx="3914971" cy="558773"/>
            </a:xfrm>
            <a:prstGeom prst="parallelogram">
              <a:avLst>
                <a:gd name="adj" fmla="val 66153"/>
              </a:avLst>
            </a:prstGeom>
            <a:solidFill>
              <a:sysClr val="window" lastClr="FFFFFF"/>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65" name="テキスト ボックス 64"/>
            <p:cNvSpPr txBox="1"/>
            <p:nvPr/>
          </p:nvSpPr>
          <p:spPr bwMode="auto">
            <a:xfrm>
              <a:off x="3578701" y="5483854"/>
              <a:ext cx="1439100" cy="345578"/>
            </a:xfrm>
            <a:prstGeom prst="rect">
              <a:avLst/>
            </a:prstGeom>
            <a:noFill/>
          </p:spPr>
          <p:txBody>
            <a:bodyPr wrap="none">
              <a:spAutoFit/>
            </a:bodyPr>
            <a:lstStyle/>
            <a:p>
              <a:pPr>
                <a:defRPr/>
              </a:pPr>
              <a:r>
                <a:rPr kumimoji="0" lang="ja-JP" altLang="en-US" sz="1477" b="1" kern="0">
                  <a:latin typeface="+mn-ea"/>
                </a:rPr>
                <a:t>都市計画区域</a:t>
              </a:r>
              <a:endParaRPr lang="ja-JP" altLang="en-US" sz="1477" b="1" kern="0">
                <a:latin typeface="+mn-ea"/>
              </a:endParaRPr>
            </a:p>
          </p:txBody>
        </p:sp>
        <p:cxnSp>
          <p:nvCxnSpPr>
            <p:cNvPr id="19481" name="直線コネクタ 207"/>
            <p:cNvCxnSpPr>
              <a:cxnSpLocks noChangeShapeType="1"/>
            </p:cNvCxnSpPr>
            <p:nvPr/>
          </p:nvCxnSpPr>
          <p:spPr bwMode="auto">
            <a:xfrm>
              <a:off x="3423331" y="1354337"/>
              <a:ext cx="0" cy="5026991"/>
            </a:xfrm>
            <a:prstGeom prst="line">
              <a:avLst/>
            </a:prstGeom>
            <a:noFill/>
            <a:ln w="38100" algn="ctr">
              <a:solidFill>
                <a:srgbClr val="4A7EBB"/>
              </a:solidFill>
              <a:prstDash val="sysDot"/>
              <a:round/>
              <a:headEnd/>
              <a:tailEnd/>
            </a:ln>
            <a:extLst>
              <a:ext uri="{909E8E84-426E-40DD-AFC4-6F175D3DCCD1}">
                <a14:hiddenFill xmlns:a14="http://schemas.microsoft.com/office/drawing/2010/main">
                  <a:noFill/>
                </a14:hiddenFill>
              </a:ext>
            </a:extLst>
          </p:spPr>
        </p:cxnSp>
        <p:cxnSp>
          <p:nvCxnSpPr>
            <p:cNvPr id="19482" name="直線コネクタ 208"/>
            <p:cNvCxnSpPr>
              <a:cxnSpLocks noChangeShapeType="1"/>
            </p:cNvCxnSpPr>
            <p:nvPr/>
          </p:nvCxnSpPr>
          <p:spPr bwMode="auto">
            <a:xfrm flipH="1">
              <a:off x="6941796" y="1416398"/>
              <a:ext cx="26634" cy="4964930"/>
            </a:xfrm>
            <a:prstGeom prst="line">
              <a:avLst/>
            </a:prstGeom>
            <a:noFill/>
            <a:ln w="38100" algn="ctr">
              <a:solidFill>
                <a:srgbClr val="4A7EBB"/>
              </a:solidFill>
              <a:prstDash val="sysDot"/>
              <a:round/>
              <a:headEnd/>
              <a:tailEnd/>
            </a:ln>
            <a:extLst>
              <a:ext uri="{909E8E84-426E-40DD-AFC4-6F175D3DCCD1}">
                <a14:hiddenFill xmlns:a14="http://schemas.microsoft.com/office/drawing/2010/main">
                  <a:noFill/>
                </a14:hiddenFill>
              </a:ext>
            </a:extLst>
          </p:spPr>
        </p:cxnSp>
        <p:sp>
          <p:nvSpPr>
            <p:cNvPr id="68" name="平行四辺形 67"/>
            <p:cNvSpPr>
              <a:spLocks noChangeAspect="1"/>
            </p:cNvSpPr>
            <p:nvPr/>
          </p:nvSpPr>
          <p:spPr bwMode="auto">
            <a:xfrm>
              <a:off x="3848639" y="2347854"/>
              <a:ext cx="2936659" cy="417789"/>
            </a:xfrm>
            <a:prstGeom prst="parallelogram">
              <a:avLst>
                <a:gd name="adj" fmla="val 66153"/>
              </a:avLst>
            </a:prstGeom>
            <a:solidFill>
              <a:srgbClr val="9BBB59">
                <a:lumMod val="60000"/>
                <a:lumOff val="40000"/>
              </a:srgbClr>
            </a:solidFill>
            <a:ln w="25400" cap="flat" cmpd="sng" algn="ctr">
              <a:solidFill>
                <a:srgbClr val="9BBB59">
                  <a:lumMod val="75000"/>
                </a:srgbClr>
              </a:solidFill>
              <a:prstDash val="solid"/>
            </a:ln>
            <a:effectLst/>
          </p:spPr>
          <p:txBody>
            <a:bodyPr anchor="ctr"/>
            <a:lstStyle/>
            <a:p>
              <a:pPr>
                <a:defRPr/>
              </a:pPr>
              <a:endParaRPr lang="ja-JP" altLang="en-US" sz="1662" kern="0">
                <a:latin typeface="+mn-ea"/>
              </a:endParaRPr>
            </a:p>
          </p:txBody>
        </p:sp>
        <p:sp>
          <p:nvSpPr>
            <p:cNvPr id="69" name="円/楕円 68"/>
            <p:cNvSpPr/>
            <p:nvPr/>
          </p:nvSpPr>
          <p:spPr bwMode="auto">
            <a:xfrm>
              <a:off x="4699720" y="2521502"/>
              <a:ext cx="342151" cy="187404"/>
            </a:xfrm>
            <a:prstGeom prst="ellipse">
              <a:avLst/>
            </a:prstGeom>
            <a:solidFill>
              <a:srgbClr val="FF99FF"/>
            </a:solidFill>
            <a:ln w="25400" cap="flat" cmpd="sng" algn="ctr">
              <a:solidFill>
                <a:srgbClr val="CC0066"/>
              </a:solidFill>
              <a:prstDash val="solid"/>
            </a:ln>
            <a:effectLst/>
          </p:spPr>
          <p:txBody>
            <a:bodyPr anchor="ctr"/>
            <a:lstStyle/>
            <a:p>
              <a:pPr>
                <a:defRPr/>
              </a:pPr>
              <a:endParaRPr lang="ja-JP" altLang="en-US" sz="1662" kern="0">
                <a:latin typeface="+mn-ea"/>
              </a:endParaRPr>
            </a:p>
          </p:txBody>
        </p:sp>
        <p:sp>
          <p:nvSpPr>
            <p:cNvPr id="70" name="円/楕円 69"/>
            <p:cNvSpPr/>
            <p:nvPr/>
          </p:nvSpPr>
          <p:spPr bwMode="auto">
            <a:xfrm>
              <a:off x="5296336" y="2409748"/>
              <a:ext cx="596617" cy="247579"/>
            </a:xfrm>
            <a:prstGeom prst="ellipse">
              <a:avLst/>
            </a:prstGeom>
            <a:solidFill>
              <a:srgbClr val="FF99FF"/>
            </a:solidFill>
            <a:ln w="25400" cap="flat" cmpd="sng" algn="ctr">
              <a:solidFill>
                <a:srgbClr val="CC0066"/>
              </a:solidFill>
              <a:prstDash val="solid"/>
            </a:ln>
            <a:effectLst/>
          </p:spPr>
          <p:txBody>
            <a:bodyPr anchor="ctr"/>
            <a:lstStyle/>
            <a:p>
              <a:pPr>
                <a:defRPr/>
              </a:pPr>
              <a:endParaRPr lang="ja-JP" altLang="en-US" sz="1662" kern="0">
                <a:latin typeface="+mn-ea"/>
              </a:endParaRPr>
            </a:p>
          </p:txBody>
        </p:sp>
        <p:cxnSp>
          <p:nvCxnSpPr>
            <p:cNvPr id="19486" name="直線コネクタ 213"/>
            <p:cNvCxnSpPr>
              <a:cxnSpLocks noChangeShapeType="1"/>
              <a:endCxn id="73" idx="2"/>
            </p:cNvCxnSpPr>
            <p:nvPr/>
          </p:nvCxnSpPr>
          <p:spPr bwMode="auto">
            <a:xfrm flipV="1">
              <a:off x="5537761" y="2258796"/>
              <a:ext cx="188352" cy="232123"/>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487" name="直線コネクタ 214"/>
            <p:cNvCxnSpPr>
              <a:cxnSpLocks noChangeShapeType="1"/>
              <a:endCxn id="75" idx="1"/>
            </p:cNvCxnSpPr>
            <p:nvPr/>
          </p:nvCxnSpPr>
          <p:spPr bwMode="auto">
            <a:xfrm>
              <a:off x="5158028" y="2664528"/>
              <a:ext cx="1281366" cy="324274"/>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sp>
          <p:nvSpPr>
            <p:cNvPr id="73" name="テキスト ボックス 72"/>
            <p:cNvSpPr txBox="1"/>
            <p:nvPr/>
          </p:nvSpPr>
          <p:spPr bwMode="auto">
            <a:xfrm>
              <a:off x="5162226" y="1912870"/>
              <a:ext cx="1127897" cy="345580"/>
            </a:xfrm>
            <a:prstGeom prst="rect">
              <a:avLst/>
            </a:prstGeom>
            <a:noFill/>
          </p:spPr>
          <p:txBody>
            <a:bodyPr>
              <a:spAutoFit/>
            </a:bodyPr>
            <a:lstStyle/>
            <a:p>
              <a:pPr>
                <a:defRPr/>
              </a:pPr>
              <a:r>
                <a:rPr kumimoji="0" lang="ja-JP" altLang="en-US" sz="1477" kern="0">
                  <a:latin typeface="+mn-ea"/>
                </a:rPr>
                <a:t>商業地域</a:t>
              </a:r>
              <a:endParaRPr lang="ja-JP" altLang="en-US" sz="1477" kern="0">
                <a:latin typeface="+mn-ea"/>
              </a:endParaRPr>
            </a:p>
          </p:txBody>
        </p:sp>
        <p:sp>
          <p:nvSpPr>
            <p:cNvPr id="74" name="平行四辺形 73"/>
            <p:cNvSpPr>
              <a:spLocks noChangeAspect="1"/>
            </p:cNvSpPr>
            <p:nvPr/>
          </p:nvSpPr>
          <p:spPr bwMode="auto">
            <a:xfrm>
              <a:off x="5829336" y="2444134"/>
              <a:ext cx="895785" cy="326667"/>
            </a:xfrm>
            <a:prstGeom prst="parallelogram">
              <a:avLst>
                <a:gd name="adj" fmla="val 66153"/>
              </a:avLst>
            </a:prstGeom>
            <a:solidFill>
              <a:srgbClr val="8064A2">
                <a:lumMod val="40000"/>
                <a:lumOff val="60000"/>
              </a:srgbClr>
            </a:solidFill>
            <a:ln w="25400" cap="flat" cmpd="sng" algn="ctr">
              <a:solidFill>
                <a:srgbClr val="8064A2">
                  <a:lumMod val="75000"/>
                </a:srgbClr>
              </a:solidFill>
              <a:prstDash val="solid"/>
            </a:ln>
            <a:effectLst/>
          </p:spPr>
          <p:txBody>
            <a:bodyPr anchor="ctr"/>
            <a:lstStyle/>
            <a:p>
              <a:pPr>
                <a:defRPr/>
              </a:pPr>
              <a:endParaRPr lang="ja-JP" altLang="en-US" sz="1662" kern="0">
                <a:latin typeface="+mn-ea"/>
              </a:endParaRPr>
            </a:p>
          </p:txBody>
        </p:sp>
        <p:sp>
          <p:nvSpPr>
            <p:cNvPr id="75" name="テキスト ボックス 74"/>
            <p:cNvSpPr txBox="1"/>
            <p:nvPr/>
          </p:nvSpPr>
          <p:spPr bwMode="auto">
            <a:xfrm>
              <a:off x="6439708" y="2815503"/>
              <a:ext cx="1807042" cy="345578"/>
            </a:xfrm>
            <a:prstGeom prst="rect">
              <a:avLst/>
            </a:prstGeom>
            <a:noFill/>
          </p:spPr>
          <p:txBody>
            <a:bodyPr>
              <a:spAutoFit/>
            </a:bodyPr>
            <a:lstStyle/>
            <a:p>
              <a:pPr>
                <a:defRPr/>
              </a:pPr>
              <a:r>
                <a:rPr kumimoji="0" lang="ja-JP" altLang="en-US" sz="1477" kern="0">
                  <a:latin typeface="+mn-ea"/>
                </a:rPr>
                <a:t>第一種住居地域</a:t>
              </a:r>
              <a:endParaRPr lang="ja-JP" altLang="en-US" sz="1477" kern="0">
                <a:latin typeface="+mn-ea"/>
              </a:endParaRPr>
            </a:p>
          </p:txBody>
        </p:sp>
        <p:sp>
          <p:nvSpPr>
            <p:cNvPr id="76" name="平行四辺形 75"/>
            <p:cNvSpPr>
              <a:spLocks noChangeAspect="1"/>
            </p:cNvSpPr>
            <p:nvPr/>
          </p:nvSpPr>
          <p:spPr bwMode="auto">
            <a:xfrm>
              <a:off x="6033940" y="2533538"/>
              <a:ext cx="641319" cy="232105"/>
            </a:xfrm>
            <a:prstGeom prst="parallelogram">
              <a:avLst>
                <a:gd name="adj" fmla="val 66153"/>
              </a:avLst>
            </a:prstGeom>
            <a:solidFill>
              <a:srgbClr val="1F497D">
                <a:lumMod val="40000"/>
                <a:lumOff val="60000"/>
              </a:srgbClr>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cxnSp>
          <p:nvCxnSpPr>
            <p:cNvPr id="19492" name="直線コネクタ 219"/>
            <p:cNvCxnSpPr>
              <a:cxnSpLocks noChangeShapeType="1"/>
              <a:endCxn id="50" idx="1"/>
            </p:cNvCxnSpPr>
            <p:nvPr/>
          </p:nvCxnSpPr>
          <p:spPr bwMode="auto">
            <a:xfrm flipV="1">
              <a:off x="6349950" y="2610833"/>
              <a:ext cx="1146895" cy="40608"/>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493" name="直線コネクタ 220"/>
            <p:cNvCxnSpPr>
              <a:cxnSpLocks noChangeShapeType="1"/>
              <a:endCxn id="51" idx="1"/>
            </p:cNvCxnSpPr>
            <p:nvPr/>
          </p:nvCxnSpPr>
          <p:spPr bwMode="auto">
            <a:xfrm flipV="1">
              <a:off x="6063087" y="2154257"/>
              <a:ext cx="1583396" cy="358566"/>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sp>
          <p:nvSpPr>
            <p:cNvPr id="79" name="平行四辺形 78"/>
            <p:cNvSpPr>
              <a:spLocks noChangeAspect="1"/>
            </p:cNvSpPr>
            <p:nvPr/>
          </p:nvSpPr>
          <p:spPr bwMode="auto">
            <a:xfrm>
              <a:off x="3951800" y="2347854"/>
              <a:ext cx="641320" cy="232105"/>
            </a:xfrm>
            <a:prstGeom prst="parallelogram">
              <a:avLst>
                <a:gd name="adj" fmla="val 66153"/>
              </a:avLst>
            </a:prstGeom>
            <a:solidFill>
              <a:srgbClr val="92D050"/>
            </a:solidFill>
            <a:ln w="25400" cap="flat" cmpd="sng" algn="ctr">
              <a:solidFill>
                <a:srgbClr val="00B050"/>
              </a:solidFill>
              <a:prstDash val="solid"/>
            </a:ln>
            <a:effectLst/>
          </p:spPr>
          <p:txBody>
            <a:bodyPr anchor="ctr"/>
            <a:lstStyle/>
            <a:p>
              <a:pPr>
                <a:defRPr/>
              </a:pPr>
              <a:endParaRPr lang="ja-JP" altLang="en-US" sz="1662" kern="0">
                <a:latin typeface="+mn-ea"/>
              </a:endParaRPr>
            </a:p>
          </p:txBody>
        </p:sp>
        <p:cxnSp>
          <p:nvCxnSpPr>
            <p:cNvPr id="19495" name="直線コネクタ 222"/>
            <p:cNvCxnSpPr>
              <a:cxnSpLocks noChangeShapeType="1"/>
              <a:endCxn id="81" idx="0"/>
            </p:cNvCxnSpPr>
            <p:nvPr/>
          </p:nvCxnSpPr>
          <p:spPr bwMode="auto">
            <a:xfrm>
              <a:off x="4359673" y="2471446"/>
              <a:ext cx="716174" cy="434557"/>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sp>
          <p:nvSpPr>
            <p:cNvPr id="81" name="テキスト ボックス 80"/>
            <p:cNvSpPr txBox="1"/>
            <p:nvPr/>
          </p:nvSpPr>
          <p:spPr bwMode="auto">
            <a:xfrm>
              <a:off x="3848639" y="2906625"/>
              <a:ext cx="2453520" cy="345580"/>
            </a:xfrm>
            <a:prstGeom prst="rect">
              <a:avLst/>
            </a:prstGeom>
            <a:noFill/>
          </p:spPr>
          <p:txBody>
            <a:bodyPr wrap="none">
              <a:spAutoFit/>
            </a:bodyPr>
            <a:lstStyle/>
            <a:p>
              <a:pPr>
                <a:defRPr/>
              </a:pPr>
              <a:r>
                <a:rPr kumimoji="0" lang="ja-JP" altLang="en-US" sz="1477" kern="0">
                  <a:latin typeface="+mn-ea"/>
                </a:rPr>
                <a:t>第一種低層住居専用地域</a:t>
              </a:r>
              <a:endParaRPr lang="ja-JP" altLang="en-US" sz="1477" kern="0">
                <a:latin typeface="+mn-ea"/>
              </a:endParaRPr>
            </a:p>
          </p:txBody>
        </p:sp>
        <p:sp>
          <p:nvSpPr>
            <p:cNvPr id="82" name="平行四辺形 81"/>
            <p:cNvSpPr>
              <a:spLocks noChangeAspect="1"/>
            </p:cNvSpPr>
            <p:nvPr/>
          </p:nvSpPr>
          <p:spPr bwMode="auto">
            <a:xfrm>
              <a:off x="3848639" y="3475713"/>
              <a:ext cx="2936659" cy="419509"/>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83" name="円/楕円 82"/>
            <p:cNvSpPr/>
            <p:nvPr/>
          </p:nvSpPr>
          <p:spPr bwMode="auto">
            <a:xfrm>
              <a:off x="4699720" y="3651082"/>
              <a:ext cx="342151" cy="185684"/>
            </a:xfrm>
            <a:prstGeom prst="ellipse">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84" name="円/楕円 83"/>
            <p:cNvSpPr/>
            <p:nvPr/>
          </p:nvSpPr>
          <p:spPr bwMode="auto">
            <a:xfrm>
              <a:off x="5296336" y="3537608"/>
              <a:ext cx="596617" cy="247579"/>
            </a:xfrm>
            <a:prstGeom prst="ellipse">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85" name="平行四辺形 84"/>
            <p:cNvSpPr>
              <a:spLocks noChangeAspect="1"/>
            </p:cNvSpPr>
            <p:nvPr/>
          </p:nvSpPr>
          <p:spPr bwMode="auto">
            <a:xfrm>
              <a:off x="5829336" y="3573713"/>
              <a:ext cx="895785" cy="324948"/>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86" name="平行四辺形 85"/>
            <p:cNvSpPr>
              <a:spLocks noChangeAspect="1"/>
            </p:cNvSpPr>
            <p:nvPr/>
          </p:nvSpPr>
          <p:spPr bwMode="auto">
            <a:xfrm>
              <a:off x="6033940" y="3661398"/>
              <a:ext cx="641319" cy="233825"/>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87" name="平行四辺形 86"/>
            <p:cNvSpPr>
              <a:spLocks noChangeAspect="1"/>
            </p:cNvSpPr>
            <p:nvPr/>
          </p:nvSpPr>
          <p:spPr bwMode="auto">
            <a:xfrm>
              <a:off x="3951800" y="3475713"/>
              <a:ext cx="641320" cy="233825"/>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88" name="フリーフォーム 87"/>
            <p:cNvSpPr/>
            <p:nvPr/>
          </p:nvSpPr>
          <p:spPr bwMode="auto">
            <a:xfrm>
              <a:off x="3564946" y="3654520"/>
              <a:ext cx="3564223" cy="182246"/>
            </a:xfrm>
            <a:custGeom>
              <a:avLst/>
              <a:gdLst>
                <a:gd name="connsiteX0" fmla="*/ 0 w 2897660"/>
                <a:gd name="connsiteY0" fmla="*/ 169905 h 239927"/>
                <a:gd name="connsiteX1" fmla="*/ 506627 w 2897660"/>
                <a:gd name="connsiteY1" fmla="*/ 231689 h 239927"/>
                <a:gd name="connsiteX2" fmla="*/ 1075038 w 2897660"/>
                <a:gd name="connsiteY2" fmla="*/ 120478 h 239927"/>
                <a:gd name="connsiteX3" fmla="*/ 1674341 w 2897660"/>
                <a:gd name="connsiteY3" fmla="*/ 3089 h 239927"/>
                <a:gd name="connsiteX4" fmla="*/ 2279822 w 2897660"/>
                <a:gd name="connsiteY4" fmla="*/ 139013 h 239927"/>
                <a:gd name="connsiteX5" fmla="*/ 2897660 w 2897660"/>
                <a:gd name="connsiteY5" fmla="*/ 151370 h 239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7660" h="239927">
                  <a:moveTo>
                    <a:pt x="0" y="169905"/>
                  </a:moveTo>
                  <a:cubicBezTo>
                    <a:pt x="163727" y="204916"/>
                    <a:pt x="327454" y="239927"/>
                    <a:pt x="506627" y="231689"/>
                  </a:cubicBezTo>
                  <a:cubicBezTo>
                    <a:pt x="685800" y="223451"/>
                    <a:pt x="1075038" y="120478"/>
                    <a:pt x="1075038" y="120478"/>
                  </a:cubicBezTo>
                  <a:cubicBezTo>
                    <a:pt x="1269657" y="82378"/>
                    <a:pt x="1473544" y="0"/>
                    <a:pt x="1674341" y="3089"/>
                  </a:cubicBezTo>
                  <a:cubicBezTo>
                    <a:pt x="1875138" y="6178"/>
                    <a:pt x="2075935" y="114299"/>
                    <a:pt x="2279822" y="139013"/>
                  </a:cubicBezTo>
                  <a:cubicBezTo>
                    <a:pt x="2483709" y="163727"/>
                    <a:pt x="2690684" y="157548"/>
                    <a:pt x="2897660" y="151370"/>
                  </a:cubicBezTo>
                </a:path>
              </a:pathLst>
            </a:custGeom>
            <a:noFill/>
            <a:ln w="38100" cap="flat" cmpd="sng" algn="ctr">
              <a:solidFill>
                <a:srgbClr val="FF0000"/>
              </a:solidFill>
              <a:prstDash val="solid"/>
            </a:ln>
            <a:effectLst/>
          </p:spPr>
          <p:txBody>
            <a:bodyPr anchor="ctr"/>
            <a:lstStyle/>
            <a:p>
              <a:pPr>
                <a:defRPr/>
              </a:pPr>
              <a:endParaRPr lang="ja-JP" altLang="en-US" sz="1662" kern="0">
                <a:latin typeface="+mn-ea"/>
              </a:endParaRPr>
            </a:p>
          </p:txBody>
        </p:sp>
        <p:sp>
          <p:nvSpPr>
            <p:cNvPr id="89" name="フリーフォーム 88"/>
            <p:cNvSpPr/>
            <p:nvPr/>
          </p:nvSpPr>
          <p:spPr bwMode="auto">
            <a:xfrm>
              <a:off x="5487185" y="3391467"/>
              <a:ext cx="445312" cy="569088"/>
            </a:xfrm>
            <a:custGeom>
              <a:avLst/>
              <a:gdLst>
                <a:gd name="connsiteX0" fmla="*/ 376881 w 376881"/>
                <a:gd name="connsiteY0" fmla="*/ 0 h 661086"/>
                <a:gd name="connsiteX1" fmla="*/ 55605 w 376881"/>
                <a:gd name="connsiteY1" fmla="*/ 228600 h 661086"/>
                <a:gd name="connsiteX2" fmla="*/ 43249 w 376881"/>
                <a:gd name="connsiteY2" fmla="*/ 395416 h 661086"/>
                <a:gd name="connsiteX3" fmla="*/ 265670 w 376881"/>
                <a:gd name="connsiteY3" fmla="*/ 661086 h 661086"/>
              </a:gdLst>
              <a:ahLst/>
              <a:cxnLst>
                <a:cxn ang="0">
                  <a:pos x="connsiteX0" y="connsiteY0"/>
                </a:cxn>
                <a:cxn ang="0">
                  <a:pos x="connsiteX1" y="connsiteY1"/>
                </a:cxn>
                <a:cxn ang="0">
                  <a:pos x="connsiteX2" y="connsiteY2"/>
                </a:cxn>
                <a:cxn ang="0">
                  <a:pos x="connsiteX3" y="connsiteY3"/>
                </a:cxn>
              </a:cxnLst>
              <a:rect l="l" t="t" r="r" b="b"/>
              <a:pathLst>
                <a:path w="376881" h="661086">
                  <a:moveTo>
                    <a:pt x="376881" y="0"/>
                  </a:moveTo>
                  <a:cubicBezTo>
                    <a:pt x="244045" y="81348"/>
                    <a:pt x="111210" y="162697"/>
                    <a:pt x="55605" y="228600"/>
                  </a:cubicBezTo>
                  <a:cubicBezTo>
                    <a:pt x="0" y="294503"/>
                    <a:pt x="8238" y="323335"/>
                    <a:pt x="43249" y="395416"/>
                  </a:cubicBezTo>
                  <a:cubicBezTo>
                    <a:pt x="78260" y="467497"/>
                    <a:pt x="171965" y="564291"/>
                    <a:pt x="265670" y="661086"/>
                  </a:cubicBezTo>
                </a:path>
              </a:pathLst>
            </a:custGeom>
            <a:noFill/>
            <a:ln w="25400" cap="flat" cmpd="sng" algn="ctr">
              <a:solidFill>
                <a:srgbClr val="FF0000"/>
              </a:solidFill>
              <a:prstDash val="solid"/>
            </a:ln>
            <a:effectLst/>
          </p:spPr>
          <p:txBody>
            <a:bodyPr anchor="ctr"/>
            <a:lstStyle/>
            <a:p>
              <a:pPr>
                <a:defRPr/>
              </a:pPr>
              <a:endParaRPr lang="ja-JP" altLang="en-US" sz="1662" kern="0">
                <a:latin typeface="+mn-ea"/>
              </a:endParaRPr>
            </a:p>
          </p:txBody>
        </p:sp>
        <p:sp>
          <p:nvSpPr>
            <p:cNvPr id="90" name="平行四辺形 89"/>
            <p:cNvSpPr>
              <a:spLocks noChangeAspect="1"/>
            </p:cNvSpPr>
            <p:nvPr/>
          </p:nvSpPr>
          <p:spPr bwMode="auto">
            <a:xfrm>
              <a:off x="3922572" y="3709538"/>
              <a:ext cx="309484" cy="111754"/>
            </a:xfrm>
            <a:prstGeom prst="parallelogram">
              <a:avLst>
                <a:gd name="adj" fmla="val 66153"/>
              </a:avLst>
            </a:prstGeom>
            <a:solidFill>
              <a:srgbClr val="00B050"/>
            </a:solidFill>
            <a:ln w="25400" cap="flat" cmpd="sng" algn="ctr">
              <a:solidFill>
                <a:srgbClr val="006600"/>
              </a:solidFill>
              <a:prstDash val="solid"/>
            </a:ln>
            <a:effectLst/>
          </p:spPr>
          <p:txBody>
            <a:bodyPr anchor="ctr"/>
            <a:lstStyle/>
            <a:p>
              <a:pPr>
                <a:defRPr/>
              </a:pPr>
              <a:endParaRPr lang="ja-JP" altLang="en-US" sz="1662" kern="0">
                <a:latin typeface="+mn-ea"/>
              </a:endParaRPr>
            </a:p>
          </p:txBody>
        </p:sp>
        <p:sp>
          <p:nvSpPr>
            <p:cNvPr id="91" name="フリーフォーム 90"/>
            <p:cNvSpPr/>
            <p:nvPr/>
          </p:nvSpPr>
          <p:spPr bwMode="auto">
            <a:xfrm>
              <a:off x="4190791" y="3403503"/>
              <a:ext cx="3237545" cy="550176"/>
            </a:xfrm>
            <a:custGeom>
              <a:avLst/>
              <a:gdLst>
                <a:gd name="connsiteX0" fmla="*/ 0 w 2741141"/>
                <a:gd name="connsiteY0" fmla="*/ 695067 h 695067"/>
                <a:gd name="connsiteX1" fmla="*/ 574589 w 2741141"/>
                <a:gd name="connsiteY1" fmla="*/ 386148 h 695067"/>
                <a:gd name="connsiteX2" fmla="*/ 1248033 w 2741141"/>
                <a:gd name="connsiteY2" fmla="*/ 274937 h 695067"/>
                <a:gd name="connsiteX3" fmla="*/ 2526957 w 2741141"/>
                <a:gd name="connsiteY3" fmla="*/ 40159 h 695067"/>
                <a:gd name="connsiteX4" fmla="*/ 2533135 w 2741141"/>
                <a:gd name="connsiteY4" fmla="*/ 33981 h 6950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1141" h="695067">
                  <a:moveTo>
                    <a:pt x="0" y="695067"/>
                  </a:moveTo>
                  <a:cubicBezTo>
                    <a:pt x="183292" y="575618"/>
                    <a:pt x="366584" y="456170"/>
                    <a:pt x="574589" y="386148"/>
                  </a:cubicBezTo>
                  <a:cubicBezTo>
                    <a:pt x="782594" y="316126"/>
                    <a:pt x="1248033" y="274937"/>
                    <a:pt x="1248033" y="274937"/>
                  </a:cubicBezTo>
                  <a:lnTo>
                    <a:pt x="2526957" y="40159"/>
                  </a:lnTo>
                  <a:cubicBezTo>
                    <a:pt x="2741141" y="0"/>
                    <a:pt x="2637138" y="16990"/>
                    <a:pt x="2533135" y="33981"/>
                  </a:cubicBezTo>
                </a:path>
              </a:pathLst>
            </a:custGeom>
            <a:noFill/>
            <a:ln w="25400" cap="flat" cmpd="sng" algn="ctr">
              <a:solidFill>
                <a:srgbClr val="FF33CC"/>
              </a:solidFill>
              <a:prstDash val="solid"/>
            </a:ln>
            <a:effectLst/>
          </p:spPr>
          <p:txBody>
            <a:bodyPr anchor="ctr"/>
            <a:lstStyle/>
            <a:p>
              <a:pPr>
                <a:defRPr/>
              </a:pPr>
              <a:endParaRPr lang="ja-JP" altLang="en-US" sz="1662" kern="0">
                <a:latin typeface="+mn-ea"/>
              </a:endParaRPr>
            </a:p>
          </p:txBody>
        </p:sp>
        <p:sp>
          <p:nvSpPr>
            <p:cNvPr id="92" name="円/楕円 91"/>
            <p:cNvSpPr/>
            <p:nvPr/>
          </p:nvSpPr>
          <p:spPr bwMode="auto">
            <a:xfrm>
              <a:off x="4842426" y="3666555"/>
              <a:ext cx="84249" cy="61895"/>
            </a:xfrm>
            <a:prstGeom prst="ellipse">
              <a:avLst/>
            </a:prstGeom>
            <a:solidFill>
              <a:srgbClr val="FFFF00"/>
            </a:solidFill>
            <a:ln w="25400" cap="flat" cmpd="sng" algn="ctr">
              <a:solidFill>
                <a:srgbClr val="CC9900"/>
              </a:solidFill>
              <a:prstDash val="solid"/>
            </a:ln>
            <a:effectLst/>
          </p:spPr>
          <p:txBody>
            <a:bodyPr anchor="ctr"/>
            <a:lstStyle/>
            <a:p>
              <a:pPr>
                <a:defRPr/>
              </a:pPr>
              <a:endParaRPr lang="ja-JP" altLang="en-US" sz="1662" kern="0">
                <a:latin typeface="+mn-ea"/>
              </a:endParaRPr>
            </a:p>
          </p:txBody>
        </p:sp>
        <p:sp>
          <p:nvSpPr>
            <p:cNvPr id="93" name="二等辺三角形 92"/>
            <p:cNvSpPr/>
            <p:nvPr/>
          </p:nvSpPr>
          <p:spPr bwMode="auto">
            <a:xfrm>
              <a:off x="5521572" y="3556520"/>
              <a:ext cx="256183" cy="61895"/>
            </a:xfrm>
            <a:prstGeom prst="triangle">
              <a:avLst/>
            </a:prstGeom>
            <a:solidFill>
              <a:srgbClr val="FFFF00"/>
            </a:solidFill>
            <a:ln w="25400" cap="flat" cmpd="sng" algn="ctr">
              <a:solidFill>
                <a:srgbClr val="CC9900"/>
              </a:solidFill>
              <a:prstDash val="solid"/>
            </a:ln>
            <a:effectLst/>
          </p:spPr>
          <p:txBody>
            <a:bodyPr anchor="ctr"/>
            <a:lstStyle/>
            <a:p>
              <a:pPr>
                <a:defRPr/>
              </a:pPr>
              <a:endParaRPr lang="ja-JP" altLang="en-US" sz="1662" kern="0">
                <a:latin typeface="+mn-ea"/>
              </a:endParaRPr>
            </a:p>
          </p:txBody>
        </p:sp>
        <p:cxnSp>
          <p:nvCxnSpPr>
            <p:cNvPr id="19509" name="直線コネクタ 236"/>
            <p:cNvCxnSpPr>
              <a:cxnSpLocks noChangeShapeType="1"/>
              <a:endCxn id="53" idx="1"/>
            </p:cNvCxnSpPr>
            <p:nvPr/>
          </p:nvCxnSpPr>
          <p:spPr bwMode="auto">
            <a:xfrm flipV="1">
              <a:off x="6744166" y="3575828"/>
              <a:ext cx="948873" cy="198920"/>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510" name="直線コネクタ 237"/>
            <p:cNvCxnSpPr>
              <a:cxnSpLocks noChangeShapeType="1"/>
              <a:endCxn id="52" idx="1"/>
            </p:cNvCxnSpPr>
            <p:nvPr/>
          </p:nvCxnSpPr>
          <p:spPr bwMode="auto">
            <a:xfrm flipV="1">
              <a:off x="6822763" y="3216255"/>
              <a:ext cx="1653387" cy="252098"/>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511" name="直線コネクタ 238"/>
            <p:cNvCxnSpPr>
              <a:cxnSpLocks noChangeShapeType="1"/>
              <a:stCxn id="93" idx="3"/>
              <a:endCxn id="54" idx="1"/>
            </p:cNvCxnSpPr>
            <p:nvPr/>
          </p:nvCxnSpPr>
          <p:spPr bwMode="auto">
            <a:xfrm>
              <a:off x="5649631" y="3618462"/>
              <a:ext cx="1544610" cy="357079"/>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512" name="直線コネクタ 239"/>
            <p:cNvCxnSpPr>
              <a:cxnSpLocks noChangeShapeType="1"/>
              <a:stCxn id="92" idx="6"/>
              <a:endCxn id="56" idx="1"/>
            </p:cNvCxnSpPr>
            <p:nvPr/>
          </p:nvCxnSpPr>
          <p:spPr bwMode="auto">
            <a:xfrm>
              <a:off x="4926374" y="3697904"/>
              <a:ext cx="869570" cy="560278"/>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513" name="直線コネクタ 240"/>
            <p:cNvCxnSpPr>
              <a:cxnSpLocks noChangeShapeType="1"/>
              <a:stCxn id="90" idx="2"/>
            </p:cNvCxnSpPr>
            <p:nvPr/>
          </p:nvCxnSpPr>
          <p:spPr bwMode="auto">
            <a:xfrm flipH="1">
              <a:off x="4102125" y="3764450"/>
              <a:ext cx="92969" cy="417138"/>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sp>
          <p:nvSpPr>
            <p:cNvPr id="99" name="テキスト ボックス 98"/>
            <p:cNvSpPr txBox="1"/>
            <p:nvPr/>
          </p:nvSpPr>
          <p:spPr bwMode="auto">
            <a:xfrm>
              <a:off x="3423959" y="4029328"/>
              <a:ext cx="787465" cy="347298"/>
            </a:xfrm>
            <a:prstGeom prst="rect">
              <a:avLst/>
            </a:prstGeom>
            <a:noFill/>
          </p:spPr>
          <p:txBody>
            <a:bodyPr>
              <a:spAutoFit/>
            </a:bodyPr>
            <a:lstStyle/>
            <a:p>
              <a:pPr>
                <a:defRPr/>
              </a:pPr>
              <a:r>
                <a:rPr lang="ja-JP" altLang="en-US" sz="1477" kern="0">
                  <a:latin typeface="+mn-ea"/>
                </a:rPr>
                <a:t>公園</a:t>
              </a:r>
            </a:p>
          </p:txBody>
        </p:sp>
        <p:sp>
          <p:nvSpPr>
            <p:cNvPr id="100" name="平行四辺形 99"/>
            <p:cNvSpPr>
              <a:spLocks noChangeAspect="1"/>
            </p:cNvSpPr>
            <p:nvPr/>
          </p:nvSpPr>
          <p:spPr bwMode="auto">
            <a:xfrm>
              <a:off x="3846920" y="4601853"/>
              <a:ext cx="2936659" cy="419509"/>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1" name="円/楕円 100"/>
            <p:cNvSpPr/>
            <p:nvPr/>
          </p:nvSpPr>
          <p:spPr bwMode="auto">
            <a:xfrm>
              <a:off x="4696282" y="4775503"/>
              <a:ext cx="342151" cy="187403"/>
            </a:xfrm>
            <a:prstGeom prst="ellipse">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2" name="円/楕円 101"/>
            <p:cNvSpPr/>
            <p:nvPr/>
          </p:nvSpPr>
          <p:spPr bwMode="auto">
            <a:xfrm>
              <a:off x="5294617" y="4663748"/>
              <a:ext cx="594897" cy="249299"/>
            </a:xfrm>
            <a:prstGeom prst="ellipse">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3" name="平行四辺形 102"/>
            <p:cNvSpPr>
              <a:spLocks noChangeAspect="1"/>
            </p:cNvSpPr>
            <p:nvPr/>
          </p:nvSpPr>
          <p:spPr bwMode="auto">
            <a:xfrm>
              <a:off x="5825898" y="4698134"/>
              <a:ext cx="897503" cy="326667"/>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4" name="平行四辺形 103"/>
            <p:cNvSpPr>
              <a:spLocks noChangeAspect="1"/>
            </p:cNvSpPr>
            <p:nvPr/>
          </p:nvSpPr>
          <p:spPr bwMode="auto">
            <a:xfrm>
              <a:off x="6032220" y="4787538"/>
              <a:ext cx="639600" cy="232106"/>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5" name="平行四辺形 104"/>
            <p:cNvSpPr>
              <a:spLocks noChangeAspect="1"/>
            </p:cNvSpPr>
            <p:nvPr/>
          </p:nvSpPr>
          <p:spPr bwMode="auto">
            <a:xfrm>
              <a:off x="3950082" y="4601853"/>
              <a:ext cx="639600" cy="232106"/>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6" name="フリーフォーム 105"/>
            <p:cNvSpPr/>
            <p:nvPr/>
          </p:nvSpPr>
          <p:spPr bwMode="auto">
            <a:xfrm>
              <a:off x="3563226" y="4780660"/>
              <a:ext cx="3564224" cy="182246"/>
            </a:xfrm>
            <a:custGeom>
              <a:avLst/>
              <a:gdLst>
                <a:gd name="connsiteX0" fmla="*/ 0 w 2897660"/>
                <a:gd name="connsiteY0" fmla="*/ 169905 h 239927"/>
                <a:gd name="connsiteX1" fmla="*/ 506627 w 2897660"/>
                <a:gd name="connsiteY1" fmla="*/ 231689 h 239927"/>
                <a:gd name="connsiteX2" fmla="*/ 1075038 w 2897660"/>
                <a:gd name="connsiteY2" fmla="*/ 120478 h 239927"/>
                <a:gd name="connsiteX3" fmla="*/ 1674341 w 2897660"/>
                <a:gd name="connsiteY3" fmla="*/ 3089 h 239927"/>
                <a:gd name="connsiteX4" fmla="*/ 2279822 w 2897660"/>
                <a:gd name="connsiteY4" fmla="*/ 139013 h 239927"/>
                <a:gd name="connsiteX5" fmla="*/ 2897660 w 2897660"/>
                <a:gd name="connsiteY5" fmla="*/ 151370 h 239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7660" h="239927">
                  <a:moveTo>
                    <a:pt x="0" y="169905"/>
                  </a:moveTo>
                  <a:cubicBezTo>
                    <a:pt x="163727" y="204916"/>
                    <a:pt x="327454" y="239927"/>
                    <a:pt x="506627" y="231689"/>
                  </a:cubicBezTo>
                  <a:cubicBezTo>
                    <a:pt x="685800" y="223451"/>
                    <a:pt x="1075038" y="120478"/>
                    <a:pt x="1075038" y="120478"/>
                  </a:cubicBezTo>
                  <a:cubicBezTo>
                    <a:pt x="1269657" y="82378"/>
                    <a:pt x="1473544" y="0"/>
                    <a:pt x="1674341" y="3089"/>
                  </a:cubicBezTo>
                  <a:cubicBezTo>
                    <a:pt x="1875138" y="6178"/>
                    <a:pt x="2075935" y="114299"/>
                    <a:pt x="2279822" y="139013"/>
                  </a:cubicBezTo>
                  <a:cubicBezTo>
                    <a:pt x="2483709" y="163727"/>
                    <a:pt x="2690684" y="157548"/>
                    <a:pt x="2897660" y="151370"/>
                  </a:cubicBezTo>
                </a:path>
              </a:pathLst>
            </a:custGeom>
            <a:noFill/>
            <a:ln w="381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7" name="フリーフォーム 106"/>
            <p:cNvSpPr/>
            <p:nvPr/>
          </p:nvSpPr>
          <p:spPr bwMode="auto">
            <a:xfrm>
              <a:off x="5483746" y="4515889"/>
              <a:ext cx="445312" cy="570807"/>
            </a:xfrm>
            <a:custGeom>
              <a:avLst/>
              <a:gdLst>
                <a:gd name="connsiteX0" fmla="*/ 376881 w 376881"/>
                <a:gd name="connsiteY0" fmla="*/ 0 h 661086"/>
                <a:gd name="connsiteX1" fmla="*/ 55605 w 376881"/>
                <a:gd name="connsiteY1" fmla="*/ 228600 h 661086"/>
                <a:gd name="connsiteX2" fmla="*/ 43249 w 376881"/>
                <a:gd name="connsiteY2" fmla="*/ 395416 h 661086"/>
                <a:gd name="connsiteX3" fmla="*/ 265670 w 376881"/>
                <a:gd name="connsiteY3" fmla="*/ 661086 h 661086"/>
              </a:gdLst>
              <a:ahLst/>
              <a:cxnLst>
                <a:cxn ang="0">
                  <a:pos x="connsiteX0" y="connsiteY0"/>
                </a:cxn>
                <a:cxn ang="0">
                  <a:pos x="connsiteX1" y="connsiteY1"/>
                </a:cxn>
                <a:cxn ang="0">
                  <a:pos x="connsiteX2" y="connsiteY2"/>
                </a:cxn>
                <a:cxn ang="0">
                  <a:pos x="connsiteX3" y="connsiteY3"/>
                </a:cxn>
              </a:cxnLst>
              <a:rect l="l" t="t" r="r" b="b"/>
              <a:pathLst>
                <a:path w="376881" h="661086">
                  <a:moveTo>
                    <a:pt x="376881" y="0"/>
                  </a:moveTo>
                  <a:cubicBezTo>
                    <a:pt x="244045" y="81348"/>
                    <a:pt x="111210" y="162697"/>
                    <a:pt x="55605" y="228600"/>
                  </a:cubicBezTo>
                  <a:cubicBezTo>
                    <a:pt x="0" y="294503"/>
                    <a:pt x="8238" y="323335"/>
                    <a:pt x="43249" y="395416"/>
                  </a:cubicBezTo>
                  <a:cubicBezTo>
                    <a:pt x="78260" y="467497"/>
                    <a:pt x="171965" y="564291"/>
                    <a:pt x="265670" y="661086"/>
                  </a:cubicBezTo>
                </a:path>
              </a:pathLst>
            </a:cu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8" name="平行四辺形 107"/>
            <p:cNvSpPr>
              <a:spLocks noChangeAspect="1"/>
            </p:cNvSpPr>
            <p:nvPr/>
          </p:nvSpPr>
          <p:spPr bwMode="auto">
            <a:xfrm>
              <a:off x="3883026" y="4837398"/>
              <a:ext cx="307765" cy="113474"/>
            </a:xfrm>
            <a:prstGeom prst="parallelogram">
              <a:avLst>
                <a:gd name="adj" fmla="val 66153"/>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09" name="フリーフォーム 108"/>
            <p:cNvSpPr/>
            <p:nvPr/>
          </p:nvSpPr>
          <p:spPr bwMode="auto">
            <a:xfrm>
              <a:off x="4189071" y="4527924"/>
              <a:ext cx="3237546" cy="550176"/>
            </a:xfrm>
            <a:custGeom>
              <a:avLst/>
              <a:gdLst>
                <a:gd name="connsiteX0" fmla="*/ 0 w 2741141"/>
                <a:gd name="connsiteY0" fmla="*/ 695067 h 695067"/>
                <a:gd name="connsiteX1" fmla="*/ 574589 w 2741141"/>
                <a:gd name="connsiteY1" fmla="*/ 386148 h 695067"/>
                <a:gd name="connsiteX2" fmla="*/ 1248033 w 2741141"/>
                <a:gd name="connsiteY2" fmla="*/ 274937 h 695067"/>
                <a:gd name="connsiteX3" fmla="*/ 2526957 w 2741141"/>
                <a:gd name="connsiteY3" fmla="*/ 40159 h 695067"/>
                <a:gd name="connsiteX4" fmla="*/ 2533135 w 2741141"/>
                <a:gd name="connsiteY4" fmla="*/ 33981 h 6950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1141" h="695067">
                  <a:moveTo>
                    <a:pt x="0" y="695067"/>
                  </a:moveTo>
                  <a:cubicBezTo>
                    <a:pt x="183292" y="575618"/>
                    <a:pt x="366584" y="456170"/>
                    <a:pt x="574589" y="386148"/>
                  </a:cubicBezTo>
                  <a:cubicBezTo>
                    <a:pt x="782594" y="316126"/>
                    <a:pt x="1248033" y="274937"/>
                    <a:pt x="1248033" y="274937"/>
                  </a:cubicBezTo>
                  <a:lnTo>
                    <a:pt x="2526957" y="40159"/>
                  </a:lnTo>
                  <a:cubicBezTo>
                    <a:pt x="2741141" y="0"/>
                    <a:pt x="2637138" y="16990"/>
                    <a:pt x="2533135" y="33981"/>
                  </a:cubicBezTo>
                </a:path>
              </a:pathLst>
            </a:cu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10" name="円/楕円 109"/>
            <p:cNvSpPr/>
            <p:nvPr/>
          </p:nvSpPr>
          <p:spPr bwMode="auto">
            <a:xfrm>
              <a:off x="4838988" y="4792696"/>
              <a:ext cx="85968" cy="61895"/>
            </a:xfrm>
            <a:prstGeom prst="ellipse">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11" name="二等辺三角形 110"/>
            <p:cNvSpPr/>
            <p:nvPr/>
          </p:nvSpPr>
          <p:spPr bwMode="auto">
            <a:xfrm>
              <a:off x="5519852" y="4682661"/>
              <a:ext cx="254465" cy="61895"/>
            </a:xfrm>
            <a:prstGeom prst="triangle">
              <a:avLst/>
            </a:prstGeom>
            <a:noFill/>
            <a:ln w="25400" cap="flat" cmpd="sng" algn="ctr">
              <a:solidFill>
                <a:sysClr val="window" lastClr="FFFFFF">
                  <a:lumMod val="75000"/>
                </a:sysClr>
              </a:solidFill>
              <a:prstDash val="solid"/>
            </a:ln>
            <a:effectLst/>
          </p:spPr>
          <p:txBody>
            <a:bodyPr anchor="ctr"/>
            <a:lstStyle/>
            <a:p>
              <a:pPr>
                <a:defRPr/>
              </a:pPr>
              <a:endParaRPr lang="ja-JP" altLang="en-US" sz="1662" kern="0">
                <a:latin typeface="+mn-ea"/>
              </a:endParaRPr>
            </a:p>
          </p:txBody>
        </p:sp>
        <p:sp>
          <p:nvSpPr>
            <p:cNvPr id="112" name="平行四辺形 111"/>
            <p:cNvSpPr>
              <a:spLocks noChangeAspect="1"/>
            </p:cNvSpPr>
            <p:nvPr/>
          </p:nvSpPr>
          <p:spPr bwMode="auto">
            <a:xfrm>
              <a:off x="4161562" y="4605292"/>
              <a:ext cx="426400" cy="153018"/>
            </a:xfrm>
            <a:prstGeom prst="parallelogram">
              <a:avLst>
                <a:gd name="adj" fmla="val 66153"/>
              </a:avLst>
            </a:prstGeom>
            <a:solidFill>
              <a:schemeClr val="accent2">
                <a:lumMod val="60000"/>
                <a:lumOff val="40000"/>
              </a:schemeClr>
            </a:solidFill>
            <a:ln w="25400" cap="flat" cmpd="sng" algn="ctr">
              <a:solidFill>
                <a:srgbClr val="00B050"/>
              </a:solidFill>
              <a:prstDash val="solid"/>
            </a:ln>
            <a:effectLst/>
          </p:spPr>
          <p:txBody>
            <a:bodyPr anchor="ctr"/>
            <a:lstStyle/>
            <a:p>
              <a:pPr>
                <a:defRPr/>
              </a:pPr>
              <a:endParaRPr lang="ja-JP" altLang="en-US" sz="1662" kern="0">
                <a:latin typeface="+mn-ea"/>
              </a:endParaRPr>
            </a:p>
          </p:txBody>
        </p:sp>
        <p:sp>
          <p:nvSpPr>
            <p:cNvPr id="113" name="円/楕円 112"/>
            <p:cNvSpPr/>
            <p:nvPr/>
          </p:nvSpPr>
          <p:spPr bwMode="auto">
            <a:xfrm>
              <a:off x="5330723" y="4808169"/>
              <a:ext cx="424681" cy="61895"/>
            </a:xfrm>
            <a:prstGeom prst="ellipse">
              <a:avLst/>
            </a:prstGeom>
            <a:solidFill>
              <a:srgbClr val="C0504D">
                <a:lumMod val="60000"/>
                <a:lumOff val="40000"/>
              </a:srgbClr>
            </a:solidFill>
            <a:ln w="25400" cap="flat" cmpd="sng" algn="ctr">
              <a:solidFill>
                <a:srgbClr val="C0504D">
                  <a:lumMod val="75000"/>
                </a:srgbClr>
              </a:solidFill>
              <a:prstDash val="solid"/>
            </a:ln>
            <a:effectLst/>
          </p:spPr>
          <p:txBody>
            <a:bodyPr anchor="ctr"/>
            <a:lstStyle/>
            <a:p>
              <a:pPr>
                <a:defRPr/>
              </a:pPr>
              <a:endParaRPr lang="ja-JP" altLang="en-US" sz="1662" kern="0">
                <a:latin typeface="+mn-ea"/>
              </a:endParaRPr>
            </a:p>
          </p:txBody>
        </p:sp>
        <p:cxnSp>
          <p:nvCxnSpPr>
            <p:cNvPr id="19529" name="直線コネクタ 256"/>
            <p:cNvCxnSpPr>
              <a:cxnSpLocks noChangeShapeType="1"/>
              <a:stCxn id="116" idx="1"/>
            </p:cNvCxnSpPr>
            <p:nvPr/>
          </p:nvCxnSpPr>
          <p:spPr bwMode="auto">
            <a:xfrm flipH="1">
              <a:off x="4336627" y="4278252"/>
              <a:ext cx="142492" cy="407004"/>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530" name="直線コネクタ 257"/>
            <p:cNvCxnSpPr>
              <a:cxnSpLocks noChangeShapeType="1"/>
              <a:endCxn id="58" idx="1"/>
            </p:cNvCxnSpPr>
            <p:nvPr/>
          </p:nvCxnSpPr>
          <p:spPr bwMode="auto">
            <a:xfrm>
              <a:off x="5636501" y="4829788"/>
              <a:ext cx="1727331" cy="298062"/>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sp>
          <p:nvSpPr>
            <p:cNvPr id="116" name="テキスト ボックス 115"/>
            <p:cNvSpPr txBox="1"/>
            <p:nvPr/>
          </p:nvSpPr>
          <p:spPr bwMode="auto">
            <a:xfrm>
              <a:off x="4479643" y="4104977"/>
              <a:ext cx="1191513" cy="345578"/>
            </a:xfrm>
            <a:prstGeom prst="rect">
              <a:avLst/>
            </a:prstGeom>
            <a:noFill/>
          </p:spPr>
          <p:txBody>
            <a:bodyPr>
              <a:spAutoFit/>
            </a:bodyPr>
            <a:lstStyle/>
            <a:p>
              <a:pPr>
                <a:defRPr/>
              </a:pPr>
              <a:r>
                <a:rPr lang="ja-JP" altLang="en-US" sz="1477" kern="0">
                  <a:latin typeface="+mn-ea"/>
                </a:rPr>
                <a:t>地区計画</a:t>
              </a:r>
            </a:p>
          </p:txBody>
        </p:sp>
        <p:sp>
          <p:nvSpPr>
            <p:cNvPr id="117" name="平行四辺形 116"/>
            <p:cNvSpPr>
              <a:spLocks noChangeAspect="1"/>
            </p:cNvSpPr>
            <p:nvPr/>
          </p:nvSpPr>
          <p:spPr bwMode="auto">
            <a:xfrm>
              <a:off x="3848639" y="5896486"/>
              <a:ext cx="2936659" cy="419509"/>
            </a:xfrm>
            <a:prstGeom prst="parallelogram">
              <a:avLst>
                <a:gd name="adj" fmla="val 66153"/>
              </a:avLst>
            </a:prstGeom>
            <a:solidFill>
              <a:srgbClr val="9BBB59">
                <a:lumMod val="60000"/>
                <a:lumOff val="40000"/>
              </a:srgbClr>
            </a:solidFill>
            <a:ln w="25400" cap="flat" cmpd="sng" algn="ctr">
              <a:solidFill>
                <a:srgbClr val="9BBB59">
                  <a:lumMod val="75000"/>
                </a:srgbClr>
              </a:solidFill>
              <a:prstDash val="solid"/>
            </a:ln>
            <a:effectLst/>
          </p:spPr>
          <p:txBody>
            <a:bodyPr anchor="ctr"/>
            <a:lstStyle/>
            <a:p>
              <a:pPr>
                <a:defRPr/>
              </a:pPr>
              <a:endParaRPr lang="ja-JP" altLang="en-US" sz="1662" kern="0">
                <a:latin typeface="+mn-ea"/>
              </a:endParaRPr>
            </a:p>
          </p:txBody>
        </p:sp>
        <p:sp>
          <p:nvSpPr>
            <p:cNvPr id="118" name="円/楕円 117"/>
            <p:cNvSpPr/>
            <p:nvPr/>
          </p:nvSpPr>
          <p:spPr bwMode="auto">
            <a:xfrm>
              <a:off x="4699720" y="6070134"/>
              <a:ext cx="342151" cy="187404"/>
            </a:xfrm>
            <a:prstGeom prst="ellipse">
              <a:avLst/>
            </a:prstGeom>
            <a:solidFill>
              <a:srgbClr val="FF99FF"/>
            </a:solidFill>
            <a:ln w="25400" cap="flat" cmpd="sng" algn="ctr">
              <a:solidFill>
                <a:srgbClr val="CC0066"/>
              </a:solidFill>
              <a:prstDash val="solid"/>
            </a:ln>
            <a:effectLst/>
          </p:spPr>
          <p:txBody>
            <a:bodyPr anchor="ctr"/>
            <a:lstStyle/>
            <a:p>
              <a:pPr>
                <a:defRPr/>
              </a:pPr>
              <a:endParaRPr lang="ja-JP" altLang="en-US" sz="1662" kern="0">
                <a:latin typeface="+mn-ea"/>
              </a:endParaRPr>
            </a:p>
          </p:txBody>
        </p:sp>
        <p:sp>
          <p:nvSpPr>
            <p:cNvPr id="119" name="円/楕円 118"/>
            <p:cNvSpPr/>
            <p:nvPr/>
          </p:nvSpPr>
          <p:spPr bwMode="auto">
            <a:xfrm>
              <a:off x="5296336" y="5958381"/>
              <a:ext cx="596617" cy="249298"/>
            </a:xfrm>
            <a:prstGeom prst="ellipse">
              <a:avLst/>
            </a:prstGeom>
            <a:solidFill>
              <a:srgbClr val="FF99FF"/>
            </a:solidFill>
            <a:ln w="25400" cap="flat" cmpd="sng" algn="ctr">
              <a:solidFill>
                <a:srgbClr val="CC0066"/>
              </a:solidFill>
              <a:prstDash val="solid"/>
            </a:ln>
            <a:effectLst/>
          </p:spPr>
          <p:txBody>
            <a:bodyPr anchor="ctr"/>
            <a:lstStyle/>
            <a:p>
              <a:pPr>
                <a:defRPr/>
              </a:pPr>
              <a:endParaRPr lang="ja-JP" altLang="en-US" sz="1662" kern="0">
                <a:latin typeface="+mn-ea"/>
              </a:endParaRPr>
            </a:p>
          </p:txBody>
        </p:sp>
        <p:sp>
          <p:nvSpPr>
            <p:cNvPr id="120" name="平行四辺形 119"/>
            <p:cNvSpPr>
              <a:spLocks noChangeAspect="1"/>
            </p:cNvSpPr>
            <p:nvPr/>
          </p:nvSpPr>
          <p:spPr bwMode="auto">
            <a:xfrm>
              <a:off x="5829336" y="5992767"/>
              <a:ext cx="895785" cy="326667"/>
            </a:xfrm>
            <a:prstGeom prst="parallelogram">
              <a:avLst>
                <a:gd name="adj" fmla="val 66153"/>
              </a:avLst>
            </a:prstGeom>
            <a:solidFill>
              <a:srgbClr val="8064A2">
                <a:lumMod val="40000"/>
                <a:lumOff val="60000"/>
              </a:srgbClr>
            </a:solidFill>
            <a:ln w="25400" cap="flat" cmpd="sng" algn="ctr">
              <a:solidFill>
                <a:srgbClr val="8064A2">
                  <a:lumMod val="75000"/>
                </a:srgbClr>
              </a:solidFill>
              <a:prstDash val="solid"/>
            </a:ln>
            <a:effectLst/>
          </p:spPr>
          <p:txBody>
            <a:bodyPr anchor="ctr"/>
            <a:lstStyle/>
            <a:p>
              <a:pPr>
                <a:defRPr/>
              </a:pPr>
              <a:endParaRPr lang="ja-JP" altLang="en-US" sz="1662" kern="0">
                <a:latin typeface="+mn-ea"/>
              </a:endParaRPr>
            </a:p>
          </p:txBody>
        </p:sp>
        <p:sp>
          <p:nvSpPr>
            <p:cNvPr id="121" name="平行四辺形 120"/>
            <p:cNvSpPr>
              <a:spLocks noChangeAspect="1"/>
            </p:cNvSpPr>
            <p:nvPr/>
          </p:nvSpPr>
          <p:spPr bwMode="auto">
            <a:xfrm>
              <a:off x="6033940" y="6082170"/>
              <a:ext cx="641319" cy="232105"/>
            </a:xfrm>
            <a:prstGeom prst="parallelogram">
              <a:avLst>
                <a:gd name="adj" fmla="val 66153"/>
              </a:avLst>
            </a:prstGeom>
            <a:solidFill>
              <a:srgbClr val="1F497D">
                <a:lumMod val="40000"/>
                <a:lumOff val="60000"/>
              </a:srgbClr>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122" name="平行四辺形 121"/>
            <p:cNvSpPr>
              <a:spLocks noChangeAspect="1"/>
            </p:cNvSpPr>
            <p:nvPr/>
          </p:nvSpPr>
          <p:spPr bwMode="auto">
            <a:xfrm>
              <a:off x="3951800" y="5896486"/>
              <a:ext cx="641320" cy="232105"/>
            </a:xfrm>
            <a:prstGeom prst="parallelogram">
              <a:avLst>
                <a:gd name="adj" fmla="val 66153"/>
              </a:avLst>
            </a:prstGeom>
            <a:solidFill>
              <a:srgbClr val="92D050"/>
            </a:solidFill>
            <a:ln w="25400" cap="flat" cmpd="sng" algn="ctr">
              <a:solidFill>
                <a:srgbClr val="00B050"/>
              </a:solidFill>
              <a:prstDash val="solid"/>
            </a:ln>
            <a:effectLst/>
          </p:spPr>
          <p:txBody>
            <a:bodyPr anchor="ctr"/>
            <a:lstStyle/>
            <a:p>
              <a:pPr>
                <a:defRPr/>
              </a:pPr>
              <a:endParaRPr lang="ja-JP" altLang="en-US" sz="1662" kern="0">
                <a:latin typeface="+mn-ea"/>
              </a:endParaRPr>
            </a:p>
          </p:txBody>
        </p:sp>
        <p:sp>
          <p:nvSpPr>
            <p:cNvPr id="123" name="フリーフォーム 122"/>
            <p:cNvSpPr/>
            <p:nvPr/>
          </p:nvSpPr>
          <p:spPr bwMode="auto">
            <a:xfrm>
              <a:off x="3547752" y="6075293"/>
              <a:ext cx="3564223" cy="182246"/>
            </a:xfrm>
            <a:custGeom>
              <a:avLst/>
              <a:gdLst>
                <a:gd name="connsiteX0" fmla="*/ 0 w 2897660"/>
                <a:gd name="connsiteY0" fmla="*/ 169905 h 239927"/>
                <a:gd name="connsiteX1" fmla="*/ 506627 w 2897660"/>
                <a:gd name="connsiteY1" fmla="*/ 231689 h 239927"/>
                <a:gd name="connsiteX2" fmla="*/ 1075038 w 2897660"/>
                <a:gd name="connsiteY2" fmla="*/ 120478 h 239927"/>
                <a:gd name="connsiteX3" fmla="*/ 1674341 w 2897660"/>
                <a:gd name="connsiteY3" fmla="*/ 3089 h 239927"/>
                <a:gd name="connsiteX4" fmla="*/ 2279822 w 2897660"/>
                <a:gd name="connsiteY4" fmla="*/ 139013 h 239927"/>
                <a:gd name="connsiteX5" fmla="*/ 2897660 w 2897660"/>
                <a:gd name="connsiteY5" fmla="*/ 151370 h 239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7660" h="239927">
                  <a:moveTo>
                    <a:pt x="0" y="169905"/>
                  </a:moveTo>
                  <a:cubicBezTo>
                    <a:pt x="163727" y="204916"/>
                    <a:pt x="327454" y="239927"/>
                    <a:pt x="506627" y="231689"/>
                  </a:cubicBezTo>
                  <a:cubicBezTo>
                    <a:pt x="685800" y="223451"/>
                    <a:pt x="1075038" y="120478"/>
                    <a:pt x="1075038" y="120478"/>
                  </a:cubicBezTo>
                  <a:cubicBezTo>
                    <a:pt x="1269657" y="82378"/>
                    <a:pt x="1473544" y="0"/>
                    <a:pt x="1674341" y="3089"/>
                  </a:cubicBezTo>
                  <a:cubicBezTo>
                    <a:pt x="1875138" y="6178"/>
                    <a:pt x="2075935" y="114299"/>
                    <a:pt x="2279822" y="139013"/>
                  </a:cubicBezTo>
                  <a:cubicBezTo>
                    <a:pt x="2483709" y="163727"/>
                    <a:pt x="2690684" y="157548"/>
                    <a:pt x="2897660" y="151370"/>
                  </a:cubicBezTo>
                </a:path>
              </a:pathLst>
            </a:custGeom>
            <a:noFill/>
            <a:ln w="38100" cap="flat" cmpd="sng" algn="ctr">
              <a:solidFill>
                <a:srgbClr val="FF0000"/>
              </a:solidFill>
              <a:prstDash val="solid"/>
            </a:ln>
            <a:effectLst/>
          </p:spPr>
          <p:txBody>
            <a:bodyPr anchor="ctr"/>
            <a:lstStyle/>
            <a:p>
              <a:pPr>
                <a:defRPr/>
              </a:pPr>
              <a:endParaRPr lang="ja-JP" altLang="en-US" sz="1662" kern="0">
                <a:latin typeface="+mn-ea"/>
              </a:endParaRPr>
            </a:p>
          </p:txBody>
        </p:sp>
        <p:sp>
          <p:nvSpPr>
            <p:cNvPr id="124" name="フリーフォーム 123"/>
            <p:cNvSpPr/>
            <p:nvPr/>
          </p:nvSpPr>
          <p:spPr bwMode="auto">
            <a:xfrm>
              <a:off x="5468272" y="5810521"/>
              <a:ext cx="445314" cy="570807"/>
            </a:xfrm>
            <a:custGeom>
              <a:avLst/>
              <a:gdLst>
                <a:gd name="connsiteX0" fmla="*/ 376881 w 376881"/>
                <a:gd name="connsiteY0" fmla="*/ 0 h 661086"/>
                <a:gd name="connsiteX1" fmla="*/ 55605 w 376881"/>
                <a:gd name="connsiteY1" fmla="*/ 228600 h 661086"/>
                <a:gd name="connsiteX2" fmla="*/ 43249 w 376881"/>
                <a:gd name="connsiteY2" fmla="*/ 395416 h 661086"/>
                <a:gd name="connsiteX3" fmla="*/ 265670 w 376881"/>
                <a:gd name="connsiteY3" fmla="*/ 661086 h 661086"/>
              </a:gdLst>
              <a:ahLst/>
              <a:cxnLst>
                <a:cxn ang="0">
                  <a:pos x="connsiteX0" y="connsiteY0"/>
                </a:cxn>
                <a:cxn ang="0">
                  <a:pos x="connsiteX1" y="connsiteY1"/>
                </a:cxn>
                <a:cxn ang="0">
                  <a:pos x="connsiteX2" y="connsiteY2"/>
                </a:cxn>
                <a:cxn ang="0">
                  <a:pos x="connsiteX3" y="connsiteY3"/>
                </a:cxn>
              </a:cxnLst>
              <a:rect l="l" t="t" r="r" b="b"/>
              <a:pathLst>
                <a:path w="376881" h="661086">
                  <a:moveTo>
                    <a:pt x="376881" y="0"/>
                  </a:moveTo>
                  <a:cubicBezTo>
                    <a:pt x="244045" y="81348"/>
                    <a:pt x="111210" y="162697"/>
                    <a:pt x="55605" y="228600"/>
                  </a:cubicBezTo>
                  <a:cubicBezTo>
                    <a:pt x="0" y="294503"/>
                    <a:pt x="8238" y="323335"/>
                    <a:pt x="43249" y="395416"/>
                  </a:cubicBezTo>
                  <a:cubicBezTo>
                    <a:pt x="78260" y="467497"/>
                    <a:pt x="171965" y="564291"/>
                    <a:pt x="265670" y="661086"/>
                  </a:cubicBezTo>
                </a:path>
              </a:pathLst>
            </a:custGeom>
            <a:noFill/>
            <a:ln w="25400" cap="flat" cmpd="sng" algn="ctr">
              <a:solidFill>
                <a:srgbClr val="FF0000"/>
              </a:solidFill>
              <a:prstDash val="solid"/>
            </a:ln>
            <a:effectLst/>
          </p:spPr>
          <p:txBody>
            <a:bodyPr anchor="ctr"/>
            <a:lstStyle/>
            <a:p>
              <a:pPr>
                <a:defRPr/>
              </a:pPr>
              <a:endParaRPr lang="ja-JP" altLang="en-US" sz="1662" kern="0">
                <a:latin typeface="+mn-ea"/>
              </a:endParaRPr>
            </a:p>
          </p:txBody>
        </p:sp>
        <p:sp>
          <p:nvSpPr>
            <p:cNvPr id="125" name="平行四辺形 124"/>
            <p:cNvSpPr>
              <a:spLocks noChangeAspect="1"/>
            </p:cNvSpPr>
            <p:nvPr/>
          </p:nvSpPr>
          <p:spPr bwMode="auto">
            <a:xfrm>
              <a:off x="3883026" y="6132029"/>
              <a:ext cx="307765" cy="113474"/>
            </a:xfrm>
            <a:prstGeom prst="parallelogram">
              <a:avLst>
                <a:gd name="adj" fmla="val 66153"/>
              </a:avLst>
            </a:prstGeom>
            <a:solidFill>
              <a:srgbClr val="00B050"/>
            </a:solidFill>
            <a:ln w="25400" cap="flat" cmpd="sng" algn="ctr">
              <a:solidFill>
                <a:srgbClr val="006600"/>
              </a:solidFill>
              <a:prstDash val="solid"/>
            </a:ln>
            <a:effectLst/>
          </p:spPr>
          <p:txBody>
            <a:bodyPr anchor="ctr"/>
            <a:lstStyle/>
            <a:p>
              <a:pPr>
                <a:defRPr/>
              </a:pPr>
              <a:endParaRPr lang="ja-JP" altLang="en-US" sz="1662" kern="0">
                <a:latin typeface="+mn-ea"/>
              </a:endParaRPr>
            </a:p>
          </p:txBody>
        </p:sp>
        <p:sp>
          <p:nvSpPr>
            <p:cNvPr id="126" name="フリーフォーム 125"/>
            <p:cNvSpPr/>
            <p:nvPr/>
          </p:nvSpPr>
          <p:spPr bwMode="auto">
            <a:xfrm>
              <a:off x="4175317" y="5822555"/>
              <a:ext cx="3237546" cy="550176"/>
            </a:xfrm>
            <a:custGeom>
              <a:avLst/>
              <a:gdLst>
                <a:gd name="connsiteX0" fmla="*/ 0 w 2741141"/>
                <a:gd name="connsiteY0" fmla="*/ 695067 h 695067"/>
                <a:gd name="connsiteX1" fmla="*/ 574589 w 2741141"/>
                <a:gd name="connsiteY1" fmla="*/ 386148 h 695067"/>
                <a:gd name="connsiteX2" fmla="*/ 1248033 w 2741141"/>
                <a:gd name="connsiteY2" fmla="*/ 274937 h 695067"/>
                <a:gd name="connsiteX3" fmla="*/ 2526957 w 2741141"/>
                <a:gd name="connsiteY3" fmla="*/ 40159 h 695067"/>
                <a:gd name="connsiteX4" fmla="*/ 2533135 w 2741141"/>
                <a:gd name="connsiteY4" fmla="*/ 33981 h 6950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1141" h="695067">
                  <a:moveTo>
                    <a:pt x="0" y="695067"/>
                  </a:moveTo>
                  <a:cubicBezTo>
                    <a:pt x="183292" y="575618"/>
                    <a:pt x="366584" y="456170"/>
                    <a:pt x="574589" y="386148"/>
                  </a:cubicBezTo>
                  <a:cubicBezTo>
                    <a:pt x="782594" y="316126"/>
                    <a:pt x="1248033" y="274937"/>
                    <a:pt x="1248033" y="274937"/>
                  </a:cubicBezTo>
                  <a:lnTo>
                    <a:pt x="2526957" y="40159"/>
                  </a:lnTo>
                  <a:cubicBezTo>
                    <a:pt x="2741141" y="0"/>
                    <a:pt x="2637138" y="16990"/>
                    <a:pt x="2533135" y="33981"/>
                  </a:cubicBezTo>
                </a:path>
              </a:pathLst>
            </a:custGeom>
            <a:noFill/>
            <a:ln w="25400" cap="flat" cmpd="sng" algn="ctr">
              <a:solidFill>
                <a:srgbClr val="FF33CC"/>
              </a:solidFill>
              <a:prstDash val="solid"/>
            </a:ln>
            <a:effectLst/>
          </p:spPr>
          <p:txBody>
            <a:bodyPr anchor="ctr"/>
            <a:lstStyle/>
            <a:p>
              <a:pPr>
                <a:defRPr/>
              </a:pPr>
              <a:endParaRPr lang="ja-JP" altLang="en-US" sz="1662" kern="0">
                <a:latin typeface="+mn-ea"/>
              </a:endParaRPr>
            </a:p>
          </p:txBody>
        </p:sp>
        <p:sp>
          <p:nvSpPr>
            <p:cNvPr id="127" name="円/楕円 126"/>
            <p:cNvSpPr/>
            <p:nvPr/>
          </p:nvSpPr>
          <p:spPr bwMode="auto">
            <a:xfrm>
              <a:off x="4825233" y="6087327"/>
              <a:ext cx="84249" cy="61895"/>
            </a:xfrm>
            <a:prstGeom prst="ellipse">
              <a:avLst/>
            </a:prstGeom>
            <a:solidFill>
              <a:srgbClr val="FFFF00"/>
            </a:solidFill>
            <a:ln w="25400" cap="flat" cmpd="sng" algn="ctr">
              <a:solidFill>
                <a:srgbClr val="CC9900"/>
              </a:solidFill>
              <a:prstDash val="solid"/>
            </a:ln>
            <a:effectLst/>
          </p:spPr>
          <p:txBody>
            <a:bodyPr anchor="ctr"/>
            <a:lstStyle/>
            <a:p>
              <a:pPr>
                <a:defRPr/>
              </a:pPr>
              <a:endParaRPr lang="ja-JP" altLang="en-US" sz="1662" kern="0">
                <a:latin typeface="+mn-ea"/>
              </a:endParaRPr>
            </a:p>
          </p:txBody>
        </p:sp>
        <p:sp>
          <p:nvSpPr>
            <p:cNvPr id="128" name="二等辺三角形 127"/>
            <p:cNvSpPr/>
            <p:nvPr/>
          </p:nvSpPr>
          <p:spPr bwMode="auto">
            <a:xfrm>
              <a:off x="5504379" y="5977292"/>
              <a:ext cx="256183" cy="61895"/>
            </a:xfrm>
            <a:prstGeom prst="triangle">
              <a:avLst/>
            </a:prstGeom>
            <a:solidFill>
              <a:srgbClr val="FFFF00"/>
            </a:solidFill>
            <a:ln w="25400" cap="flat" cmpd="sng" algn="ctr">
              <a:solidFill>
                <a:srgbClr val="CC9900"/>
              </a:solidFill>
              <a:prstDash val="solid"/>
            </a:ln>
            <a:effectLst/>
          </p:spPr>
          <p:txBody>
            <a:bodyPr anchor="ctr"/>
            <a:lstStyle/>
            <a:p>
              <a:pPr>
                <a:defRPr/>
              </a:pPr>
              <a:endParaRPr lang="ja-JP" altLang="en-US" sz="1662" kern="0">
                <a:latin typeface="+mn-ea"/>
              </a:endParaRPr>
            </a:p>
          </p:txBody>
        </p:sp>
        <p:sp>
          <p:nvSpPr>
            <p:cNvPr id="129" name="平行四辺形 128"/>
            <p:cNvSpPr>
              <a:spLocks noChangeAspect="1"/>
            </p:cNvSpPr>
            <p:nvPr/>
          </p:nvSpPr>
          <p:spPr bwMode="auto">
            <a:xfrm>
              <a:off x="4173598" y="5903363"/>
              <a:ext cx="424680" cy="153017"/>
            </a:xfrm>
            <a:prstGeom prst="parallelogram">
              <a:avLst>
                <a:gd name="adj" fmla="val 66153"/>
              </a:avLst>
            </a:prstGeom>
            <a:solidFill>
              <a:schemeClr val="accent2">
                <a:lumMod val="60000"/>
                <a:lumOff val="40000"/>
              </a:schemeClr>
            </a:solidFill>
            <a:ln w="25400" cap="flat" cmpd="sng" algn="ctr">
              <a:solidFill>
                <a:srgbClr val="00B050"/>
              </a:solidFill>
              <a:prstDash val="solid"/>
            </a:ln>
            <a:effectLst/>
          </p:spPr>
          <p:txBody>
            <a:bodyPr anchor="ctr"/>
            <a:lstStyle/>
            <a:p>
              <a:pPr>
                <a:defRPr/>
              </a:pPr>
              <a:endParaRPr lang="ja-JP" altLang="en-US" sz="1662" kern="0">
                <a:latin typeface="+mn-ea"/>
              </a:endParaRPr>
            </a:p>
          </p:txBody>
        </p:sp>
        <p:sp>
          <p:nvSpPr>
            <p:cNvPr id="130" name="円/楕円 129"/>
            <p:cNvSpPr/>
            <p:nvPr/>
          </p:nvSpPr>
          <p:spPr bwMode="auto">
            <a:xfrm>
              <a:off x="5342759" y="6095924"/>
              <a:ext cx="424680" cy="61895"/>
            </a:xfrm>
            <a:prstGeom prst="ellipse">
              <a:avLst/>
            </a:prstGeom>
            <a:solidFill>
              <a:srgbClr val="C0504D">
                <a:lumMod val="60000"/>
                <a:lumOff val="40000"/>
              </a:srgbClr>
            </a:solidFill>
            <a:ln w="25400" cap="flat" cmpd="sng" algn="ctr">
              <a:solidFill>
                <a:srgbClr val="C0504D">
                  <a:lumMod val="75000"/>
                </a:srgbClr>
              </a:solidFill>
              <a:prstDash val="solid"/>
            </a:ln>
            <a:effectLst/>
          </p:spPr>
          <p:txBody>
            <a:bodyPr anchor="ctr"/>
            <a:lstStyle/>
            <a:p>
              <a:pPr>
                <a:defRPr/>
              </a:pPr>
              <a:endParaRPr lang="ja-JP" altLang="en-US" sz="1662" kern="0">
                <a:latin typeface="+mn-ea"/>
              </a:endParaRPr>
            </a:p>
          </p:txBody>
        </p:sp>
        <p:cxnSp>
          <p:nvCxnSpPr>
            <p:cNvPr id="19546" name="直線コネクタ 273"/>
            <p:cNvCxnSpPr>
              <a:cxnSpLocks noChangeShapeType="1"/>
              <a:endCxn id="47" idx="1"/>
            </p:cNvCxnSpPr>
            <p:nvPr/>
          </p:nvCxnSpPr>
          <p:spPr bwMode="auto">
            <a:xfrm>
              <a:off x="6796878" y="1664646"/>
              <a:ext cx="776450" cy="49760"/>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cxnSp>
          <p:nvCxnSpPr>
            <p:cNvPr id="19547" name="直線コネクタ 274"/>
            <p:cNvCxnSpPr>
              <a:cxnSpLocks noChangeShapeType="1"/>
              <a:endCxn id="46" idx="1"/>
            </p:cNvCxnSpPr>
            <p:nvPr/>
          </p:nvCxnSpPr>
          <p:spPr bwMode="auto">
            <a:xfrm flipV="1">
              <a:off x="5900779" y="1155811"/>
              <a:ext cx="1757344" cy="322658"/>
            </a:xfrm>
            <a:prstGeom prst="line">
              <a:avLst/>
            </a:prstGeom>
            <a:noFill/>
            <a:ln w="9525" algn="ctr">
              <a:solidFill>
                <a:srgbClr val="000000"/>
              </a:solidFill>
              <a:round/>
              <a:headEnd type="oval" w="med" len="med"/>
              <a:tailEnd type="oval" w="med" len="med"/>
            </a:ln>
            <a:extLst>
              <a:ext uri="{909E8E84-426E-40DD-AFC4-6F175D3DCCD1}">
                <a14:hiddenFill xmlns:a14="http://schemas.microsoft.com/office/drawing/2010/main">
                  <a:noFill/>
                </a14:hiddenFill>
              </a:ext>
            </a:extLst>
          </p:spPr>
        </p:cxnSp>
        <p:sp>
          <p:nvSpPr>
            <p:cNvPr id="133" name="下矢印 132"/>
            <p:cNvSpPr/>
            <p:nvPr/>
          </p:nvSpPr>
          <p:spPr bwMode="auto">
            <a:xfrm>
              <a:off x="4785688" y="5263784"/>
              <a:ext cx="1107265" cy="247579"/>
            </a:xfrm>
            <a:prstGeom prst="downArrow">
              <a:avLst/>
            </a:prstGeom>
            <a:solidFill>
              <a:srgbClr val="4F81BD"/>
            </a:solidFill>
            <a:ln w="25400" cap="flat" cmpd="sng" algn="ctr">
              <a:solidFill>
                <a:srgbClr val="4F81BD">
                  <a:shade val="50000"/>
                </a:srgbClr>
              </a:solidFill>
              <a:prstDash val="solid"/>
            </a:ln>
            <a:effectLst/>
          </p:spPr>
          <p:txBody>
            <a:bodyPr anchor="ctr"/>
            <a:lstStyle/>
            <a:p>
              <a:pPr>
                <a:defRPr/>
              </a:pPr>
              <a:endParaRPr lang="ja-JP" altLang="en-US" sz="1662" kern="0">
                <a:latin typeface="+mn-ea"/>
              </a:endParaRPr>
            </a:p>
          </p:txBody>
        </p:sp>
        <p:sp>
          <p:nvSpPr>
            <p:cNvPr id="31" name="テキスト ボックス 30"/>
            <p:cNvSpPr txBox="1"/>
            <p:nvPr/>
          </p:nvSpPr>
          <p:spPr>
            <a:xfrm>
              <a:off x="652358" y="1331748"/>
              <a:ext cx="1227620" cy="407474"/>
            </a:xfrm>
            <a:prstGeom prst="rect">
              <a:avLst/>
            </a:prstGeom>
            <a:noFill/>
          </p:spPr>
          <p:txBody>
            <a:bodyPr wrap="none">
              <a:spAutoFit/>
            </a:bodyPr>
            <a:lstStyle/>
            <a:p>
              <a:pPr>
                <a:defRPr/>
              </a:pPr>
              <a:r>
                <a:rPr lang="ja-JP" altLang="en-US" sz="1846" kern="0">
                  <a:latin typeface="+mn-ea"/>
                </a:rPr>
                <a:t>区域区分</a:t>
              </a:r>
            </a:p>
          </p:txBody>
        </p:sp>
        <p:sp>
          <p:nvSpPr>
            <p:cNvPr id="35" name="テキスト ボックス 34"/>
            <p:cNvSpPr txBox="1"/>
            <p:nvPr/>
          </p:nvSpPr>
          <p:spPr>
            <a:xfrm>
              <a:off x="635165" y="2242976"/>
              <a:ext cx="1630588" cy="622978"/>
            </a:xfrm>
            <a:prstGeom prst="rect">
              <a:avLst/>
            </a:prstGeom>
            <a:noFill/>
          </p:spPr>
          <p:txBody>
            <a:bodyPr wrap="none">
              <a:spAutoFit/>
            </a:bodyPr>
            <a:lstStyle/>
            <a:p>
              <a:pPr>
                <a:defRPr/>
              </a:pPr>
              <a:r>
                <a:rPr kumimoji="0" lang="ja-JP" altLang="en-US" sz="1846" kern="0">
                  <a:latin typeface="+mn-ea"/>
                </a:rPr>
                <a:t>地域地区</a:t>
              </a:r>
              <a:endParaRPr kumimoji="0" lang="en-US" altLang="ja-JP" sz="1846" kern="0">
                <a:latin typeface="+mn-ea"/>
              </a:endParaRPr>
            </a:p>
            <a:p>
              <a:pPr>
                <a:defRPr/>
              </a:pPr>
              <a:r>
                <a:rPr kumimoji="0" lang="en-US" altLang="ja-JP" sz="1292" kern="0">
                  <a:latin typeface="+mn-ea"/>
                </a:rPr>
                <a:t>【</a:t>
              </a:r>
              <a:r>
                <a:rPr kumimoji="0" lang="ja-JP" altLang="en-US" sz="1292" kern="0">
                  <a:latin typeface="+mn-ea"/>
                </a:rPr>
                <a:t>例：用途地域</a:t>
              </a:r>
              <a:r>
                <a:rPr kumimoji="0" lang="en-US" altLang="ja-JP" sz="1292" kern="0">
                  <a:latin typeface="+mn-ea"/>
                </a:rPr>
                <a:t>】</a:t>
              </a:r>
            </a:p>
          </p:txBody>
        </p:sp>
        <p:sp>
          <p:nvSpPr>
            <p:cNvPr id="36" name="テキスト ボックス 35"/>
            <p:cNvSpPr txBox="1"/>
            <p:nvPr/>
          </p:nvSpPr>
          <p:spPr>
            <a:xfrm>
              <a:off x="631726" y="3360520"/>
              <a:ext cx="1999610" cy="715228"/>
            </a:xfrm>
            <a:prstGeom prst="rect">
              <a:avLst/>
            </a:prstGeom>
            <a:noFill/>
          </p:spPr>
          <p:txBody>
            <a:bodyPr wrap="none">
              <a:spAutoFit/>
            </a:bodyPr>
            <a:lstStyle/>
            <a:p>
              <a:pPr>
                <a:defRPr/>
              </a:pPr>
              <a:r>
                <a:rPr kumimoji="0" lang="ja-JP" altLang="en-US" sz="1846" b="1" u="sng" kern="0">
                  <a:solidFill>
                    <a:srgbClr val="FF0000"/>
                  </a:solidFill>
                  <a:latin typeface="+mn-ea"/>
                </a:rPr>
                <a:t>都市施設</a:t>
              </a:r>
              <a:endParaRPr kumimoji="0" lang="en-US" altLang="ja-JP" sz="1846" b="1" u="sng" kern="0">
                <a:solidFill>
                  <a:srgbClr val="FF0000"/>
                </a:solidFill>
                <a:latin typeface="+mn-ea"/>
              </a:endParaRPr>
            </a:p>
            <a:p>
              <a:pPr>
                <a:defRPr/>
              </a:pPr>
              <a:r>
                <a:rPr lang="ja-JP" altLang="en-US" sz="1846" kern="0">
                  <a:latin typeface="+mn-ea"/>
                </a:rPr>
                <a:t>市街地開発事業</a:t>
              </a:r>
            </a:p>
          </p:txBody>
        </p:sp>
        <p:sp>
          <p:nvSpPr>
            <p:cNvPr id="37" name="テキスト ボックス 36"/>
            <p:cNvSpPr txBox="1"/>
            <p:nvPr/>
          </p:nvSpPr>
          <p:spPr>
            <a:xfrm>
              <a:off x="636884" y="4507293"/>
              <a:ext cx="1227620" cy="407473"/>
            </a:xfrm>
            <a:prstGeom prst="rect">
              <a:avLst/>
            </a:prstGeom>
            <a:noFill/>
          </p:spPr>
          <p:txBody>
            <a:bodyPr wrap="none">
              <a:spAutoFit/>
            </a:bodyPr>
            <a:lstStyle/>
            <a:p>
              <a:pPr>
                <a:defRPr/>
              </a:pPr>
              <a:r>
                <a:rPr kumimoji="0" lang="ja-JP" altLang="en-US" sz="1846" kern="0">
                  <a:latin typeface="+mn-ea"/>
                </a:rPr>
                <a:t>地区計画</a:t>
              </a:r>
              <a:endParaRPr lang="ja-JP" altLang="en-US" sz="1846" kern="0">
                <a:latin typeface="+mn-ea"/>
              </a:endParaRPr>
            </a:p>
          </p:txBody>
        </p:sp>
        <p:sp>
          <p:nvSpPr>
            <p:cNvPr id="38" name="テキスト ボックス 37"/>
            <p:cNvSpPr txBox="1"/>
            <p:nvPr/>
          </p:nvSpPr>
          <p:spPr>
            <a:xfrm>
              <a:off x="635165" y="5623117"/>
              <a:ext cx="1997891" cy="715228"/>
            </a:xfrm>
            <a:prstGeom prst="rect">
              <a:avLst/>
            </a:prstGeom>
            <a:noFill/>
          </p:spPr>
          <p:txBody>
            <a:bodyPr wrap="none">
              <a:spAutoFit/>
            </a:bodyPr>
            <a:lstStyle/>
            <a:p>
              <a:pPr>
                <a:defRPr/>
              </a:pPr>
              <a:r>
                <a:rPr kumimoji="0" lang="ja-JP" altLang="en-US" sz="1846" kern="0">
                  <a:latin typeface="+mn-ea"/>
                </a:rPr>
                <a:t>都市全体の</a:t>
              </a:r>
              <a:endParaRPr kumimoji="0" lang="en-US" altLang="ja-JP" sz="1846" kern="0">
                <a:latin typeface="+mn-ea"/>
              </a:endParaRPr>
            </a:p>
            <a:p>
              <a:pPr>
                <a:defRPr/>
              </a:pPr>
              <a:r>
                <a:rPr kumimoji="0" lang="ja-JP" altLang="en-US" sz="1846" kern="0">
                  <a:latin typeface="+mn-ea"/>
                </a:rPr>
                <a:t>計画の見取り図</a:t>
              </a:r>
              <a:endParaRPr lang="ja-JP" altLang="en-US" sz="1846" kern="0">
                <a:latin typeface="+mn-ea"/>
              </a:endParaRPr>
            </a:p>
          </p:txBody>
        </p:sp>
        <p:cxnSp>
          <p:nvCxnSpPr>
            <p:cNvPr id="39" name="直線コネクタ 38"/>
            <p:cNvCxnSpPr/>
            <p:nvPr/>
          </p:nvCxnSpPr>
          <p:spPr>
            <a:xfrm>
              <a:off x="652358" y="1981642"/>
              <a:ext cx="2694229"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a:off x="631726" y="3119818"/>
              <a:ext cx="269766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31726" y="4257994"/>
              <a:ext cx="2697668"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136" name="Rectangle 9"/>
          <p:cNvSpPr txBox="1">
            <a:spLocks noChangeArrowheads="1"/>
          </p:cNvSpPr>
          <p:nvPr/>
        </p:nvSpPr>
        <p:spPr>
          <a:xfrm>
            <a:off x="1204530" y="251068"/>
            <a:ext cx="4866864" cy="620713"/>
          </a:xfrm>
          <a:prstGeom prst="rect">
            <a:avLst/>
          </a:prstGeom>
        </p:spPr>
        <p:txBody>
          <a:bodyPr lIns="92075" tIns="46038" rIns="92075" bIns="46038" anchor="ctr"/>
          <a:lstStyle/>
          <a:p>
            <a:pPr eaLnBrk="1" hangingPunct="1">
              <a:defRPr/>
            </a:pPr>
            <a:r>
              <a:rPr lang="ja-JP" altLang="en-US" sz="3200" b="1" kern="0" dirty="0">
                <a:solidFill>
                  <a:schemeClr val="tx2"/>
                </a:solidFill>
                <a:latin typeface="+mj-lt"/>
                <a:ea typeface="+mj-ea"/>
                <a:cs typeface="+mj-cs"/>
              </a:rPr>
              <a:t>都市計画制度の構造</a:t>
            </a:r>
          </a:p>
        </p:txBody>
      </p:sp>
      <p:sp>
        <p:nvSpPr>
          <p:cNvPr id="114" name="テキスト ボックス 113">
            <a:extLst>
              <a:ext uri="{FF2B5EF4-FFF2-40B4-BE49-F238E27FC236}">
                <a16:creationId xmlns:a16="http://schemas.microsoft.com/office/drawing/2014/main" id="{CC28938F-9627-436C-B6C8-E6BFCE9CC6F9}"/>
              </a:ext>
            </a:extLst>
          </p:cNvPr>
          <p:cNvSpPr txBox="1"/>
          <p:nvPr/>
        </p:nvSpPr>
        <p:spPr>
          <a:xfrm>
            <a:off x="8421741" y="6131573"/>
            <a:ext cx="3191069" cy="461665"/>
          </a:xfrm>
          <a:prstGeom prst="rect">
            <a:avLst/>
          </a:prstGeom>
          <a:noFill/>
        </p:spPr>
        <p:txBody>
          <a:bodyPr wrap="square" rtlCol="0">
            <a:spAutoFit/>
          </a:bodyPr>
          <a:lstStyle/>
          <a:p>
            <a:r>
              <a:rPr lang="zh-TW" altLang="en-US" sz="1200" dirty="0"/>
              <a:t>国土交通省都市局作成資料「都市施設計画」（</a:t>
            </a:r>
            <a:r>
              <a:rPr lang="ja-JP" altLang="en-US" sz="1200" dirty="0"/>
              <a:t>令和</a:t>
            </a:r>
            <a:r>
              <a:rPr lang="en-US" altLang="ja-JP" sz="1200" dirty="0"/>
              <a:t>7</a:t>
            </a:r>
            <a:r>
              <a:rPr lang="zh-TW" altLang="en-US" sz="1200" dirty="0"/>
              <a:t>年</a:t>
            </a:r>
            <a:r>
              <a:rPr lang="en-US" altLang="ja-JP" sz="1200" dirty="0"/>
              <a:t>3</a:t>
            </a:r>
            <a:r>
              <a:rPr lang="zh-TW" altLang="en-US" sz="1200" dirty="0"/>
              <a:t>月）</a:t>
            </a:r>
            <a:endParaRPr kumimoji="1" lang="ja-JP" altLang="en-US" sz="1200" dirty="0"/>
          </a:p>
        </p:txBody>
      </p:sp>
      <p:sp>
        <p:nvSpPr>
          <p:cNvPr id="3" name="スライド番号プレースホルダー 2">
            <a:extLst>
              <a:ext uri="{FF2B5EF4-FFF2-40B4-BE49-F238E27FC236}">
                <a16:creationId xmlns:a16="http://schemas.microsoft.com/office/drawing/2014/main" id="{620B4C88-DA9D-4508-9139-986E8CC220A8}"/>
              </a:ext>
            </a:extLst>
          </p:cNvPr>
          <p:cNvSpPr>
            <a:spLocks noGrp="1"/>
          </p:cNvSpPr>
          <p:nvPr>
            <p:ph type="sldNum" sz="quarter" idx="12"/>
          </p:nvPr>
        </p:nvSpPr>
        <p:spPr/>
        <p:txBody>
          <a:bodyPr/>
          <a:lstStyle/>
          <a:p>
            <a:fld id="{6D3C4DF6-C4CC-409C-A0DD-9F3D33C22FB7}" type="slidenum">
              <a:rPr kumimoji="1" lang="ja-JP" altLang="en-US" smtClean="0"/>
              <a:t>2</a:t>
            </a:fld>
            <a:endParaRPr kumimoji="1" lang="ja-JP" altLang="en-US"/>
          </a:p>
        </p:txBody>
      </p:sp>
    </p:spTree>
    <p:extLst>
      <p:ext uri="{BB962C8B-B14F-4D97-AF65-F5344CB8AC3E}">
        <p14:creationId xmlns:p14="http://schemas.microsoft.com/office/powerpoint/2010/main" val="881860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6"/>
          <p:cNvSpPr>
            <a:spLocks noGrp="1" noChangeArrowheads="1"/>
          </p:cNvSpPr>
          <p:nvPr>
            <p:ph idx="1"/>
          </p:nvPr>
        </p:nvSpPr>
        <p:spPr>
          <a:xfrm>
            <a:off x="1397911" y="2458457"/>
            <a:ext cx="10202863" cy="769937"/>
          </a:xfrm>
        </p:spPr>
        <p:txBody>
          <a:bodyPr>
            <a:normAutofit/>
          </a:bodyPr>
          <a:lstStyle/>
          <a:p>
            <a:pPr marL="0" indent="0">
              <a:buNone/>
              <a:defRPr/>
            </a:pPr>
            <a:r>
              <a:rPr lang="ja-JP" altLang="en-US" sz="1800" dirty="0"/>
              <a:t>「都市施設」とは、都市計画において</a:t>
            </a:r>
            <a:r>
              <a:rPr lang="ja-JP" altLang="en-US" sz="1800" u="sng" dirty="0"/>
              <a:t>定められるべき</a:t>
            </a:r>
            <a:r>
              <a:rPr lang="ja-JP" altLang="en-US" sz="1800" dirty="0"/>
              <a:t>第十一条第一項各号に掲げる施設をいう。</a:t>
            </a:r>
            <a:endParaRPr lang="en-US" altLang="ja-JP" sz="1800" dirty="0"/>
          </a:p>
          <a:p>
            <a:pPr marL="87313" indent="-87313">
              <a:buNone/>
              <a:defRPr/>
            </a:pPr>
            <a:r>
              <a:rPr lang="ja-JP" altLang="en-US" sz="1800" dirty="0"/>
              <a:t>「都市計画施設」とは、都市計画において</a:t>
            </a:r>
            <a:r>
              <a:rPr lang="ja-JP" altLang="en-US" sz="1800" u="sng" dirty="0"/>
              <a:t>定められた</a:t>
            </a:r>
            <a:r>
              <a:rPr lang="ja-JP" altLang="en-US" sz="1800" dirty="0"/>
              <a:t>第十一条第一項各号に掲げる施設をいう。</a:t>
            </a:r>
          </a:p>
        </p:txBody>
      </p:sp>
      <p:sp>
        <p:nvSpPr>
          <p:cNvPr id="20490" name="Text Box 13"/>
          <p:cNvSpPr txBox="1">
            <a:spLocks noChangeArrowheads="1"/>
          </p:cNvSpPr>
          <p:nvPr/>
        </p:nvSpPr>
        <p:spPr bwMode="auto">
          <a:xfrm>
            <a:off x="1510039" y="3279712"/>
            <a:ext cx="266541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50000"/>
              </a:spcBef>
              <a:buFontTx/>
              <a:buNone/>
            </a:pPr>
            <a:r>
              <a:rPr lang="ja-JP" altLang="en-US" sz="2000" b="1" dirty="0">
                <a:latin typeface="Arial" panose="020B0604020202020204" pitchFamily="34" charset="0"/>
              </a:rPr>
              <a:t>＜都市施設の例＞</a:t>
            </a:r>
          </a:p>
        </p:txBody>
      </p:sp>
      <p:sp>
        <p:nvSpPr>
          <p:cNvPr id="17" name="Rectangle 9"/>
          <p:cNvSpPr txBox="1">
            <a:spLocks noChangeArrowheads="1"/>
          </p:cNvSpPr>
          <p:nvPr/>
        </p:nvSpPr>
        <p:spPr>
          <a:xfrm>
            <a:off x="1162940" y="332704"/>
            <a:ext cx="2889617" cy="561975"/>
          </a:xfrm>
          <a:prstGeom prst="rect">
            <a:avLst/>
          </a:prstGeom>
        </p:spPr>
        <p:txBody>
          <a:bodyPr lIns="92075" tIns="46038" rIns="92075" bIns="46038" anchor="ctr"/>
          <a:lstStyle/>
          <a:p>
            <a:pPr eaLnBrk="1" hangingPunct="1">
              <a:defRPr/>
            </a:pPr>
            <a:r>
              <a:rPr lang="ja-JP" altLang="en-US" sz="3200" b="1" kern="0" dirty="0">
                <a:solidFill>
                  <a:schemeClr val="tx2"/>
                </a:solidFill>
                <a:latin typeface="+mj-ea"/>
                <a:ea typeface="+mj-ea"/>
                <a:cs typeface="+mj-cs"/>
              </a:rPr>
              <a:t>都市施設とは</a:t>
            </a:r>
            <a:endParaRPr lang="ja-JP" altLang="en-US" sz="2800" b="1" kern="0" dirty="0">
              <a:solidFill>
                <a:schemeClr val="tx2"/>
              </a:solidFill>
              <a:latin typeface="+mj-ea"/>
              <a:ea typeface="+mj-ea"/>
              <a:cs typeface="+mj-cs"/>
            </a:endParaRPr>
          </a:p>
        </p:txBody>
      </p:sp>
      <p:sp>
        <p:nvSpPr>
          <p:cNvPr id="20492" name="Text Box 60"/>
          <p:cNvSpPr txBox="1">
            <a:spLocks noChangeArrowheads="1"/>
          </p:cNvSpPr>
          <p:nvPr/>
        </p:nvSpPr>
        <p:spPr bwMode="auto">
          <a:xfrm>
            <a:off x="699757" y="2006265"/>
            <a:ext cx="3352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50000"/>
              </a:spcBef>
              <a:buFontTx/>
              <a:buNone/>
            </a:pPr>
            <a:r>
              <a:rPr lang="ja-JP" altLang="en-US" sz="2000" dirty="0">
                <a:solidFill>
                  <a:schemeClr val="tx2"/>
                </a:solidFill>
                <a:latin typeface="Arial" panose="020B0604020202020204" pitchFamily="34" charset="0"/>
              </a:rPr>
              <a:t>都市計画法第４条</a:t>
            </a:r>
          </a:p>
        </p:txBody>
      </p:sp>
      <p:sp>
        <p:nvSpPr>
          <p:cNvPr id="20496" name="Rectangle 6"/>
          <p:cNvSpPr txBox="1">
            <a:spLocks noChangeArrowheads="1"/>
          </p:cNvSpPr>
          <p:nvPr/>
        </p:nvSpPr>
        <p:spPr bwMode="auto">
          <a:xfrm>
            <a:off x="1510039" y="920720"/>
            <a:ext cx="8620125" cy="1033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buFont typeface="Arial" panose="020B0604020202020204" pitchFamily="34" charset="0"/>
              <a:buNone/>
            </a:pPr>
            <a:r>
              <a:rPr lang="ja-JP" altLang="en-US" sz="2000" dirty="0"/>
              <a:t>（都市計画運用指針より）</a:t>
            </a:r>
            <a:br>
              <a:rPr lang="en-US" altLang="ja-JP" sz="2000" dirty="0"/>
            </a:br>
            <a:r>
              <a:rPr lang="ja-JP" altLang="en-US" sz="2000" dirty="0"/>
              <a:t>都市施設は円滑な都市活動を支え、都市生活者の利便性の向上、良好な都市環境を確保するうえで必要な施設</a:t>
            </a:r>
          </a:p>
        </p:txBody>
      </p:sp>
      <p:sp>
        <p:nvSpPr>
          <p:cNvPr id="2" name="テキスト ボックス 1">
            <a:extLst>
              <a:ext uri="{FF2B5EF4-FFF2-40B4-BE49-F238E27FC236}">
                <a16:creationId xmlns:a16="http://schemas.microsoft.com/office/drawing/2014/main" id="{66F378A2-C5AC-4578-AEFE-9064696FA974}"/>
              </a:ext>
            </a:extLst>
          </p:cNvPr>
          <p:cNvSpPr txBox="1"/>
          <p:nvPr/>
        </p:nvSpPr>
        <p:spPr>
          <a:xfrm>
            <a:off x="1687822" y="3732668"/>
            <a:ext cx="6506511" cy="2554545"/>
          </a:xfrm>
          <a:prstGeom prst="rect">
            <a:avLst/>
          </a:prstGeom>
          <a:noFill/>
        </p:spPr>
        <p:txBody>
          <a:bodyPr wrap="square" rtlCol="0">
            <a:spAutoFit/>
          </a:bodyPr>
          <a:lstStyle/>
          <a:p>
            <a:pPr lvl="0"/>
            <a:r>
              <a:rPr lang="ja-JP" altLang="en-US" sz="1600" dirty="0"/>
              <a:t>①　</a:t>
            </a:r>
            <a:r>
              <a:rPr lang="ja-JP" altLang="ja-JP" sz="1600" dirty="0"/>
              <a:t>交通施設（道路、鉄道、駐車場など）</a:t>
            </a:r>
          </a:p>
          <a:p>
            <a:pPr lvl="0"/>
            <a:r>
              <a:rPr lang="ja-JP" altLang="en-US" sz="1600" dirty="0"/>
              <a:t>②　</a:t>
            </a:r>
            <a:r>
              <a:rPr lang="ja-JP" altLang="ja-JP" sz="1600" dirty="0"/>
              <a:t>公共空地（公園、緑地など）</a:t>
            </a:r>
          </a:p>
          <a:p>
            <a:pPr lvl="0"/>
            <a:r>
              <a:rPr lang="ja-JP" altLang="en-US" sz="1600" dirty="0"/>
              <a:t>③　</a:t>
            </a:r>
            <a:r>
              <a:rPr lang="ja-JP" altLang="ja-JP" sz="1600" dirty="0"/>
              <a:t>供給・処理施設（上水道、下水道、ごみ焼却場など）</a:t>
            </a:r>
          </a:p>
          <a:p>
            <a:pPr lvl="0"/>
            <a:r>
              <a:rPr lang="ja-JP" altLang="en-US" sz="1600" dirty="0"/>
              <a:t>④　</a:t>
            </a:r>
            <a:r>
              <a:rPr lang="ja-JP" altLang="ja-JP" sz="1600" dirty="0"/>
              <a:t>水路（河川、運河など）</a:t>
            </a:r>
          </a:p>
          <a:p>
            <a:pPr lvl="0"/>
            <a:r>
              <a:rPr lang="ja-JP" altLang="en-US" sz="1600" dirty="0"/>
              <a:t>⑤　</a:t>
            </a:r>
            <a:r>
              <a:rPr lang="ja-JP" altLang="ja-JP" sz="1600" dirty="0"/>
              <a:t>教育文化施設（学校、図書館、研究施設など）</a:t>
            </a:r>
          </a:p>
          <a:p>
            <a:pPr lvl="0"/>
            <a:r>
              <a:rPr lang="ja-JP" altLang="en-US" sz="1600" dirty="0"/>
              <a:t>⑥　</a:t>
            </a:r>
            <a:r>
              <a:rPr lang="ja-JP" altLang="ja-JP" sz="1600" dirty="0"/>
              <a:t>医療・社会福祉施設（病院、保育所など）</a:t>
            </a:r>
          </a:p>
          <a:p>
            <a:pPr lvl="0"/>
            <a:r>
              <a:rPr lang="ja-JP" altLang="en-US" sz="1600" dirty="0"/>
              <a:t>⑦　</a:t>
            </a:r>
            <a:r>
              <a:rPr lang="ja-JP" altLang="ja-JP" sz="1600" dirty="0"/>
              <a:t>市場、と畜場、火葬場</a:t>
            </a:r>
          </a:p>
          <a:p>
            <a:pPr lvl="0"/>
            <a:r>
              <a:rPr lang="ja-JP" altLang="en-US" sz="1600" dirty="0"/>
              <a:t>⑧　</a:t>
            </a:r>
            <a:r>
              <a:rPr lang="ja-JP" altLang="ja-JP" sz="1600" dirty="0"/>
              <a:t>一団地の住宅施設（団地など）</a:t>
            </a:r>
          </a:p>
          <a:p>
            <a:pPr lvl="0"/>
            <a:r>
              <a:rPr lang="ja-JP" altLang="en-US" sz="1600" dirty="0"/>
              <a:t>⑨　</a:t>
            </a:r>
            <a:r>
              <a:rPr lang="ja-JP" altLang="ja-JP" sz="1600" dirty="0"/>
              <a:t>一団地の官公庁施設</a:t>
            </a:r>
            <a:endParaRPr lang="en-US" altLang="ja-JP" sz="1600" dirty="0"/>
          </a:p>
          <a:p>
            <a:pPr lvl="0"/>
            <a:r>
              <a:rPr lang="ja-JP" altLang="en-US" sz="1600" dirty="0"/>
              <a:t>⑩　その他</a:t>
            </a:r>
            <a:endParaRPr kumimoji="1" lang="ja-JP" altLang="en-US" dirty="0"/>
          </a:p>
        </p:txBody>
      </p:sp>
      <p:sp>
        <p:nvSpPr>
          <p:cNvPr id="4" name="スライド番号プレースホルダー 3">
            <a:extLst>
              <a:ext uri="{FF2B5EF4-FFF2-40B4-BE49-F238E27FC236}">
                <a16:creationId xmlns:a16="http://schemas.microsoft.com/office/drawing/2014/main" id="{FDAD6260-B295-4EFD-997C-EA4027D39FC6}"/>
              </a:ext>
            </a:extLst>
          </p:cNvPr>
          <p:cNvSpPr>
            <a:spLocks noGrp="1"/>
          </p:cNvSpPr>
          <p:nvPr>
            <p:ph type="sldNum" sz="quarter" idx="12"/>
          </p:nvPr>
        </p:nvSpPr>
        <p:spPr/>
        <p:txBody>
          <a:bodyPr/>
          <a:lstStyle/>
          <a:p>
            <a:fld id="{6D3C4DF6-C4CC-409C-A0DD-9F3D33C22FB7}" type="slidenum">
              <a:rPr kumimoji="1" lang="ja-JP" altLang="en-US" smtClean="0"/>
              <a:t>3</a:t>
            </a:fld>
            <a:endParaRPr kumimoji="1" lang="ja-JP" altLang="en-US"/>
          </a:p>
        </p:txBody>
      </p:sp>
    </p:spTree>
    <p:extLst>
      <p:ext uri="{BB962C8B-B14F-4D97-AF65-F5344CB8AC3E}">
        <p14:creationId xmlns:p14="http://schemas.microsoft.com/office/powerpoint/2010/main" val="1677817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5673012" y="636234"/>
            <a:ext cx="5103508" cy="430213"/>
          </a:xfrm>
        </p:spPr>
        <p:txBody>
          <a:bodyPr>
            <a:normAutofit fontScale="90000"/>
          </a:bodyPr>
          <a:lstStyle/>
          <a:p>
            <a:pPr eaLnBrk="1" hangingPunct="1"/>
            <a:r>
              <a:rPr lang="ja-JP" altLang="en-US" sz="2400" dirty="0">
                <a:solidFill>
                  <a:schemeClr val="tx2"/>
                </a:solidFill>
              </a:rPr>
              <a:t>（都市計画運用指針（令和７年３月）</a:t>
            </a:r>
          </a:p>
        </p:txBody>
      </p:sp>
      <p:sp>
        <p:nvSpPr>
          <p:cNvPr id="32771" name="Rectangle 6"/>
          <p:cNvSpPr>
            <a:spLocks noChangeArrowheads="1"/>
          </p:cNvSpPr>
          <p:nvPr/>
        </p:nvSpPr>
        <p:spPr bwMode="auto">
          <a:xfrm>
            <a:off x="1415480" y="1038793"/>
            <a:ext cx="9286732" cy="55890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l">
              <a:buNone/>
            </a:pPr>
            <a:r>
              <a:rPr lang="ja-JP" altLang="en-US" sz="1800" dirty="0">
                <a:latin typeface="ＭＳゴシック"/>
              </a:rPr>
              <a:t>（１）都市施設を都市計画に定める意義</a:t>
            </a:r>
          </a:p>
          <a:p>
            <a:pPr lvl="1">
              <a:buNone/>
            </a:pPr>
            <a:r>
              <a:rPr lang="ja-JP" altLang="en-US" sz="1800" dirty="0">
                <a:latin typeface="ＭＳ明朝"/>
              </a:rPr>
              <a:t>都市施設は円滑な都市活動を支え、都市生活者の利便性の向上、良好な都市環境を</a:t>
            </a:r>
          </a:p>
          <a:p>
            <a:pPr lvl="1">
              <a:buNone/>
            </a:pPr>
            <a:r>
              <a:rPr lang="ja-JP" altLang="en-US" sz="1800" dirty="0">
                <a:latin typeface="ＭＳ明朝"/>
              </a:rPr>
              <a:t>確保するうえで必要な施設であるが、都市施設を都市計画に定めることについては、</a:t>
            </a:r>
          </a:p>
          <a:p>
            <a:pPr lvl="1">
              <a:buNone/>
            </a:pPr>
            <a:r>
              <a:rPr lang="ja-JP" altLang="en-US" sz="1800" dirty="0">
                <a:latin typeface="ＭＳ明朝"/>
              </a:rPr>
              <a:t>以下のような意義がある。</a:t>
            </a:r>
          </a:p>
          <a:p>
            <a:pPr lvl="1">
              <a:buNone/>
            </a:pPr>
            <a:endParaRPr lang="en-US" altLang="ja-JP" sz="1800" dirty="0">
              <a:latin typeface="ＭＳ明朝"/>
            </a:endParaRPr>
          </a:p>
          <a:p>
            <a:pPr lvl="1">
              <a:buNone/>
            </a:pPr>
            <a:r>
              <a:rPr lang="ja-JP" altLang="en-US" sz="1800" dirty="0">
                <a:latin typeface="ＭＳ明朝"/>
              </a:rPr>
              <a:t>① 計画段階における整備に必要な区域の明確化</a:t>
            </a:r>
          </a:p>
          <a:p>
            <a:pPr lvl="1">
              <a:buNone/>
            </a:pPr>
            <a:r>
              <a:rPr lang="ja-JP" altLang="en-US" sz="1600" dirty="0">
                <a:latin typeface="ＭＳ明朝"/>
              </a:rPr>
              <a:t>⇒都市施設の整備に必要な区域をあらかじめ都市計画において明確にすることにより、長期的な</a:t>
            </a:r>
            <a:endParaRPr lang="en-US" altLang="ja-JP" sz="1600" dirty="0">
              <a:latin typeface="ＭＳ明朝"/>
            </a:endParaRPr>
          </a:p>
          <a:p>
            <a:pPr lvl="1">
              <a:buNone/>
            </a:pPr>
            <a:r>
              <a:rPr lang="ja-JP" altLang="en-US" sz="1600" dirty="0">
                <a:latin typeface="ＭＳ明朝"/>
              </a:rPr>
              <a:t>視点から計画的な整備を展開することができ、円滑かつ着実な都市施設の整備を図ることができる。</a:t>
            </a:r>
          </a:p>
          <a:p>
            <a:pPr lvl="1">
              <a:buNone/>
            </a:pPr>
            <a:endParaRPr lang="en-US" altLang="ja-JP" sz="1800" dirty="0">
              <a:latin typeface="ＭＳ明朝"/>
            </a:endParaRPr>
          </a:p>
          <a:p>
            <a:pPr lvl="1">
              <a:buNone/>
            </a:pPr>
            <a:r>
              <a:rPr lang="ja-JP" altLang="en-US" sz="1800" dirty="0">
                <a:latin typeface="ＭＳ明朝"/>
              </a:rPr>
              <a:t>② 土地利用や各都市施設間の計画の調整</a:t>
            </a:r>
          </a:p>
          <a:p>
            <a:pPr lvl="1">
              <a:buNone/>
            </a:pPr>
            <a:r>
              <a:rPr lang="ja-JP" altLang="en-US" sz="1600" dirty="0">
                <a:latin typeface="ＭＳ明朝"/>
              </a:rPr>
              <a:t>⇒都市内における土地利用や、各都市施設相互の計画の調整を図ることにより、総合的、一体的に</a:t>
            </a:r>
            <a:endParaRPr lang="en-US" altLang="ja-JP" sz="1600" dirty="0">
              <a:latin typeface="ＭＳ明朝"/>
            </a:endParaRPr>
          </a:p>
          <a:p>
            <a:pPr lvl="1">
              <a:buNone/>
            </a:pPr>
            <a:r>
              <a:rPr lang="ja-JP" altLang="en-US" sz="1600" dirty="0">
                <a:latin typeface="ＭＳ明朝"/>
              </a:rPr>
              <a:t>都市の整備、開発を進めることができる。</a:t>
            </a:r>
          </a:p>
          <a:p>
            <a:pPr lvl="1">
              <a:buNone/>
            </a:pPr>
            <a:endParaRPr lang="en-US" altLang="ja-JP" sz="1800" dirty="0">
              <a:latin typeface="ＭＳ明朝"/>
            </a:endParaRPr>
          </a:p>
          <a:p>
            <a:pPr lvl="1">
              <a:buNone/>
            </a:pPr>
            <a:r>
              <a:rPr lang="ja-JP" altLang="en-US" sz="1800" dirty="0">
                <a:latin typeface="ＭＳ明朝"/>
              </a:rPr>
              <a:t>③ 住民の合意形成の促進</a:t>
            </a:r>
          </a:p>
          <a:p>
            <a:pPr lvl="1">
              <a:buNone/>
            </a:pPr>
            <a:r>
              <a:rPr lang="ja-JP" altLang="en-US" sz="1600" dirty="0">
                <a:latin typeface="ＭＳ明朝"/>
              </a:rPr>
              <a:t>⇒将来の都市において必要な施設の規模、配置を広く住民に明確に示すとともに、開かれた手続きに</a:t>
            </a:r>
            <a:endParaRPr lang="en-US" altLang="ja-JP" sz="1600" dirty="0">
              <a:latin typeface="ＭＳ明朝"/>
            </a:endParaRPr>
          </a:p>
          <a:p>
            <a:pPr lvl="1">
              <a:buNone/>
            </a:pPr>
            <a:r>
              <a:rPr lang="ja-JP" altLang="en-US" sz="1600" dirty="0">
                <a:latin typeface="ＭＳ明朝"/>
              </a:rPr>
              <a:t>おいて地域社会の合意形成を図ることができる。</a:t>
            </a:r>
            <a:endParaRPr lang="en-US" altLang="ja-JP" sz="2400" dirty="0">
              <a:latin typeface="Arial" panose="020B0604020202020204" pitchFamily="34" charset="0"/>
            </a:endParaRPr>
          </a:p>
        </p:txBody>
      </p:sp>
      <p:sp>
        <p:nvSpPr>
          <p:cNvPr id="5" name="Rectangle 9"/>
          <p:cNvSpPr txBox="1">
            <a:spLocks noChangeArrowheads="1"/>
          </p:cNvSpPr>
          <p:nvPr/>
        </p:nvSpPr>
        <p:spPr>
          <a:xfrm>
            <a:off x="1138318" y="230170"/>
            <a:ext cx="9036050" cy="620713"/>
          </a:xfrm>
          <a:prstGeom prst="rect">
            <a:avLst/>
          </a:prstGeom>
        </p:spPr>
        <p:txBody>
          <a:bodyPr lIns="92075" tIns="46038" rIns="92075" bIns="46038" anchor="ctr"/>
          <a:lstStyle/>
          <a:p>
            <a:pPr eaLnBrk="1" hangingPunct="1">
              <a:defRPr/>
            </a:pPr>
            <a:r>
              <a:rPr lang="ja-JP" altLang="en-US" sz="3200" b="1" kern="0" dirty="0">
                <a:latin typeface="+mj-lt"/>
                <a:ea typeface="+mj-ea"/>
                <a:cs typeface="+mj-cs"/>
              </a:rPr>
              <a:t>都市計画に定める意義</a:t>
            </a:r>
            <a:endParaRPr lang="ja-JP" altLang="en-US" sz="2800" b="1" kern="0" dirty="0">
              <a:latin typeface="+mj-lt"/>
              <a:ea typeface="+mj-ea"/>
              <a:cs typeface="+mj-cs"/>
            </a:endParaRPr>
          </a:p>
        </p:txBody>
      </p:sp>
      <p:sp>
        <p:nvSpPr>
          <p:cNvPr id="3" name="スライド番号プレースホルダー 2">
            <a:extLst>
              <a:ext uri="{FF2B5EF4-FFF2-40B4-BE49-F238E27FC236}">
                <a16:creationId xmlns:a16="http://schemas.microsoft.com/office/drawing/2014/main" id="{3CC61B44-A2B0-41A2-8AB4-CB12264BF6F4}"/>
              </a:ext>
            </a:extLst>
          </p:cNvPr>
          <p:cNvSpPr>
            <a:spLocks noGrp="1"/>
          </p:cNvSpPr>
          <p:nvPr>
            <p:ph type="sldNum" sz="quarter" idx="12"/>
          </p:nvPr>
        </p:nvSpPr>
        <p:spPr/>
        <p:txBody>
          <a:bodyPr/>
          <a:lstStyle/>
          <a:p>
            <a:fld id="{6D3C4DF6-C4CC-409C-A0DD-9F3D33C22FB7}" type="slidenum">
              <a:rPr kumimoji="1" lang="ja-JP" altLang="en-US" smtClean="0"/>
              <a:t>4</a:t>
            </a:fld>
            <a:endParaRPr kumimoji="1" lang="ja-JP" altLang="en-US"/>
          </a:p>
        </p:txBody>
      </p:sp>
    </p:spTree>
    <p:extLst>
      <p:ext uri="{BB962C8B-B14F-4D97-AF65-F5344CB8AC3E}">
        <p14:creationId xmlns:p14="http://schemas.microsoft.com/office/powerpoint/2010/main" val="1334740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AutoShape 14">
            <a:extLst>
              <a:ext uri="{FF2B5EF4-FFF2-40B4-BE49-F238E27FC236}">
                <a16:creationId xmlns:a16="http://schemas.microsoft.com/office/drawing/2014/main" id="{6809B7E1-D9A9-4D2E-ACA9-19AF180849D0}"/>
              </a:ext>
            </a:extLst>
          </p:cNvPr>
          <p:cNvCxnSpPr>
            <a:cxnSpLocks noChangeShapeType="1"/>
          </p:cNvCxnSpPr>
          <p:nvPr/>
        </p:nvCxnSpPr>
        <p:spPr bwMode="auto">
          <a:xfrm flipH="1" flipV="1">
            <a:off x="6254884" y="4388133"/>
            <a:ext cx="1509" cy="35825"/>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7" name="AutoShape 12">
            <a:extLst>
              <a:ext uri="{FF2B5EF4-FFF2-40B4-BE49-F238E27FC236}">
                <a16:creationId xmlns:a16="http://schemas.microsoft.com/office/drawing/2014/main" id="{F803A04A-5FB7-4328-BCA8-5ADEF596700E}"/>
              </a:ext>
            </a:extLst>
          </p:cNvPr>
          <p:cNvCxnSpPr>
            <a:cxnSpLocks noChangeShapeType="1"/>
          </p:cNvCxnSpPr>
          <p:nvPr/>
        </p:nvCxnSpPr>
        <p:spPr bwMode="auto">
          <a:xfrm>
            <a:off x="5001886" y="2774319"/>
            <a:ext cx="763375" cy="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6" name="AutoShape 13">
            <a:extLst>
              <a:ext uri="{FF2B5EF4-FFF2-40B4-BE49-F238E27FC236}">
                <a16:creationId xmlns:a16="http://schemas.microsoft.com/office/drawing/2014/main" id="{58B55F15-8E75-445B-B318-B704FFC388B4}"/>
              </a:ext>
            </a:extLst>
          </p:cNvPr>
          <p:cNvCxnSpPr>
            <a:cxnSpLocks noChangeShapeType="1"/>
          </p:cNvCxnSpPr>
          <p:nvPr/>
        </p:nvCxnSpPr>
        <p:spPr bwMode="auto">
          <a:xfrm>
            <a:off x="6622372" y="2747075"/>
            <a:ext cx="700262" cy="11391"/>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sp>
        <p:nvSpPr>
          <p:cNvPr id="7" name="Text Box 2">
            <a:extLst>
              <a:ext uri="{FF2B5EF4-FFF2-40B4-BE49-F238E27FC236}">
                <a16:creationId xmlns:a16="http://schemas.microsoft.com/office/drawing/2014/main" id="{B878454B-5B7C-4117-A157-0ACDF38F984E}"/>
              </a:ext>
            </a:extLst>
          </p:cNvPr>
          <p:cNvSpPr txBox="1">
            <a:spLocks noChangeArrowheads="1"/>
          </p:cNvSpPr>
          <p:nvPr/>
        </p:nvSpPr>
        <p:spPr bwMode="auto">
          <a:xfrm>
            <a:off x="2640363" y="4236202"/>
            <a:ext cx="841757" cy="2172442"/>
          </a:xfrm>
          <a:prstGeom prst="rect">
            <a:avLst/>
          </a:prstGeom>
          <a:solidFill>
            <a:srgbClr val="92D050"/>
          </a:solidFill>
          <a:ln w="38100" cmpd="dbl">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dirty="0">
                <a:latin typeface="Times New Roman" panose="02020603050405020304" pitchFamily="18" charset="0"/>
              </a:rPr>
              <a:t>公聴会の開催等による</a:t>
            </a:r>
            <a:endParaRPr lang="en-US" altLang="ja-JP" sz="1600" b="1" dirty="0">
              <a:latin typeface="Times New Roman" panose="02020603050405020304" pitchFamily="18" charset="0"/>
            </a:endParaRPr>
          </a:p>
          <a:p>
            <a:pPr eaLnBrk="1" hangingPunct="1">
              <a:spcBef>
                <a:spcPct val="0"/>
              </a:spcBef>
              <a:buFontTx/>
              <a:buNone/>
            </a:pPr>
            <a:r>
              <a:rPr lang="ja-JP" altLang="en-US" sz="1600" b="1" dirty="0">
                <a:latin typeface="Times New Roman" panose="02020603050405020304" pitchFamily="18" charset="0"/>
              </a:rPr>
              <a:t>住民意見の反映</a:t>
            </a:r>
          </a:p>
        </p:txBody>
      </p:sp>
      <p:sp>
        <p:nvSpPr>
          <p:cNvPr id="8" name="Text Box 3">
            <a:extLst>
              <a:ext uri="{FF2B5EF4-FFF2-40B4-BE49-F238E27FC236}">
                <a16:creationId xmlns:a16="http://schemas.microsoft.com/office/drawing/2014/main" id="{1A55C405-9305-494D-AA55-9B193DC99093}"/>
              </a:ext>
            </a:extLst>
          </p:cNvPr>
          <p:cNvSpPr txBox="1">
            <a:spLocks noChangeArrowheads="1"/>
          </p:cNvSpPr>
          <p:nvPr/>
        </p:nvSpPr>
        <p:spPr bwMode="auto">
          <a:xfrm>
            <a:off x="5735171" y="4236202"/>
            <a:ext cx="918448" cy="2172442"/>
          </a:xfrm>
          <a:prstGeom prst="rect">
            <a:avLst/>
          </a:prstGeom>
          <a:solidFill>
            <a:srgbClr val="92D050"/>
          </a:solidFill>
          <a:ln w="38100" cmpd="dbl">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dirty="0">
                <a:latin typeface="Times New Roman" panose="02020603050405020304" pitchFamily="18" charset="0"/>
              </a:rPr>
              <a:t>住民等による意見の提出</a:t>
            </a:r>
            <a:endParaRPr lang="en-US" altLang="ja-JP" sz="1600" b="1" dirty="0">
              <a:latin typeface="Times New Roman" panose="02020603050405020304" pitchFamily="18" charset="0"/>
            </a:endParaRPr>
          </a:p>
          <a:p>
            <a:pPr eaLnBrk="1" hangingPunct="1">
              <a:spcBef>
                <a:spcPct val="0"/>
              </a:spcBef>
              <a:buFontTx/>
              <a:buNone/>
            </a:pPr>
            <a:r>
              <a:rPr lang="ja-JP" altLang="en-US" sz="1600" b="1" dirty="0">
                <a:latin typeface="Times New Roman" panose="02020603050405020304" pitchFamily="18" charset="0"/>
              </a:rPr>
              <a:t>（縦覧期間中）</a:t>
            </a:r>
          </a:p>
        </p:txBody>
      </p:sp>
      <p:sp>
        <p:nvSpPr>
          <p:cNvPr id="9" name="Text Box 4">
            <a:extLst>
              <a:ext uri="{FF2B5EF4-FFF2-40B4-BE49-F238E27FC236}">
                <a16:creationId xmlns:a16="http://schemas.microsoft.com/office/drawing/2014/main" id="{74592AC7-B360-4CC8-BBFD-2E20E5FDDED8}"/>
              </a:ext>
            </a:extLst>
          </p:cNvPr>
          <p:cNvSpPr txBox="1">
            <a:spLocks noChangeArrowheads="1"/>
          </p:cNvSpPr>
          <p:nvPr/>
        </p:nvSpPr>
        <p:spPr bwMode="auto">
          <a:xfrm>
            <a:off x="5793219" y="1433117"/>
            <a:ext cx="799859" cy="2205357"/>
          </a:xfrm>
          <a:prstGeom prst="rect">
            <a:avLst/>
          </a:prstGeom>
          <a:solidFill>
            <a:srgbClr val="92D050"/>
          </a:solidFill>
          <a:ln w="25400">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latin typeface="Times New Roman" panose="02020603050405020304" pitchFamily="18" charset="0"/>
              </a:rPr>
              <a:t>都市計画の案の公告・縦覧</a:t>
            </a:r>
            <a:endParaRPr lang="en-US" altLang="ja-JP" sz="1400" b="1" dirty="0">
              <a:latin typeface="Times New Roman" panose="02020603050405020304" pitchFamily="18" charset="0"/>
            </a:endParaRPr>
          </a:p>
          <a:p>
            <a:pPr algn="ctr" eaLnBrk="1" hangingPunct="1">
              <a:spcBef>
                <a:spcPct val="0"/>
              </a:spcBef>
              <a:buFontTx/>
              <a:buNone/>
            </a:pPr>
            <a:r>
              <a:rPr lang="ja-JP" altLang="en-US" sz="1400" b="1" dirty="0">
                <a:latin typeface="Times New Roman" panose="02020603050405020304" pitchFamily="18" charset="0"/>
              </a:rPr>
              <a:t>（　２週間）</a:t>
            </a:r>
          </a:p>
        </p:txBody>
      </p:sp>
      <p:sp>
        <p:nvSpPr>
          <p:cNvPr id="10" name="Text Box 5">
            <a:extLst>
              <a:ext uri="{FF2B5EF4-FFF2-40B4-BE49-F238E27FC236}">
                <a16:creationId xmlns:a16="http://schemas.microsoft.com/office/drawing/2014/main" id="{D685463B-46BA-4727-A2B4-ADE3ACBE4B0A}"/>
              </a:ext>
            </a:extLst>
          </p:cNvPr>
          <p:cNvSpPr txBox="1">
            <a:spLocks noChangeArrowheads="1"/>
          </p:cNvSpPr>
          <p:nvPr/>
        </p:nvSpPr>
        <p:spPr bwMode="auto">
          <a:xfrm>
            <a:off x="7348280" y="1461253"/>
            <a:ext cx="662244" cy="2205357"/>
          </a:xfrm>
          <a:prstGeom prst="rect">
            <a:avLst/>
          </a:prstGeom>
          <a:solidFill>
            <a:schemeClr val="accent4">
              <a:lumMod val="40000"/>
              <a:lumOff val="60000"/>
            </a:schemeClr>
          </a:solidFill>
          <a:ln w="25400">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latin typeface="Times New Roman" panose="02020603050405020304" pitchFamily="18" charset="0"/>
              </a:rPr>
              <a:t>市町村都市計画審議会</a:t>
            </a:r>
            <a:endParaRPr lang="en-US" altLang="ja-JP" sz="1600" b="1" dirty="0">
              <a:latin typeface="Times New Roman" panose="02020603050405020304" pitchFamily="18" charset="0"/>
            </a:endParaRPr>
          </a:p>
        </p:txBody>
      </p:sp>
      <p:sp>
        <p:nvSpPr>
          <p:cNvPr id="12" name="Text Box 7">
            <a:extLst>
              <a:ext uri="{FF2B5EF4-FFF2-40B4-BE49-F238E27FC236}">
                <a16:creationId xmlns:a16="http://schemas.microsoft.com/office/drawing/2014/main" id="{6542BD75-BA20-4F2B-954D-D78E4D2D1D92}"/>
              </a:ext>
            </a:extLst>
          </p:cNvPr>
          <p:cNvSpPr txBox="1">
            <a:spLocks noChangeArrowheads="1"/>
          </p:cNvSpPr>
          <p:nvPr/>
        </p:nvSpPr>
        <p:spPr bwMode="auto">
          <a:xfrm>
            <a:off x="8809500" y="1461253"/>
            <a:ext cx="662244" cy="2205357"/>
          </a:xfrm>
          <a:prstGeom prst="rect">
            <a:avLst/>
          </a:prstGeom>
          <a:solidFill>
            <a:srgbClr val="92D050"/>
          </a:solidFill>
          <a:ln w="25400">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latin typeface="Times New Roman" panose="02020603050405020304" pitchFamily="18" charset="0"/>
              </a:rPr>
              <a:t>都市計画の決定、告示・縦覧</a:t>
            </a:r>
          </a:p>
        </p:txBody>
      </p:sp>
      <p:sp>
        <p:nvSpPr>
          <p:cNvPr id="13" name="Line 10">
            <a:extLst>
              <a:ext uri="{FF2B5EF4-FFF2-40B4-BE49-F238E27FC236}">
                <a16:creationId xmlns:a16="http://schemas.microsoft.com/office/drawing/2014/main" id="{183DD83A-D2C0-4FD5-979B-6F1476D62C55}"/>
              </a:ext>
            </a:extLst>
          </p:cNvPr>
          <p:cNvSpPr>
            <a:spLocks noChangeShapeType="1"/>
          </p:cNvSpPr>
          <p:nvPr/>
        </p:nvSpPr>
        <p:spPr bwMode="auto">
          <a:xfrm flipH="1" flipV="1">
            <a:off x="8422936" y="2761414"/>
            <a:ext cx="5007" cy="1474002"/>
          </a:xfrm>
          <a:prstGeom prst="line">
            <a:avLst/>
          </a:prstGeom>
          <a:noFill/>
          <a:ln w="38100">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vert="eaVert" anchor="ctr" anchorCtr="1"/>
          <a:lstStyle/>
          <a:p>
            <a:endParaRPr lang="ja-JP" altLang="en-US" sz="2000"/>
          </a:p>
        </p:txBody>
      </p:sp>
      <p:cxnSp>
        <p:nvCxnSpPr>
          <p:cNvPr id="14" name="AutoShape 11">
            <a:extLst>
              <a:ext uri="{FF2B5EF4-FFF2-40B4-BE49-F238E27FC236}">
                <a16:creationId xmlns:a16="http://schemas.microsoft.com/office/drawing/2014/main" id="{55C14DB6-4692-4384-A13D-77F84F6D18A0}"/>
              </a:ext>
            </a:extLst>
          </p:cNvPr>
          <p:cNvCxnSpPr>
            <a:cxnSpLocks noChangeShapeType="1"/>
            <a:stCxn id="7" idx="0"/>
            <a:endCxn id="18" idx="2"/>
          </p:cNvCxnSpPr>
          <p:nvPr/>
        </p:nvCxnSpPr>
        <p:spPr bwMode="auto">
          <a:xfrm flipH="1" flipV="1">
            <a:off x="3056235" y="3649145"/>
            <a:ext cx="5007" cy="587057"/>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 name="AutoShape 12">
            <a:extLst>
              <a:ext uri="{FF2B5EF4-FFF2-40B4-BE49-F238E27FC236}">
                <a16:creationId xmlns:a16="http://schemas.microsoft.com/office/drawing/2014/main" id="{1315BF45-B365-4281-AB86-3162ECCBBF21}"/>
              </a:ext>
            </a:extLst>
          </p:cNvPr>
          <p:cNvCxnSpPr>
            <a:cxnSpLocks noChangeShapeType="1"/>
          </p:cNvCxnSpPr>
          <p:nvPr/>
        </p:nvCxnSpPr>
        <p:spPr bwMode="auto">
          <a:xfrm flipV="1">
            <a:off x="3482120" y="2757770"/>
            <a:ext cx="817962" cy="696"/>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7" name="AutoShape 15">
            <a:extLst>
              <a:ext uri="{FF2B5EF4-FFF2-40B4-BE49-F238E27FC236}">
                <a16:creationId xmlns:a16="http://schemas.microsoft.com/office/drawing/2014/main" id="{7928647F-E12C-493E-A3D4-C77A21353D89}"/>
              </a:ext>
            </a:extLst>
          </p:cNvPr>
          <p:cNvCxnSpPr>
            <a:cxnSpLocks noChangeShapeType="1"/>
          </p:cNvCxnSpPr>
          <p:nvPr/>
        </p:nvCxnSpPr>
        <p:spPr bwMode="auto">
          <a:xfrm flipV="1">
            <a:off x="8051115" y="2761284"/>
            <a:ext cx="740962" cy="131"/>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sp>
        <p:nvSpPr>
          <p:cNvPr id="18" name="Text Box 16">
            <a:extLst>
              <a:ext uri="{FF2B5EF4-FFF2-40B4-BE49-F238E27FC236}">
                <a16:creationId xmlns:a16="http://schemas.microsoft.com/office/drawing/2014/main" id="{D6C9967E-84D1-411F-871B-92C138980C0C}"/>
              </a:ext>
            </a:extLst>
          </p:cNvPr>
          <p:cNvSpPr txBox="1">
            <a:spLocks noChangeArrowheads="1"/>
          </p:cNvSpPr>
          <p:nvPr/>
        </p:nvSpPr>
        <p:spPr bwMode="auto">
          <a:xfrm>
            <a:off x="2683257" y="1443788"/>
            <a:ext cx="745955" cy="2205357"/>
          </a:xfrm>
          <a:prstGeom prst="rect">
            <a:avLst/>
          </a:prstGeom>
          <a:solidFill>
            <a:srgbClr val="92D050"/>
          </a:solidFill>
          <a:ln w="25400">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latin typeface="Times New Roman" panose="02020603050405020304" pitchFamily="18" charset="0"/>
              </a:rPr>
              <a:t>都市計画の案の作成</a:t>
            </a:r>
          </a:p>
        </p:txBody>
      </p:sp>
      <p:sp>
        <p:nvSpPr>
          <p:cNvPr id="19" name="テキスト ボックス 33830">
            <a:extLst>
              <a:ext uri="{FF2B5EF4-FFF2-40B4-BE49-F238E27FC236}">
                <a16:creationId xmlns:a16="http://schemas.microsoft.com/office/drawing/2014/main" id="{9407E17A-CE15-429A-9B37-155D37FBDF02}"/>
              </a:ext>
            </a:extLst>
          </p:cNvPr>
          <p:cNvSpPr txBox="1">
            <a:spLocks noChangeArrowheads="1"/>
          </p:cNvSpPr>
          <p:nvPr/>
        </p:nvSpPr>
        <p:spPr bwMode="auto">
          <a:xfrm>
            <a:off x="1261967" y="711337"/>
            <a:ext cx="3817624" cy="369332"/>
          </a:xfrm>
          <a:prstGeom prst="rect">
            <a:avLst/>
          </a:prstGeom>
          <a:solidFill>
            <a:srgbClr val="1F491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ctr"/>
            <a:r>
              <a:rPr lang="ja-JP" altLang="en-US" sz="2400" dirty="0">
                <a:solidFill>
                  <a:schemeClr val="bg1"/>
                </a:solidFill>
              </a:rPr>
              <a:t>都市計画決定（変更）</a:t>
            </a:r>
          </a:p>
        </p:txBody>
      </p:sp>
      <p:sp>
        <p:nvSpPr>
          <p:cNvPr id="20" name="正方形/長方形 19">
            <a:extLst>
              <a:ext uri="{FF2B5EF4-FFF2-40B4-BE49-F238E27FC236}">
                <a16:creationId xmlns:a16="http://schemas.microsoft.com/office/drawing/2014/main" id="{71EBEC8F-6DCA-4E43-8CF8-B5EFDED9B6F5}"/>
              </a:ext>
            </a:extLst>
          </p:cNvPr>
          <p:cNvSpPr/>
          <p:nvPr/>
        </p:nvSpPr>
        <p:spPr>
          <a:xfrm>
            <a:off x="1261967" y="742114"/>
            <a:ext cx="8927062" cy="5733331"/>
          </a:xfrm>
          <a:prstGeom prst="rect">
            <a:avLst/>
          </a:prstGeom>
          <a:noFill/>
          <a:ln>
            <a:solidFill>
              <a:srgbClr val="1F491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p>
        </p:txBody>
      </p:sp>
      <p:sp>
        <p:nvSpPr>
          <p:cNvPr id="25" name="Text Box 4">
            <a:extLst>
              <a:ext uri="{FF2B5EF4-FFF2-40B4-BE49-F238E27FC236}">
                <a16:creationId xmlns:a16="http://schemas.microsoft.com/office/drawing/2014/main" id="{E16D1AED-F520-4F34-A96E-944C221951F1}"/>
              </a:ext>
            </a:extLst>
          </p:cNvPr>
          <p:cNvSpPr txBox="1">
            <a:spLocks noChangeArrowheads="1"/>
          </p:cNvSpPr>
          <p:nvPr/>
        </p:nvSpPr>
        <p:spPr bwMode="auto">
          <a:xfrm>
            <a:off x="4351390" y="1448846"/>
            <a:ext cx="680569" cy="2205357"/>
          </a:xfrm>
          <a:prstGeom prst="rect">
            <a:avLst/>
          </a:prstGeom>
          <a:solidFill>
            <a:srgbClr val="92D050"/>
          </a:solidFill>
          <a:ln w="25400">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latin typeface="Times New Roman" panose="02020603050405020304" pitchFamily="18" charset="0"/>
              </a:rPr>
              <a:t>都道府県との事前協議</a:t>
            </a:r>
          </a:p>
        </p:txBody>
      </p:sp>
      <p:sp>
        <p:nvSpPr>
          <p:cNvPr id="28" name="Text Box 5">
            <a:extLst>
              <a:ext uri="{FF2B5EF4-FFF2-40B4-BE49-F238E27FC236}">
                <a16:creationId xmlns:a16="http://schemas.microsoft.com/office/drawing/2014/main" id="{AB70D486-B7D7-46BA-A629-BEB2C33ABFDC}"/>
              </a:ext>
            </a:extLst>
          </p:cNvPr>
          <p:cNvSpPr txBox="1">
            <a:spLocks noChangeArrowheads="1"/>
          </p:cNvSpPr>
          <p:nvPr/>
        </p:nvSpPr>
        <p:spPr bwMode="auto">
          <a:xfrm>
            <a:off x="8123002" y="4236202"/>
            <a:ext cx="662243" cy="2205357"/>
          </a:xfrm>
          <a:prstGeom prst="rect">
            <a:avLst/>
          </a:prstGeom>
          <a:solidFill>
            <a:srgbClr val="92D050"/>
          </a:solidFill>
          <a:ln w="25400">
            <a:solidFill>
              <a:schemeClr val="tx1"/>
            </a:solidFill>
            <a:miter lim="800000"/>
            <a:headEnd/>
            <a:tailEnd/>
          </a:ln>
        </p:spPr>
        <p:txBody>
          <a:bodyPr vert="eaVert" lIns="0" tIns="0" rIns="0" bIns="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latin typeface="Times New Roman" panose="02020603050405020304" pitchFamily="18" charset="0"/>
              </a:rPr>
              <a:t>都道府県知事への協議</a:t>
            </a:r>
            <a:endParaRPr lang="en-US" altLang="ja-JP" sz="1600" b="1" dirty="0">
              <a:latin typeface="Times New Roman" panose="02020603050405020304" pitchFamily="18" charset="0"/>
            </a:endParaRPr>
          </a:p>
        </p:txBody>
      </p:sp>
      <p:sp>
        <p:nvSpPr>
          <p:cNvPr id="49" name="Rectangle 9">
            <a:extLst>
              <a:ext uri="{FF2B5EF4-FFF2-40B4-BE49-F238E27FC236}">
                <a16:creationId xmlns:a16="http://schemas.microsoft.com/office/drawing/2014/main" id="{D06AF448-8D50-42A7-9B06-CD402244F430}"/>
              </a:ext>
            </a:extLst>
          </p:cNvPr>
          <p:cNvSpPr txBox="1">
            <a:spLocks noChangeArrowheads="1"/>
          </p:cNvSpPr>
          <p:nvPr/>
        </p:nvSpPr>
        <p:spPr>
          <a:xfrm>
            <a:off x="892169" y="147655"/>
            <a:ext cx="5618235" cy="561975"/>
          </a:xfrm>
          <a:prstGeom prst="rect">
            <a:avLst/>
          </a:prstGeom>
        </p:spPr>
        <p:txBody>
          <a:bodyPr lIns="92075" tIns="46038" rIns="92075" bIns="46038" anchor="ctr"/>
          <a:lstStyle/>
          <a:p>
            <a:pPr eaLnBrk="1" hangingPunct="1">
              <a:defRPr/>
            </a:pPr>
            <a:r>
              <a:rPr lang="ja-JP" altLang="en-US" sz="3200" b="1" kern="0" dirty="0">
                <a:solidFill>
                  <a:schemeClr val="tx2"/>
                </a:solidFill>
                <a:latin typeface="+mj-ea"/>
                <a:ea typeface="+mj-ea"/>
                <a:cs typeface="+mj-cs"/>
              </a:rPr>
              <a:t>都市計画決定（変更）の流れ</a:t>
            </a:r>
            <a:endParaRPr lang="ja-JP" altLang="en-US" sz="2800" b="1" kern="0" dirty="0">
              <a:solidFill>
                <a:schemeClr val="tx2"/>
              </a:solidFill>
              <a:latin typeface="+mj-ea"/>
              <a:ea typeface="+mj-ea"/>
              <a:cs typeface="+mj-cs"/>
            </a:endParaRPr>
          </a:p>
        </p:txBody>
      </p:sp>
      <p:cxnSp>
        <p:nvCxnSpPr>
          <p:cNvPr id="29" name="AutoShape 11">
            <a:extLst>
              <a:ext uri="{FF2B5EF4-FFF2-40B4-BE49-F238E27FC236}">
                <a16:creationId xmlns:a16="http://schemas.microsoft.com/office/drawing/2014/main" id="{9D467143-18B7-4614-A170-9C9D7B35CE1E}"/>
              </a:ext>
            </a:extLst>
          </p:cNvPr>
          <p:cNvCxnSpPr>
            <a:cxnSpLocks noChangeShapeType="1"/>
          </p:cNvCxnSpPr>
          <p:nvPr/>
        </p:nvCxnSpPr>
        <p:spPr bwMode="auto">
          <a:xfrm flipH="1" flipV="1">
            <a:off x="6194395" y="3649145"/>
            <a:ext cx="5007" cy="587057"/>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sp>
        <p:nvSpPr>
          <p:cNvPr id="22" name="スライド番号プレースホルダー 21">
            <a:extLst>
              <a:ext uri="{FF2B5EF4-FFF2-40B4-BE49-F238E27FC236}">
                <a16:creationId xmlns:a16="http://schemas.microsoft.com/office/drawing/2014/main" id="{FD788B44-01AE-4429-AE82-DCE7A4810D12}"/>
              </a:ext>
            </a:extLst>
          </p:cNvPr>
          <p:cNvSpPr>
            <a:spLocks noGrp="1"/>
          </p:cNvSpPr>
          <p:nvPr>
            <p:ph type="sldNum" sz="quarter" idx="12"/>
          </p:nvPr>
        </p:nvSpPr>
        <p:spPr/>
        <p:txBody>
          <a:bodyPr/>
          <a:lstStyle/>
          <a:p>
            <a:fld id="{6D3C4DF6-C4CC-409C-A0DD-9F3D33C22FB7}" type="slidenum">
              <a:rPr kumimoji="1" lang="ja-JP" altLang="en-US" smtClean="0"/>
              <a:t>5</a:t>
            </a:fld>
            <a:endParaRPr kumimoji="1" lang="ja-JP" altLang="en-US"/>
          </a:p>
        </p:txBody>
      </p:sp>
    </p:spTree>
    <p:extLst>
      <p:ext uri="{BB962C8B-B14F-4D97-AF65-F5344CB8AC3E}">
        <p14:creationId xmlns:p14="http://schemas.microsoft.com/office/powerpoint/2010/main" val="3352893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7104857" y="981076"/>
            <a:ext cx="3638550" cy="430213"/>
          </a:xfrm>
        </p:spPr>
        <p:txBody>
          <a:bodyPr>
            <a:normAutofit/>
          </a:bodyPr>
          <a:lstStyle/>
          <a:p>
            <a:pPr eaLnBrk="1" hangingPunct="1"/>
            <a:r>
              <a:rPr lang="ja-JP" altLang="en-US" sz="2400">
                <a:solidFill>
                  <a:schemeClr val="tx2"/>
                </a:solidFill>
              </a:rPr>
              <a:t>（都市計画法第１１条）</a:t>
            </a:r>
          </a:p>
        </p:txBody>
      </p:sp>
      <p:sp>
        <p:nvSpPr>
          <p:cNvPr id="32771" name="Rectangle 6"/>
          <p:cNvSpPr>
            <a:spLocks noChangeArrowheads="1"/>
          </p:cNvSpPr>
          <p:nvPr/>
        </p:nvSpPr>
        <p:spPr bwMode="auto">
          <a:xfrm>
            <a:off x="1704183" y="1411288"/>
            <a:ext cx="8639175" cy="4826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dirty="0">
                <a:latin typeface="Arial" panose="020B0604020202020204" pitchFamily="34" charset="0"/>
              </a:rPr>
              <a:t>・都市施設の種類</a:t>
            </a:r>
          </a:p>
          <a:p>
            <a:pPr eaLnBrk="1" hangingPunct="1">
              <a:spcBef>
                <a:spcPct val="0"/>
              </a:spcBef>
              <a:buFontTx/>
              <a:buNone/>
            </a:pPr>
            <a:r>
              <a:rPr lang="ja-JP" altLang="en-US" sz="2800" dirty="0">
                <a:latin typeface="Arial" panose="020B0604020202020204" pitchFamily="34" charset="0"/>
              </a:rPr>
              <a:t>・名称</a:t>
            </a:r>
          </a:p>
          <a:p>
            <a:pPr eaLnBrk="1" hangingPunct="1">
              <a:spcBef>
                <a:spcPct val="0"/>
              </a:spcBef>
              <a:buFontTx/>
              <a:buNone/>
            </a:pPr>
            <a:r>
              <a:rPr lang="ja-JP" altLang="en-US" sz="2800" dirty="0">
                <a:latin typeface="Arial" panose="020B0604020202020204" pitchFamily="34" charset="0"/>
              </a:rPr>
              <a:t>・位置及び区域</a:t>
            </a:r>
          </a:p>
          <a:p>
            <a:pPr eaLnBrk="1" hangingPunct="1">
              <a:spcBef>
                <a:spcPct val="0"/>
              </a:spcBef>
              <a:buFontTx/>
              <a:buNone/>
            </a:pPr>
            <a:r>
              <a:rPr lang="ja-JP" altLang="en-US" sz="2800" dirty="0">
                <a:latin typeface="Arial" panose="020B0604020202020204" pitchFamily="34" charset="0"/>
              </a:rPr>
              <a:t>・その他政令で定める事項</a:t>
            </a:r>
            <a:r>
              <a:rPr lang="ja-JP" altLang="en-US" sz="2400" dirty="0">
                <a:latin typeface="Arial" panose="020B0604020202020204" pitchFamily="34" charset="0"/>
              </a:rPr>
              <a:t>（</a:t>
            </a:r>
            <a:r>
              <a:rPr lang="zh-CN" altLang="en-US" sz="2400" dirty="0">
                <a:latin typeface="Arial" panose="020B0604020202020204" pitchFamily="34" charset="0"/>
              </a:rPr>
              <a:t>都市計画法施行令第６条</a:t>
            </a:r>
            <a:r>
              <a:rPr lang="ja-JP" altLang="en-US" sz="2400" dirty="0">
                <a:latin typeface="Arial" panose="020B0604020202020204" pitchFamily="34" charset="0"/>
              </a:rPr>
              <a:t>）</a:t>
            </a:r>
            <a:endParaRPr lang="ja-JP" altLang="en-US" sz="1600" dirty="0">
              <a:latin typeface="Arial" panose="020B0604020202020204" pitchFamily="34" charset="0"/>
            </a:endParaRPr>
          </a:p>
          <a:p>
            <a:pPr eaLnBrk="1" hangingPunct="1">
              <a:spcBef>
                <a:spcPct val="0"/>
              </a:spcBef>
              <a:buFontTx/>
              <a:buNone/>
            </a:pPr>
            <a:r>
              <a:rPr lang="ja-JP" altLang="en-US" sz="2400" dirty="0">
                <a:latin typeface="Arial" panose="020B0604020202020204" pitchFamily="34" charset="0"/>
              </a:rPr>
              <a:t>　　道路：種別及び車線の数（車線のない道路である場合を除く。）　　　　　　　　　　　　</a:t>
            </a:r>
          </a:p>
          <a:p>
            <a:pPr eaLnBrk="1" hangingPunct="1">
              <a:spcBef>
                <a:spcPct val="0"/>
              </a:spcBef>
              <a:buFont typeface="Wingdings" panose="05000000000000000000" pitchFamily="2" charset="2"/>
              <a:buNone/>
            </a:pPr>
            <a:r>
              <a:rPr lang="ja-JP" altLang="en-US" sz="2400" dirty="0">
                <a:latin typeface="Arial" panose="020B0604020202020204" pitchFamily="34" charset="0"/>
              </a:rPr>
              <a:t>　　　　　　その他の構造（</a:t>
            </a:r>
            <a:r>
              <a:rPr lang="zh-CN" altLang="en-US" sz="2400" dirty="0">
                <a:latin typeface="Arial" panose="020B0604020202020204" pitchFamily="34" charset="0"/>
              </a:rPr>
              <a:t>都市計画法</a:t>
            </a:r>
            <a:r>
              <a:rPr lang="ja-JP" altLang="en-US" sz="2400" dirty="0">
                <a:latin typeface="Arial" panose="020B0604020202020204" pitchFamily="34" charset="0"/>
              </a:rPr>
              <a:t>施行規則</a:t>
            </a:r>
            <a:r>
              <a:rPr lang="zh-CN" altLang="en-US" sz="2400" dirty="0">
                <a:latin typeface="Arial" panose="020B0604020202020204" pitchFamily="34" charset="0"/>
              </a:rPr>
              <a:t>第</a:t>
            </a:r>
            <a:r>
              <a:rPr lang="en-US" altLang="zh-CN" sz="2400" dirty="0">
                <a:latin typeface="Arial" panose="020B0604020202020204" pitchFamily="34" charset="0"/>
              </a:rPr>
              <a:t>7</a:t>
            </a:r>
            <a:r>
              <a:rPr lang="zh-CN" altLang="en-US" sz="2400" dirty="0">
                <a:latin typeface="Arial" panose="020B0604020202020204" pitchFamily="34" charset="0"/>
              </a:rPr>
              <a:t>条</a:t>
            </a:r>
            <a:r>
              <a:rPr lang="ja-JP" altLang="en-US" sz="2400" dirty="0">
                <a:latin typeface="Arial" panose="020B0604020202020204" pitchFamily="34" charset="0"/>
              </a:rPr>
              <a:t>）</a:t>
            </a:r>
          </a:p>
          <a:p>
            <a:pPr eaLnBrk="1" hangingPunct="1">
              <a:spcBef>
                <a:spcPct val="0"/>
              </a:spcBef>
              <a:buFontTx/>
              <a:buNone/>
            </a:pPr>
            <a:r>
              <a:rPr lang="ja-JP" altLang="en-US" sz="2400" dirty="0">
                <a:latin typeface="Arial" panose="020B0604020202020204" pitchFamily="34" charset="0"/>
              </a:rPr>
              <a:t>　　駐車場：面積及び構造</a:t>
            </a:r>
          </a:p>
          <a:p>
            <a:pPr eaLnBrk="1" hangingPunct="1">
              <a:spcBef>
                <a:spcPct val="0"/>
              </a:spcBef>
              <a:buFontTx/>
              <a:buNone/>
            </a:pPr>
            <a:r>
              <a:rPr lang="ja-JP" altLang="en-US" sz="2400" dirty="0">
                <a:latin typeface="Arial" panose="020B0604020202020204" pitchFamily="34" charset="0"/>
              </a:rPr>
              <a:t>　　自動車ターミナル：種別及び面積</a:t>
            </a:r>
            <a:endParaRPr lang="en-US" altLang="ja-JP" sz="2400" dirty="0">
              <a:latin typeface="Arial" panose="020B0604020202020204" pitchFamily="34" charset="0"/>
            </a:endParaRPr>
          </a:p>
          <a:p>
            <a:pPr eaLnBrk="1" hangingPunct="1">
              <a:spcBef>
                <a:spcPct val="0"/>
              </a:spcBef>
              <a:buFontTx/>
              <a:buNone/>
            </a:pPr>
            <a:r>
              <a:rPr lang="ja-JP" altLang="en-US" sz="2400" dirty="0">
                <a:latin typeface="Arial" panose="020B0604020202020204" pitchFamily="34" charset="0"/>
              </a:rPr>
              <a:t>　　公園：種別及び面積</a:t>
            </a:r>
            <a:endParaRPr lang="en-US" altLang="ja-JP" sz="2400" dirty="0">
              <a:latin typeface="Arial" panose="020B0604020202020204" pitchFamily="34" charset="0"/>
            </a:endParaRPr>
          </a:p>
          <a:p>
            <a:pPr eaLnBrk="1" hangingPunct="1">
              <a:spcBef>
                <a:spcPct val="0"/>
              </a:spcBef>
              <a:buFontTx/>
              <a:buNone/>
            </a:pPr>
            <a:r>
              <a:rPr lang="ja-JP" altLang="en-US" sz="2400" dirty="0">
                <a:latin typeface="Arial" panose="020B0604020202020204" pitchFamily="34" charset="0"/>
              </a:rPr>
              <a:t>　　都市高速鉄道：構造</a:t>
            </a:r>
          </a:p>
          <a:p>
            <a:pPr eaLnBrk="1" hangingPunct="1">
              <a:spcBef>
                <a:spcPct val="0"/>
              </a:spcBef>
              <a:buFontTx/>
              <a:buNone/>
            </a:pPr>
            <a:r>
              <a:rPr lang="ja-JP" altLang="en-US" sz="2400" dirty="0">
                <a:latin typeface="Arial" panose="020B0604020202020204" pitchFamily="34" charset="0"/>
              </a:rPr>
              <a:t>　　下水道：排水区域　等</a:t>
            </a:r>
            <a:endParaRPr lang="en-US" altLang="ja-JP" sz="2400" dirty="0">
              <a:latin typeface="Arial" panose="020B0604020202020204" pitchFamily="34" charset="0"/>
            </a:endParaRPr>
          </a:p>
        </p:txBody>
      </p:sp>
      <p:sp>
        <p:nvSpPr>
          <p:cNvPr id="5" name="Rectangle 9"/>
          <p:cNvSpPr txBox="1">
            <a:spLocks noChangeArrowheads="1"/>
          </p:cNvSpPr>
          <p:nvPr/>
        </p:nvSpPr>
        <p:spPr>
          <a:xfrm>
            <a:off x="1124744" y="310355"/>
            <a:ext cx="9036050" cy="620713"/>
          </a:xfrm>
          <a:prstGeom prst="rect">
            <a:avLst/>
          </a:prstGeom>
        </p:spPr>
        <p:txBody>
          <a:bodyPr lIns="92075" tIns="46038" rIns="92075" bIns="46038" anchor="ctr"/>
          <a:lstStyle/>
          <a:p>
            <a:pPr eaLnBrk="1" hangingPunct="1">
              <a:defRPr/>
            </a:pPr>
            <a:r>
              <a:rPr lang="ja-JP" altLang="en-US" sz="3200" b="1" kern="0" dirty="0">
                <a:latin typeface="+mj-lt"/>
                <a:ea typeface="+mj-ea"/>
                <a:cs typeface="+mj-cs"/>
              </a:rPr>
              <a:t>都市計画に定める事項</a:t>
            </a:r>
            <a:endParaRPr lang="ja-JP" altLang="en-US" sz="2800" b="1" kern="0" dirty="0">
              <a:latin typeface="+mj-lt"/>
              <a:ea typeface="+mj-ea"/>
              <a:cs typeface="+mj-cs"/>
            </a:endParaRPr>
          </a:p>
        </p:txBody>
      </p:sp>
      <p:sp>
        <p:nvSpPr>
          <p:cNvPr id="3" name="スライド番号プレースホルダー 2">
            <a:extLst>
              <a:ext uri="{FF2B5EF4-FFF2-40B4-BE49-F238E27FC236}">
                <a16:creationId xmlns:a16="http://schemas.microsoft.com/office/drawing/2014/main" id="{04D9B414-4789-4201-A46C-DCA4ED3A6BBD}"/>
              </a:ext>
            </a:extLst>
          </p:cNvPr>
          <p:cNvSpPr>
            <a:spLocks noGrp="1"/>
          </p:cNvSpPr>
          <p:nvPr>
            <p:ph type="sldNum" sz="quarter" idx="12"/>
          </p:nvPr>
        </p:nvSpPr>
        <p:spPr/>
        <p:txBody>
          <a:bodyPr/>
          <a:lstStyle/>
          <a:p>
            <a:fld id="{6D3C4DF6-C4CC-409C-A0DD-9F3D33C22FB7}" type="slidenum">
              <a:rPr kumimoji="1" lang="ja-JP" altLang="en-US" smtClean="0"/>
              <a:t>6</a:t>
            </a:fld>
            <a:endParaRPr kumimoji="1" lang="ja-JP" altLang="en-US"/>
          </a:p>
        </p:txBody>
      </p:sp>
    </p:spTree>
    <p:extLst>
      <p:ext uri="{BB962C8B-B14F-4D97-AF65-F5344CB8AC3E}">
        <p14:creationId xmlns:p14="http://schemas.microsoft.com/office/powerpoint/2010/main" val="4207142919"/>
      </p:ext>
    </p:extLst>
  </p:cSld>
  <p:clrMapOvr>
    <a:masterClrMapping/>
  </p:clrMapOvr>
</p:sld>
</file>

<file path=ppt/theme/theme1.xml><?xml version="1.0" encoding="utf-8"?>
<a:theme xmlns:a="http://schemas.openxmlformats.org/drawingml/2006/main" name="基礎">
  <a:themeElements>
    <a:clrScheme name="基礎">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基礎">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基礎">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基礎</Template>
  <TotalTime>218</TotalTime>
  <Words>845</Words>
  <Application>Microsoft Office PowerPoint</Application>
  <PresentationFormat>ワイド画面</PresentationFormat>
  <Paragraphs>119</Paragraphs>
  <Slides>7</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7</vt:i4>
      </vt:variant>
    </vt:vector>
  </HeadingPairs>
  <TitlesOfParts>
    <vt:vector size="20" baseType="lpstr">
      <vt:lpstr>HG丸ｺﾞｼｯｸM-PRO</vt:lpstr>
      <vt:lpstr>ＭＳ Ｐゴシック</vt:lpstr>
      <vt:lpstr>ＭＳ ゴシック</vt:lpstr>
      <vt:lpstr>ＭＳゴシック</vt:lpstr>
      <vt:lpstr>ＭＳ明朝</vt:lpstr>
      <vt:lpstr>新細明體</vt:lpstr>
      <vt:lpstr>游ゴシック</vt:lpstr>
      <vt:lpstr>Arial</vt:lpstr>
      <vt:lpstr>Calibri</vt:lpstr>
      <vt:lpstr>Corbel</vt:lpstr>
      <vt:lpstr>Times New Roman</vt:lpstr>
      <vt:lpstr>Wingdings</vt:lpstr>
      <vt:lpstr>基礎</vt:lpstr>
      <vt:lpstr>都市計画の概要</vt:lpstr>
      <vt:lpstr>PowerPoint プレゼンテーション</vt:lpstr>
      <vt:lpstr>PowerPoint プレゼンテーション</vt:lpstr>
      <vt:lpstr>PowerPoint プレゼンテーション</vt:lpstr>
      <vt:lpstr>（都市計画運用指針（令和７年３月）</vt:lpstr>
      <vt:lpstr>PowerPoint プレゼンテーション</vt:lpstr>
      <vt:lpstr>（都市計画法第１１条）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寺尾　桂一</dc:creator>
  <cp:lastModifiedBy>逢阪　貴雅</cp:lastModifiedBy>
  <cp:revision>17</cp:revision>
  <dcterms:created xsi:type="dcterms:W3CDTF">2025-11-11T04:15:51Z</dcterms:created>
  <dcterms:modified xsi:type="dcterms:W3CDTF">2025-12-12T00:34:36Z</dcterms:modified>
</cp:coreProperties>
</file>