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8" r:id="rId4"/>
    <p:sldId id="260" r:id="rId5"/>
    <p:sldId id="261" r:id="rId6"/>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24" d="100"/>
          <a:sy n="124" d="100"/>
        </p:scale>
        <p:origin x="11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BBA7B17-405A-464C-8A48-AEA228357CBC}" type="datetimeFigureOut">
              <a:rPr kumimoji="1" lang="ja-JP" altLang="en-US" smtClean="0"/>
              <a:t>2024/4/8</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2A41488-E288-4FD8-8EDF-D98695DEFA75}" type="slidenum">
              <a:rPr kumimoji="1" lang="ja-JP" altLang="en-US" smtClean="0"/>
              <a:t>‹#›</a:t>
            </a:fld>
            <a:endParaRPr kumimoji="1" lang="ja-JP" altLang="en-US"/>
          </a:p>
        </p:txBody>
      </p:sp>
    </p:spTree>
    <p:extLst>
      <p:ext uri="{BB962C8B-B14F-4D97-AF65-F5344CB8AC3E}">
        <p14:creationId xmlns:p14="http://schemas.microsoft.com/office/powerpoint/2010/main" val="230583201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62495FE-7536-48DA-BA92-5CEE78EFC0F8}" type="datetimeFigureOut">
              <a:rPr kumimoji="1" lang="ja-JP" altLang="en-US" smtClean="0"/>
              <a:t>2024/4/8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F448FB-C475-46D6-ADE9-FBF06CCA155C}" type="slidenum">
              <a:rPr kumimoji="1" lang="ja-JP" altLang="en-US" smtClean="0"/>
              <a:t>‹#›</a:t>
            </a:fld>
            <a:endParaRPr kumimoji="1" lang="ja-JP" altLang="en-US"/>
          </a:p>
        </p:txBody>
      </p:sp>
    </p:spTree>
    <p:extLst>
      <p:ext uri="{BB962C8B-B14F-4D97-AF65-F5344CB8AC3E}">
        <p14:creationId xmlns:p14="http://schemas.microsoft.com/office/powerpoint/2010/main" val="1985313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62495FE-7536-48DA-BA92-5CEE78EFC0F8}" type="datetimeFigureOut">
              <a:rPr kumimoji="1" lang="ja-JP" altLang="en-US" smtClean="0"/>
              <a:t>2024/4/8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F448FB-C475-46D6-ADE9-FBF06CCA155C}" type="slidenum">
              <a:rPr kumimoji="1" lang="ja-JP" altLang="en-US" smtClean="0"/>
              <a:t>‹#›</a:t>
            </a:fld>
            <a:endParaRPr kumimoji="1" lang="ja-JP" altLang="en-US"/>
          </a:p>
        </p:txBody>
      </p:sp>
    </p:spTree>
    <p:extLst>
      <p:ext uri="{BB962C8B-B14F-4D97-AF65-F5344CB8AC3E}">
        <p14:creationId xmlns:p14="http://schemas.microsoft.com/office/powerpoint/2010/main" val="1357342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62495FE-7536-48DA-BA92-5CEE78EFC0F8}" type="datetimeFigureOut">
              <a:rPr kumimoji="1" lang="ja-JP" altLang="en-US" smtClean="0"/>
              <a:t>2024/4/8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F448FB-C475-46D6-ADE9-FBF06CCA155C}" type="slidenum">
              <a:rPr kumimoji="1" lang="ja-JP" altLang="en-US" smtClean="0"/>
              <a:t>‹#›</a:t>
            </a:fld>
            <a:endParaRPr kumimoji="1" lang="ja-JP" altLang="en-US"/>
          </a:p>
        </p:txBody>
      </p:sp>
    </p:spTree>
    <p:extLst>
      <p:ext uri="{BB962C8B-B14F-4D97-AF65-F5344CB8AC3E}">
        <p14:creationId xmlns:p14="http://schemas.microsoft.com/office/powerpoint/2010/main" val="1670300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62495FE-7536-48DA-BA92-5CEE78EFC0F8}" type="datetimeFigureOut">
              <a:rPr kumimoji="1" lang="ja-JP" altLang="en-US" smtClean="0"/>
              <a:t>2024/4/8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F448FB-C475-46D6-ADE9-FBF06CCA155C}" type="slidenum">
              <a:rPr kumimoji="1" lang="ja-JP" altLang="en-US" smtClean="0"/>
              <a:t>‹#›</a:t>
            </a:fld>
            <a:endParaRPr kumimoji="1" lang="ja-JP" altLang="en-US"/>
          </a:p>
        </p:txBody>
      </p:sp>
    </p:spTree>
    <p:extLst>
      <p:ext uri="{BB962C8B-B14F-4D97-AF65-F5344CB8AC3E}">
        <p14:creationId xmlns:p14="http://schemas.microsoft.com/office/powerpoint/2010/main" val="2647416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62495FE-7536-48DA-BA92-5CEE78EFC0F8}" type="datetimeFigureOut">
              <a:rPr kumimoji="1" lang="ja-JP" altLang="en-US" smtClean="0"/>
              <a:t>2024/4/8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F448FB-C475-46D6-ADE9-FBF06CCA155C}" type="slidenum">
              <a:rPr kumimoji="1" lang="ja-JP" altLang="en-US" smtClean="0"/>
              <a:t>‹#›</a:t>
            </a:fld>
            <a:endParaRPr kumimoji="1" lang="ja-JP" altLang="en-US"/>
          </a:p>
        </p:txBody>
      </p:sp>
    </p:spTree>
    <p:extLst>
      <p:ext uri="{BB962C8B-B14F-4D97-AF65-F5344CB8AC3E}">
        <p14:creationId xmlns:p14="http://schemas.microsoft.com/office/powerpoint/2010/main" val="3611524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62495FE-7536-48DA-BA92-5CEE78EFC0F8}" type="datetimeFigureOut">
              <a:rPr kumimoji="1" lang="ja-JP" altLang="en-US" smtClean="0"/>
              <a:t>2024/4/8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9F448FB-C475-46D6-ADE9-FBF06CCA155C}" type="slidenum">
              <a:rPr kumimoji="1" lang="ja-JP" altLang="en-US" smtClean="0"/>
              <a:t>‹#›</a:t>
            </a:fld>
            <a:endParaRPr kumimoji="1" lang="ja-JP" altLang="en-US"/>
          </a:p>
        </p:txBody>
      </p:sp>
    </p:spTree>
    <p:extLst>
      <p:ext uri="{BB962C8B-B14F-4D97-AF65-F5344CB8AC3E}">
        <p14:creationId xmlns:p14="http://schemas.microsoft.com/office/powerpoint/2010/main" val="3351372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62495FE-7536-48DA-BA92-5CEE78EFC0F8}" type="datetimeFigureOut">
              <a:rPr kumimoji="1" lang="ja-JP" altLang="en-US" smtClean="0"/>
              <a:t>2024/4/8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9F448FB-C475-46D6-ADE9-FBF06CCA155C}" type="slidenum">
              <a:rPr kumimoji="1" lang="ja-JP" altLang="en-US" smtClean="0"/>
              <a:t>‹#›</a:t>
            </a:fld>
            <a:endParaRPr kumimoji="1" lang="ja-JP" altLang="en-US"/>
          </a:p>
        </p:txBody>
      </p:sp>
    </p:spTree>
    <p:extLst>
      <p:ext uri="{BB962C8B-B14F-4D97-AF65-F5344CB8AC3E}">
        <p14:creationId xmlns:p14="http://schemas.microsoft.com/office/powerpoint/2010/main" val="673417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62495FE-7536-48DA-BA92-5CEE78EFC0F8}" type="datetimeFigureOut">
              <a:rPr kumimoji="1" lang="ja-JP" altLang="en-US" smtClean="0"/>
              <a:t>2024/4/8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9F448FB-C475-46D6-ADE9-FBF06CCA155C}" type="slidenum">
              <a:rPr kumimoji="1" lang="ja-JP" altLang="en-US" smtClean="0"/>
              <a:t>‹#›</a:t>
            </a:fld>
            <a:endParaRPr kumimoji="1" lang="ja-JP" altLang="en-US"/>
          </a:p>
        </p:txBody>
      </p:sp>
    </p:spTree>
    <p:extLst>
      <p:ext uri="{BB962C8B-B14F-4D97-AF65-F5344CB8AC3E}">
        <p14:creationId xmlns:p14="http://schemas.microsoft.com/office/powerpoint/2010/main" val="2352152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2495FE-7536-48DA-BA92-5CEE78EFC0F8}" type="datetimeFigureOut">
              <a:rPr kumimoji="1" lang="ja-JP" altLang="en-US" smtClean="0"/>
              <a:t>2024/4/8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9F448FB-C475-46D6-ADE9-FBF06CCA155C}" type="slidenum">
              <a:rPr kumimoji="1" lang="ja-JP" altLang="en-US" smtClean="0"/>
              <a:t>‹#›</a:t>
            </a:fld>
            <a:endParaRPr kumimoji="1" lang="ja-JP" altLang="en-US"/>
          </a:p>
        </p:txBody>
      </p:sp>
    </p:spTree>
    <p:extLst>
      <p:ext uri="{BB962C8B-B14F-4D97-AF65-F5344CB8AC3E}">
        <p14:creationId xmlns:p14="http://schemas.microsoft.com/office/powerpoint/2010/main" val="2340668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62495FE-7536-48DA-BA92-5CEE78EFC0F8}" type="datetimeFigureOut">
              <a:rPr kumimoji="1" lang="ja-JP" altLang="en-US" smtClean="0"/>
              <a:t>2024/4/8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9F448FB-C475-46D6-ADE9-FBF06CCA155C}" type="slidenum">
              <a:rPr kumimoji="1" lang="ja-JP" altLang="en-US" smtClean="0"/>
              <a:t>‹#›</a:t>
            </a:fld>
            <a:endParaRPr kumimoji="1" lang="ja-JP" altLang="en-US"/>
          </a:p>
        </p:txBody>
      </p:sp>
    </p:spTree>
    <p:extLst>
      <p:ext uri="{BB962C8B-B14F-4D97-AF65-F5344CB8AC3E}">
        <p14:creationId xmlns:p14="http://schemas.microsoft.com/office/powerpoint/2010/main" val="4057748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62495FE-7536-48DA-BA92-5CEE78EFC0F8}" type="datetimeFigureOut">
              <a:rPr kumimoji="1" lang="ja-JP" altLang="en-US" smtClean="0"/>
              <a:t>2024/4/8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9F448FB-C475-46D6-ADE9-FBF06CCA155C}" type="slidenum">
              <a:rPr kumimoji="1" lang="ja-JP" altLang="en-US" smtClean="0"/>
              <a:t>‹#›</a:t>
            </a:fld>
            <a:endParaRPr kumimoji="1" lang="ja-JP" altLang="en-US"/>
          </a:p>
        </p:txBody>
      </p:sp>
    </p:spTree>
    <p:extLst>
      <p:ext uri="{BB962C8B-B14F-4D97-AF65-F5344CB8AC3E}">
        <p14:creationId xmlns:p14="http://schemas.microsoft.com/office/powerpoint/2010/main" val="1304625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62495FE-7536-48DA-BA92-5CEE78EFC0F8}" type="datetimeFigureOut">
              <a:rPr kumimoji="1" lang="ja-JP" altLang="en-US" smtClean="0"/>
              <a:t>2024/4/8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9F448FB-C475-46D6-ADE9-FBF06CCA155C}" type="slidenum">
              <a:rPr kumimoji="1" lang="ja-JP" altLang="en-US" smtClean="0"/>
              <a:t>‹#›</a:t>
            </a:fld>
            <a:endParaRPr kumimoji="1" lang="ja-JP" altLang="en-US"/>
          </a:p>
        </p:txBody>
      </p:sp>
    </p:spTree>
    <p:extLst>
      <p:ext uri="{BB962C8B-B14F-4D97-AF65-F5344CB8AC3E}">
        <p14:creationId xmlns:p14="http://schemas.microsoft.com/office/powerpoint/2010/main" val="30035599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keizai@city.shima.lg.j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66918" y="269249"/>
            <a:ext cx="6400581" cy="1004299"/>
          </a:xfrm>
        </p:spPr>
        <p:txBody>
          <a:bodyPr>
            <a:noAutofit/>
          </a:bodyPr>
          <a:lstStyle/>
          <a:p>
            <a:r>
              <a:rPr kumimoji="1" lang="ja-JP" altLang="en-US" sz="2400" b="1" dirty="0">
                <a:latin typeface="メイリオ" panose="020B0604030504040204" pitchFamily="50" charset="-128"/>
                <a:ea typeface="メイリオ" panose="020B0604030504040204" pitchFamily="50" charset="-128"/>
              </a:rPr>
              <a:t>令和６年度　買い物利便性向上事業補助金</a:t>
            </a:r>
            <a:br>
              <a:rPr kumimoji="1" lang="en-US" altLang="ja-JP" sz="3200" b="1" dirty="0">
                <a:latin typeface="メイリオ" panose="020B0604030504040204" pitchFamily="50" charset="-128"/>
                <a:ea typeface="メイリオ" panose="020B0604030504040204" pitchFamily="50" charset="-128"/>
              </a:rPr>
            </a:br>
            <a:r>
              <a:rPr lang="ja-JP" altLang="en-US" sz="2400" b="1" dirty="0">
                <a:latin typeface="メイリオ" panose="020B0604030504040204" pitchFamily="50" charset="-128"/>
                <a:ea typeface="メイリオ" panose="020B0604030504040204" pitchFamily="50" charset="-128"/>
              </a:rPr>
              <a:t>募集要項</a:t>
            </a:r>
            <a:endParaRPr kumimoji="1" lang="ja-JP" altLang="en-US" sz="3200" b="1" dirty="0">
              <a:latin typeface="メイリオ" panose="020B0604030504040204" pitchFamily="50" charset="-128"/>
              <a:ea typeface="メイリオ" panose="020B0604030504040204" pitchFamily="50" charset="-128"/>
            </a:endParaRPr>
          </a:p>
        </p:txBody>
      </p:sp>
      <p:sp>
        <p:nvSpPr>
          <p:cNvPr id="7" name="正方形/長方形 6"/>
          <p:cNvSpPr/>
          <p:nvPr/>
        </p:nvSpPr>
        <p:spPr>
          <a:xfrm>
            <a:off x="385010" y="1945874"/>
            <a:ext cx="6051883" cy="629531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200" dirty="0">
                <a:solidFill>
                  <a:schemeClr val="tx1"/>
                </a:solidFill>
                <a:latin typeface="メイリオ" panose="020B0604030504040204" pitchFamily="50" charset="-128"/>
                <a:ea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rPr>
              <a:t>１．事業の概要</a:t>
            </a:r>
            <a:r>
              <a:rPr lang="en-US" altLang="ja-JP" sz="1200" dirty="0">
                <a:solidFill>
                  <a:schemeClr val="tx1"/>
                </a:solidFill>
                <a:latin typeface="メイリオ" panose="020B0604030504040204" pitchFamily="50" charset="-128"/>
                <a:ea typeface="メイリオ" panose="020B0604030504040204" pitchFamily="50" charset="-128"/>
              </a:rPr>
              <a:t>】</a:t>
            </a:r>
          </a:p>
          <a:p>
            <a:r>
              <a:rPr lang="ja-JP" altLang="en-US" sz="1200" dirty="0">
                <a:solidFill>
                  <a:schemeClr val="tx1"/>
                </a:solidFill>
                <a:latin typeface="メイリオ" panose="020B0604030504040204" pitchFamily="50" charset="-128"/>
                <a:ea typeface="メイリオ" panose="020B0604030504040204" pitchFamily="50" charset="-128"/>
              </a:rPr>
              <a:t>●目的</a:t>
            </a:r>
            <a:endParaRPr lang="en-US"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　人口減少や高齢化等を背景とした商店数の減少により、日常の買い物が困難な人が増加しています。志摩市では、買い物困難者の買い物機会の確保と市内消費の拡大を図るため、買い物利便性向上事業補助金を実施しています。</a:t>
            </a:r>
          </a:p>
          <a:p>
            <a:r>
              <a:rPr lang="ja-JP" altLang="en-US" sz="1200" dirty="0">
                <a:solidFill>
                  <a:schemeClr val="tx1"/>
                </a:solidFill>
                <a:latin typeface="メイリオ" panose="020B0604030504040204" pitchFamily="50" charset="-128"/>
                <a:ea typeface="メイリオ" panose="020B0604030504040204" pitchFamily="50" charset="-128"/>
              </a:rPr>
              <a:t>　この制度は、志摩市内における高齢者を中心とした「買い物困難者」の買い物の利便性を向上させる事業を幅広く補助の対象としていることが大きな特徴で、民間事業者や団体等が計画的な事業の実施及びその事業が将来的に自立化できるように、事業実施に要する経費の一部を補助するものです。</a:t>
            </a: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r>
              <a:rPr kumimoji="1" lang="ja-JP" altLang="en-US" sz="1200" dirty="0">
                <a:solidFill>
                  <a:schemeClr val="tx1"/>
                </a:solidFill>
                <a:latin typeface="メイリオ" panose="020B0604030504040204" pitchFamily="50" charset="-128"/>
                <a:ea typeface="メイリオ" panose="020B0604030504040204" pitchFamily="50" charset="-128"/>
              </a:rPr>
              <a:t>●買い物困難地域</a:t>
            </a:r>
            <a:endParaRPr kumimoji="1" lang="en-US"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　本補助金における買い物困難地域とは、買い物弱者が多く居住する地域をいう。ただし、概ね徒歩</a:t>
            </a:r>
            <a:r>
              <a:rPr lang="en-US" altLang="ja-JP" sz="1200" dirty="0">
                <a:solidFill>
                  <a:schemeClr val="tx1"/>
                </a:solidFill>
                <a:latin typeface="メイリオ" panose="020B0604030504040204" pitchFamily="50" charset="-128"/>
                <a:ea typeface="メイリオ" panose="020B0604030504040204" pitchFamily="50" charset="-128"/>
              </a:rPr>
              <a:t>15</a:t>
            </a:r>
            <a:r>
              <a:rPr lang="ja-JP" altLang="en-US" sz="1200" dirty="0">
                <a:solidFill>
                  <a:schemeClr val="tx1"/>
                </a:solidFill>
                <a:latin typeface="メイリオ" panose="020B0604030504040204" pitchFamily="50" charset="-128"/>
                <a:ea typeface="メイリオ" panose="020B0604030504040204" pitchFamily="50" charset="-128"/>
              </a:rPr>
              <a:t>分圏内（参考：半径</a:t>
            </a:r>
            <a:r>
              <a:rPr lang="en-US" altLang="ja-JP" sz="1200" dirty="0">
                <a:solidFill>
                  <a:schemeClr val="tx1"/>
                </a:solidFill>
                <a:latin typeface="メイリオ" panose="020B0604030504040204" pitchFamily="50" charset="-128"/>
                <a:ea typeface="メイリオ" panose="020B0604030504040204" pitchFamily="50" charset="-128"/>
              </a:rPr>
              <a:t>800m</a:t>
            </a:r>
            <a:r>
              <a:rPr lang="ja-JP" altLang="en-US" sz="1200" dirty="0">
                <a:solidFill>
                  <a:schemeClr val="tx1"/>
                </a:solidFill>
                <a:latin typeface="メイリオ" panose="020B0604030504040204" pitchFamily="50" charset="-128"/>
                <a:ea typeface="メイリオ" panose="020B0604030504040204" pitchFamily="50" charset="-128"/>
              </a:rPr>
              <a:t>程度）に日用生活物資（*</a:t>
            </a:r>
            <a:r>
              <a:rPr lang="en-US" altLang="ja-JP" sz="1200" dirty="0">
                <a:solidFill>
                  <a:schemeClr val="tx1"/>
                </a:solidFill>
                <a:latin typeface="メイリオ" panose="020B0604030504040204" pitchFamily="50" charset="-128"/>
                <a:ea typeface="メイリオ" panose="020B0604030504040204" pitchFamily="50" charset="-128"/>
              </a:rPr>
              <a:t>1</a:t>
            </a:r>
            <a:r>
              <a:rPr lang="ja-JP" altLang="en-US" sz="1200" dirty="0">
                <a:solidFill>
                  <a:schemeClr val="tx1"/>
                </a:solidFill>
                <a:latin typeface="メイリオ" panose="020B0604030504040204" pitchFamily="50" charset="-128"/>
                <a:ea typeface="メイリオ" panose="020B0604030504040204" pitchFamily="50" charset="-128"/>
              </a:rPr>
              <a:t>）のうち</a:t>
            </a:r>
            <a:r>
              <a:rPr lang="en-US" altLang="ja-JP" sz="1200" dirty="0">
                <a:solidFill>
                  <a:schemeClr val="tx1"/>
                </a:solidFill>
                <a:latin typeface="メイリオ" panose="020B0604030504040204" pitchFamily="50" charset="-128"/>
                <a:ea typeface="メイリオ" panose="020B0604030504040204" pitchFamily="50" charset="-128"/>
              </a:rPr>
              <a:t>3</a:t>
            </a:r>
            <a:r>
              <a:rPr lang="ja-JP" altLang="en-US" sz="1200" dirty="0">
                <a:solidFill>
                  <a:schemeClr val="tx1"/>
                </a:solidFill>
                <a:latin typeface="メイリオ" panose="020B0604030504040204" pitchFamily="50" charset="-128"/>
                <a:ea typeface="メイリオ" panose="020B0604030504040204" pitchFamily="50" charset="-128"/>
              </a:rPr>
              <a:t>品目以上取り扱う店舗がある地域（*</a:t>
            </a:r>
            <a:r>
              <a:rPr lang="en-US" altLang="ja-JP" sz="1200" dirty="0">
                <a:solidFill>
                  <a:schemeClr val="tx1"/>
                </a:solidFill>
                <a:latin typeface="メイリオ" panose="020B0604030504040204" pitchFamily="50" charset="-128"/>
                <a:ea typeface="メイリオ" panose="020B0604030504040204" pitchFamily="50" charset="-128"/>
              </a:rPr>
              <a:t>2</a:t>
            </a:r>
            <a:r>
              <a:rPr lang="ja-JP" altLang="en-US" sz="1200" dirty="0">
                <a:solidFill>
                  <a:schemeClr val="tx1"/>
                </a:solidFill>
                <a:latin typeface="メイリオ" panose="020B0604030504040204" pitchFamily="50" charset="-128"/>
                <a:ea typeface="メイリオ" panose="020B0604030504040204" pitchFamily="50" charset="-128"/>
              </a:rPr>
              <a:t>）を除く。</a:t>
            </a:r>
          </a:p>
          <a:p>
            <a:r>
              <a:rPr lang="ja-JP" altLang="en-US" sz="1200" dirty="0">
                <a:solidFill>
                  <a:schemeClr val="tx1"/>
                </a:solidFill>
                <a:latin typeface="メイリオ" panose="020B0604030504040204" pitchFamily="50" charset="-128"/>
                <a:ea typeface="メイリオ" panose="020B0604030504040204" pitchFamily="50" charset="-128"/>
              </a:rPr>
              <a:t>　　*</a:t>
            </a:r>
            <a:r>
              <a:rPr lang="en-US" altLang="ja-JP" sz="1200" dirty="0">
                <a:solidFill>
                  <a:schemeClr val="tx1"/>
                </a:solidFill>
                <a:latin typeface="メイリオ" panose="020B0604030504040204" pitchFamily="50" charset="-128"/>
                <a:ea typeface="メイリオ" panose="020B0604030504040204" pitchFamily="50" charset="-128"/>
              </a:rPr>
              <a:t>1</a:t>
            </a:r>
            <a:r>
              <a:rPr lang="ja-JP" altLang="en-US" sz="1200" dirty="0">
                <a:solidFill>
                  <a:schemeClr val="tx1"/>
                </a:solidFill>
                <a:latin typeface="メイリオ" panose="020B0604030504040204" pitchFamily="50" charset="-128"/>
                <a:ea typeface="メイリオ" panose="020B0604030504040204" pitchFamily="50" charset="-128"/>
              </a:rPr>
              <a:t>　日用生活物資→日常生活に必要な日用雑貨品、加工食品、生鮮三品</a:t>
            </a:r>
          </a:p>
          <a:p>
            <a:r>
              <a:rPr lang="ja-JP" altLang="en-US" sz="1200" dirty="0">
                <a:solidFill>
                  <a:schemeClr val="tx1"/>
                </a:solidFill>
                <a:latin typeface="メイリオ" panose="020B0604030504040204" pitchFamily="50" charset="-128"/>
                <a:ea typeface="メイリオ" panose="020B0604030504040204" pitchFamily="50" charset="-128"/>
              </a:rPr>
              <a:t>　　　　　　　　　　　 </a:t>
            </a:r>
            <a:r>
              <a:rPr lang="en-US" altLang="ja-JP" sz="1200" dirty="0">
                <a:solidFill>
                  <a:schemeClr val="tx1"/>
                </a:solidFill>
                <a:latin typeface="メイリオ" panose="020B0604030504040204" pitchFamily="50" charset="-128"/>
                <a:ea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rPr>
              <a:t>農産品、畜産品、水産品</a:t>
            </a:r>
            <a:r>
              <a:rPr lang="en-US" altLang="ja-JP" sz="1200" dirty="0">
                <a:solidFill>
                  <a:schemeClr val="tx1"/>
                </a:solidFill>
                <a:latin typeface="メイリオ" panose="020B0604030504040204" pitchFamily="50" charset="-128"/>
                <a:ea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rPr>
              <a:t>の</a:t>
            </a:r>
            <a:r>
              <a:rPr lang="en-US" altLang="ja-JP" sz="1200" dirty="0">
                <a:solidFill>
                  <a:schemeClr val="tx1"/>
                </a:solidFill>
                <a:latin typeface="メイリオ" panose="020B0604030504040204" pitchFamily="50" charset="-128"/>
                <a:ea typeface="メイリオ" panose="020B0604030504040204" pitchFamily="50" charset="-128"/>
              </a:rPr>
              <a:t>5</a:t>
            </a:r>
            <a:r>
              <a:rPr lang="ja-JP" altLang="en-US" sz="1200" dirty="0">
                <a:solidFill>
                  <a:schemeClr val="tx1"/>
                </a:solidFill>
                <a:latin typeface="メイリオ" panose="020B0604030504040204" pitchFamily="50" charset="-128"/>
                <a:ea typeface="メイリオ" panose="020B0604030504040204" pitchFamily="50" charset="-128"/>
              </a:rPr>
              <a:t>品目</a:t>
            </a:r>
          </a:p>
          <a:p>
            <a:r>
              <a:rPr lang="ja-JP" altLang="en-US" sz="1200" dirty="0">
                <a:solidFill>
                  <a:schemeClr val="tx1"/>
                </a:solidFill>
                <a:latin typeface="メイリオ" panose="020B0604030504040204" pitchFamily="50" charset="-128"/>
                <a:ea typeface="メイリオ" panose="020B0604030504040204" pitchFamily="50" charset="-128"/>
              </a:rPr>
              <a:t>　　*</a:t>
            </a:r>
            <a:r>
              <a:rPr lang="en-US" altLang="ja-JP" sz="1200" dirty="0">
                <a:solidFill>
                  <a:schemeClr val="tx1"/>
                </a:solidFill>
                <a:latin typeface="メイリオ" panose="020B0604030504040204" pitchFamily="50" charset="-128"/>
                <a:ea typeface="メイリオ" panose="020B0604030504040204" pitchFamily="50" charset="-128"/>
              </a:rPr>
              <a:t>2</a:t>
            </a:r>
            <a:r>
              <a:rPr lang="ja-JP" altLang="en-US" sz="1200" dirty="0">
                <a:solidFill>
                  <a:schemeClr val="tx1"/>
                </a:solidFill>
                <a:latin typeface="メイリオ" panose="020B0604030504040204" pitchFamily="50" charset="-128"/>
                <a:ea typeface="メイリオ" panose="020B0604030504040204" pitchFamily="50" charset="-128"/>
              </a:rPr>
              <a:t>　エントリー申請時に調査します。</a:t>
            </a:r>
          </a:p>
          <a:p>
            <a:endParaRPr kumimoji="1" lang="en-US" altLang="ja-JP" sz="1200" u="sng" dirty="0">
              <a:solidFill>
                <a:schemeClr val="tx1"/>
              </a:solidFill>
              <a:latin typeface="メイリオ" panose="020B0604030504040204" pitchFamily="50" charset="-128"/>
              <a:ea typeface="メイリオ" panose="020B0604030504040204" pitchFamily="50" charset="-128"/>
            </a:endParaRPr>
          </a:p>
          <a:p>
            <a:endParaRPr kumimoji="1" lang="en-US" altLang="ja-JP" sz="1200" u="sng" dirty="0">
              <a:solidFill>
                <a:schemeClr val="tx1"/>
              </a:solidFill>
              <a:latin typeface="メイリオ" panose="020B0604030504040204" pitchFamily="50" charset="-128"/>
              <a:ea typeface="メイリオ" panose="020B0604030504040204" pitchFamily="50" charset="-128"/>
            </a:endParaRPr>
          </a:p>
          <a:p>
            <a:r>
              <a:rPr kumimoji="1" lang="ja-JP" altLang="en-US" sz="1200" dirty="0">
                <a:solidFill>
                  <a:schemeClr val="tx1"/>
                </a:solidFill>
                <a:latin typeface="メイリオ" panose="020B0604030504040204" pitchFamily="50" charset="-128"/>
                <a:ea typeface="メイリオ" panose="020B0604030504040204" pitchFamily="50" charset="-128"/>
              </a:rPr>
              <a:t>●補助額と補助率</a:t>
            </a:r>
            <a:endParaRPr kumimoji="1"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kumimoji="1" lang="en-US"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●採択予定件数</a:t>
            </a:r>
            <a:endParaRPr lang="en-US"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　</a:t>
            </a:r>
            <a:r>
              <a:rPr lang="en-US" altLang="ja-JP" sz="1200" dirty="0">
                <a:solidFill>
                  <a:schemeClr val="tx1"/>
                </a:solidFill>
                <a:latin typeface="メイリオ" panose="020B0604030504040204" pitchFamily="50" charset="-128"/>
                <a:ea typeface="メイリオ" panose="020B0604030504040204" pitchFamily="50" charset="-128"/>
              </a:rPr>
              <a:t>1</a:t>
            </a:r>
            <a:r>
              <a:rPr lang="ja-JP" altLang="en-US" sz="1200" dirty="0">
                <a:solidFill>
                  <a:schemeClr val="tx1"/>
                </a:solidFill>
                <a:latin typeface="メイリオ" panose="020B0604030504040204" pitchFamily="50" charset="-128"/>
                <a:ea typeface="メイリオ" panose="020B0604030504040204" pitchFamily="50" charset="-128"/>
              </a:rPr>
              <a:t>件程度</a:t>
            </a:r>
            <a:endParaRPr lang="en-US" altLang="ja-JP" sz="1200" dirty="0">
              <a:solidFill>
                <a:schemeClr val="tx1"/>
              </a:solidFill>
              <a:latin typeface="メイリオ" panose="020B0604030504040204" pitchFamily="50" charset="-128"/>
              <a:ea typeface="メイリオ"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940165703"/>
              </p:ext>
            </p:extLst>
          </p:nvPr>
        </p:nvGraphicFramePr>
        <p:xfrm>
          <a:off x="620923" y="6096076"/>
          <a:ext cx="5692569" cy="1057760"/>
        </p:xfrm>
        <a:graphic>
          <a:graphicData uri="http://schemas.openxmlformats.org/drawingml/2006/table">
            <a:tbl>
              <a:tblPr firstRow="1" bandRow="1">
                <a:tableStyleId>{5C22544A-7EE6-4342-B048-85BDC9FD1C3A}</a:tableStyleId>
              </a:tblPr>
              <a:tblGrid>
                <a:gridCol w="1374163">
                  <a:extLst>
                    <a:ext uri="{9D8B030D-6E8A-4147-A177-3AD203B41FA5}">
                      <a16:colId xmlns:a16="http://schemas.microsoft.com/office/drawing/2014/main" val="20000"/>
                    </a:ext>
                  </a:extLst>
                </a:gridCol>
                <a:gridCol w="2523510">
                  <a:extLst>
                    <a:ext uri="{9D8B030D-6E8A-4147-A177-3AD203B41FA5}">
                      <a16:colId xmlns:a16="http://schemas.microsoft.com/office/drawing/2014/main" val="20001"/>
                    </a:ext>
                  </a:extLst>
                </a:gridCol>
                <a:gridCol w="1794896">
                  <a:extLst>
                    <a:ext uri="{9D8B030D-6E8A-4147-A177-3AD203B41FA5}">
                      <a16:colId xmlns:a16="http://schemas.microsoft.com/office/drawing/2014/main" val="20002"/>
                    </a:ext>
                  </a:extLst>
                </a:gridCol>
              </a:tblGrid>
              <a:tr h="378204">
                <a:tc>
                  <a:txBody>
                    <a:bodyPr/>
                    <a:lstStyle/>
                    <a:p>
                      <a:pPr algn="ctr"/>
                      <a:r>
                        <a:rPr kumimoji="1" lang="ja-JP" altLang="en-US" sz="1100" dirty="0">
                          <a:solidFill>
                            <a:schemeClr val="tx1"/>
                          </a:solidFill>
                          <a:latin typeface="メイリオ" panose="020B0604030504040204" pitchFamily="50" charset="-128"/>
                          <a:ea typeface="メイリオ" panose="020B0604030504040204" pitchFamily="50" charset="-128"/>
                        </a:rPr>
                        <a:t>補助金の種類</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kumimoji="1" lang="ja-JP" altLang="en-US" sz="1100" dirty="0">
                          <a:solidFill>
                            <a:schemeClr val="tx1"/>
                          </a:solidFill>
                          <a:latin typeface="メイリオ" panose="020B0604030504040204" pitchFamily="50" charset="-128"/>
                          <a:ea typeface="メイリオ" panose="020B0604030504040204" pitchFamily="50" charset="-128"/>
                        </a:rPr>
                        <a:t>補助額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kumimoji="1" lang="ja-JP" altLang="en-US" sz="1100" dirty="0">
                          <a:solidFill>
                            <a:schemeClr val="tx1"/>
                          </a:solidFill>
                          <a:latin typeface="メイリオ" panose="020B0604030504040204" pitchFamily="50" charset="-128"/>
                          <a:ea typeface="メイリオ" panose="020B0604030504040204" pitchFamily="50" charset="-128"/>
                        </a:rPr>
                        <a:t>補助率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000"/>
                  </a:ext>
                </a:extLst>
              </a:tr>
              <a:tr h="679556">
                <a:tc>
                  <a:txBody>
                    <a:bodyPr/>
                    <a:lstStyle/>
                    <a:p>
                      <a:r>
                        <a:rPr kumimoji="1" lang="ja-JP" altLang="en-US" sz="1100" dirty="0">
                          <a:latin typeface="メイリオ" panose="020B0604030504040204" pitchFamily="50" charset="-128"/>
                          <a:ea typeface="メイリオ" panose="020B0604030504040204" pitchFamily="50" charset="-128"/>
                        </a:rPr>
                        <a:t>　</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開業費等補助金</a:t>
                      </a:r>
                      <a:endParaRPr kumimoji="1" lang="en-US" altLang="ja-JP" sz="1100" dirty="0">
                        <a:latin typeface="メイリオ" panose="020B0604030504040204" pitchFamily="50" charset="-128"/>
                        <a:ea typeface="メイリオ" panose="020B0604030504040204" pitchFamily="50" charset="-128"/>
                      </a:endParaRPr>
                    </a:p>
                    <a:p>
                      <a:pPr algn="ctr"/>
                      <a:endParaRPr kumimoji="1" lang="ja-JP" altLang="en-US" sz="1100" dirty="0">
                        <a:latin typeface="メイリオ" panose="020B0604030504040204" pitchFamily="50" charset="-128"/>
                        <a:ea typeface="メイリオ" panose="020B0604030504040204" pitchFamily="50" charset="-128"/>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100" dirty="0">
                          <a:latin typeface="メイリオ" panose="020B0604030504040204" pitchFamily="50" charset="-128"/>
                          <a:ea typeface="メイリオ" panose="020B0604030504040204" pitchFamily="50" charset="-128"/>
                        </a:rPr>
                        <a:t>上限</a:t>
                      </a:r>
                      <a:r>
                        <a:rPr kumimoji="1" lang="en-US" altLang="ja-JP" sz="1100" dirty="0">
                          <a:latin typeface="メイリオ" panose="020B0604030504040204" pitchFamily="50" charset="-128"/>
                          <a:ea typeface="メイリオ" panose="020B0604030504040204" pitchFamily="50" charset="-128"/>
                        </a:rPr>
                        <a:t>200</a:t>
                      </a:r>
                      <a:r>
                        <a:rPr kumimoji="1" lang="ja-JP" altLang="en-US" sz="1100" dirty="0">
                          <a:latin typeface="メイリオ" panose="020B0604030504040204" pitchFamily="50" charset="-128"/>
                          <a:ea typeface="メイリオ" panose="020B0604030504040204" pitchFamily="50" charset="-128"/>
                        </a:rPr>
                        <a:t>万円</a:t>
                      </a:r>
                      <a:endParaRPr kumimoji="1" lang="en-US" altLang="ja-JP" sz="1100" dirty="0">
                        <a:latin typeface="メイリオ" panose="020B0604030504040204" pitchFamily="50" charset="-128"/>
                        <a:ea typeface="メイリオ" panose="020B0604030504040204" pitchFamily="50" charset="-128"/>
                      </a:endParaRPr>
                    </a:p>
                    <a:p>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事業拡大の場合は、上限</a:t>
                      </a:r>
                      <a:r>
                        <a:rPr kumimoji="1" lang="en-US" altLang="ja-JP" sz="1100" dirty="0">
                          <a:latin typeface="メイリオ" panose="020B0604030504040204" pitchFamily="50" charset="-128"/>
                          <a:ea typeface="メイリオ" panose="020B0604030504040204" pitchFamily="50" charset="-128"/>
                        </a:rPr>
                        <a:t>100</a:t>
                      </a:r>
                      <a:r>
                        <a:rPr kumimoji="1" lang="ja-JP" altLang="en-US" sz="1100" dirty="0">
                          <a:latin typeface="メイリオ" panose="020B0604030504040204" pitchFamily="50" charset="-128"/>
                          <a:ea typeface="メイリオ" panose="020B0604030504040204" pitchFamily="50" charset="-128"/>
                        </a:rPr>
                        <a:t>万円</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100" dirty="0">
                          <a:latin typeface="メイリオ" panose="020B0604030504040204" pitchFamily="50" charset="-128"/>
                          <a:ea typeface="メイリオ" panose="020B0604030504040204" pitchFamily="50" charset="-128"/>
                        </a:rPr>
                        <a:t>補助対象経費の</a:t>
                      </a:r>
                      <a:r>
                        <a:rPr kumimoji="1" lang="en-US" altLang="ja-JP" sz="1100" dirty="0">
                          <a:latin typeface="メイリオ" panose="020B0604030504040204" pitchFamily="50" charset="-128"/>
                          <a:ea typeface="メイリオ" panose="020B0604030504040204" pitchFamily="50" charset="-128"/>
                        </a:rPr>
                        <a:t>2</a:t>
                      </a:r>
                      <a:r>
                        <a:rPr kumimoji="1" lang="ja-JP" altLang="en-US" sz="1100" dirty="0">
                          <a:latin typeface="メイリオ" panose="020B0604030504040204" pitchFamily="50" charset="-128"/>
                          <a:ea typeface="メイリオ" panose="020B0604030504040204" pitchFamily="50" charset="-128"/>
                        </a:rPr>
                        <a:t>分の</a:t>
                      </a:r>
                      <a:r>
                        <a:rPr kumimoji="1" lang="en-US" altLang="ja-JP" sz="1100" dirty="0">
                          <a:latin typeface="メイリオ" panose="020B0604030504040204" pitchFamily="50" charset="-128"/>
                          <a:ea typeface="メイリオ" panose="020B0604030504040204" pitchFamily="50" charset="-128"/>
                        </a:rPr>
                        <a:t>1</a:t>
                      </a:r>
                      <a:endParaRPr kumimoji="1" lang="ja-JP" altLang="en-US" sz="1100" dirty="0">
                        <a:latin typeface="メイリオ" panose="020B0604030504040204" pitchFamily="50" charset="-128"/>
                        <a:ea typeface="メイリオ" panose="020B0604030504040204" pitchFamily="50" charset="-128"/>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5" name="角丸四角形 4"/>
          <p:cNvSpPr/>
          <p:nvPr/>
        </p:nvSpPr>
        <p:spPr>
          <a:xfrm>
            <a:off x="385010" y="8344067"/>
            <a:ext cx="5993518" cy="1369773"/>
          </a:xfrm>
          <a:prstGeom prst="round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a:solidFill>
                  <a:schemeClr val="tx1"/>
                </a:solidFill>
                <a:latin typeface="メイリオ" panose="020B0604030504040204" pitchFamily="50" charset="-128"/>
                <a:ea typeface="メイリオ" panose="020B0604030504040204" pitchFamily="50" charset="-128"/>
              </a:rPr>
              <a:t>【</a:t>
            </a:r>
            <a:r>
              <a:rPr kumimoji="1" lang="ja-JP" altLang="en-US" sz="1200" dirty="0">
                <a:solidFill>
                  <a:schemeClr val="tx1"/>
                </a:solidFill>
                <a:latin typeface="メイリオ" panose="020B0604030504040204" pitchFamily="50" charset="-128"/>
                <a:ea typeface="メイリオ" panose="020B0604030504040204" pitchFamily="50" charset="-128"/>
              </a:rPr>
              <a:t>問い合わせ先</a:t>
            </a:r>
            <a:r>
              <a:rPr lang="ja-JP" altLang="en-US" sz="1200" dirty="0">
                <a:solidFill>
                  <a:schemeClr val="tx1"/>
                </a:solidFill>
                <a:latin typeface="メイリオ" panose="020B0604030504040204" pitchFamily="50" charset="-128"/>
                <a:ea typeface="メイリオ" panose="020B0604030504040204" pitchFamily="50" charset="-128"/>
              </a:rPr>
              <a:t>・事務局</a:t>
            </a:r>
            <a:r>
              <a:rPr kumimoji="1" lang="en-US" altLang="ja-JP" sz="1200" dirty="0">
                <a:solidFill>
                  <a:schemeClr val="tx1"/>
                </a:solidFill>
                <a:latin typeface="メイリオ" panose="020B0604030504040204" pitchFamily="50" charset="-128"/>
                <a:ea typeface="メイリオ" panose="020B0604030504040204" pitchFamily="50" charset="-128"/>
              </a:rPr>
              <a:t>】</a:t>
            </a:r>
          </a:p>
          <a:p>
            <a:r>
              <a:rPr lang="ja-JP" altLang="en-US" sz="1200" dirty="0">
                <a:solidFill>
                  <a:schemeClr val="tx1"/>
                </a:solidFill>
                <a:latin typeface="メイリオ" panose="020B0604030504040204" pitchFamily="50" charset="-128"/>
                <a:ea typeface="メイリオ" panose="020B0604030504040204" pitchFamily="50" charset="-128"/>
              </a:rPr>
              <a:t>　　志摩市 観光経済部　経済課</a:t>
            </a:r>
            <a:endParaRPr lang="en-US" altLang="ja-JP" sz="1200" dirty="0">
              <a:solidFill>
                <a:schemeClr val="tx1"/>
              </a:solidFill>
              <a:latin typeface="メイリオ" panose="020B0604030504040204" pitchFamily="50" charset="-128"/>
              <a:ea typeface="メイリオ" panose="020B0604030504040204" pitchFamily="50" charset="-128"/>
            </a:endParaRPr>
          </a:p>
          <a:p>
            <a:r>
              <a:rPr kumimoji="1" lang="ja-JP" altLang="en-US" sz="1200" dirty="0">
                <a:solidFill>
                  <a:schemeClr val="tx1"/>
                </a:solidFill>
                <a:latin typeface="メイリオ" panose="020B0604030504040204" pitchFamily="50" charset="-128"/>
                <a:ea typeface="メイリオ" panose="020B0604030504040204" pitchFamily="50" charset="-128"/>
              </a:rPr>
              <a:t>　　　</a:t>
            </a:r>
            <a:r>
              <a:rPr kumimoji="1" lang="en-US" altLang="ja-JP" sz="1200" dirty="0">
                <a:solidFill>
                  <a:schemeClr val="tx1"/>
                </a:solidFill>
                <a:latin typeface="メイリオ" panose="020B0604030504040204" pitchFamily="50" charset="-128"/>
                <a:ea typeface="メイリオ" panose="020B0604030504040204" pitchFamily="50" charset="-128"/>
              </a:rPr>
              <a:t>T E L</a:t>
            </a:r>
            <a:r>
              <a:rPr kumimoji="1" lang="ja-JP" altLang="en-US" sz="1200" dirty="0">
                <a:solidFill>
                  <a:schemeClr val="tx1"/>
                </a:solidFill>
                <a:latin typeface="メイリオ" panose="020B0604030504040204" pitchFamily="50" charset="-128"/>
                <a:ea typeface="メイリオ" panose="020B0604030504040204" pitchFamily="50" charset="-128"/>
              </a:rPr>
              <a:t>：</a:t>
            </a:r>
            <a:r>
              <a:rPr kumimoji="1" lang="en-US" altLang="ja-JP" sz="1200" dirty="0">
                <a:solidFill>
                  <a:schemeClr val="tx1"/>
                </a:solidFill>
                <a:latin typeface="メイリオ" panose="020B0604030504040204" pitchFamily="50" charset="-128"/>
                <a:ea typeface="メイリオ" panose="020B0604030504040204" pitchFamily="50" charset="-128"/>
              </a:rPr>
              <a:t>0599-44-0010</a:t>
            </a:r>
            <a:r>
              <a:rPr kumimoji="1" lang="ja-JP" altLang="en-US" sz="1200" dirty="0">
                <a:solidFill>
                  <a:schemeClr val="tx1"/>
                </a:solidFill>
                <a:latin typeface="メイリオ" panose="020B0604030504040204" pitchFamily="50" charset="-128"/>
                <a:ea typeface="メイリオ" panose="020B0604030504040204" pitchFamily="50" charset="-128"/>
              </a:rPr>
              <a:t>（直通）</a:t>
            </a:r>
            <a:endParaRPr kumimoji="1" lang="en-US"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　</a:t>
            </a:r>
            <a:r>
              <a:rPr kumimoji="1" lang="ja-JP" altLang="en-US" sz="1200" dirty="0">
                <a:solidFill>
                  <a:schemeClr val="tx1"/>
                </a:solidFill>
                <a:latin typeface="メイリオ" panose="020B0604030504040204" pitchFamily="50" charset="-128"/>
                <a:ea typeface="メイリオ" panose="020B0604030504040204" pitchFamily="50" charset="-128"/>
              </a:rPr>
              <a:t>　　</a:t>
            </a:r>
            <a:r>
              <a:rPr kumimoji="1" lang="en-US" altLang="ja-JP" sz="1200" dirty="0">
                <a:solidFill>
                  <a:schemeClr val="tx1"/>
                </a:solidFill>
                <a:latin typeface="メイリオ" panose="020B0604030504040204" pitchFamily="50" charset="-128"/>
                <a:ea typeface="メイリオ" panose="020B0604030504040204" pitchFamily="50" charset="-128"/>
              </a:rPr>
              <a:t>F A X</a:t>
            </a:r>
            <a:r>
              <a:rPr kumimoji="1" lang="ja-JP" altLang="en-US" sz="1200" dirty="0">
                <a:solidFill>
                  <a:schemeClr val="tx1"/>
                </a:solidFill>
                <a:latin typeface="メイリオ" panose="020B0604030504040204" pitchFamily="50" charset="-128"/>
                <a:ea typeface="メイリオ" panose="020B0604030504040204" pitchFamily="50" charset="-128"/>
              </a:rPr>
              <a:t>：</a:t>
            </a:r>
            <a:r>
              <a:rPr kumimoji="1" lang="en-US" altLang="ja-JP" sz="1200" dirty="0">
                <a:solidFill>
                  <a:schemeClr val="tx1"/>
                </a:solidFill>
                <a:latin typeface="メイリオ" panose="020B0604030504040204" pitchFamily="50" charset="-128"/>
                <a:ea typeface="メイリオ" panose="020B0604030504040204" pitchFamily="50" charset="-128"/>
              </a:rPr>
              <a:t>0599-44-5262</a:t>
            </a:r>
          </a:p>
          <a:p>
            <a:r>
              <a:rPr lang="ja-JP" altLang="en-US" sz="1200" dirty="0">
                <a:solidFill>
                  <a:schemeClr val="tx1"/>
                </a:solidFill>
                <a:latin typeface="メイリオ" panose="020B0604030504040204" pitchFamily="50" charset="-128"/>
                <a:ea typeface="メイリオ" panose="020B0604030504040204" pitchFamily="50" charset="-128"/>
              </a:rPr>
              <a:t>　　　</a:t>
            </a:r>
            <a:r>
              <a:rPr lang="en-US" altLang="ja-JP" sz="1200" dirty="0">
                <a:solidFill>
                  <a:schemeClr val="tx1"/>
                </a:solidFill>
                <a:latin typeface="メイリオ" panose="020B0604030504040204" pitchFamily="50" charset="-128"/>
                <a:ea typeface="メイリオ" panose="020B0604030504040204" pitchFamily="50" charset="-128"/>
              </a:rPr>
              <a:t>Email</a:t>
            </a:r>
            <a:r>
              <a:rPr lang="ja-JP" altLang="en-US" sz="1200" dirty="0">
                <a:solidFill>
                  <a:schemeClr val="tx1"/>
                </a:solidFill>
                <a:latin typeface="メイリオ" panose="020B0604030504040204" pitchFamily="50" charset="-128"/>
                <a:ea typeface="メイリオ" panose="020B0604030504040204" pitchFamily="50" charset="-128"/>
              </a:rPr>
              <a:t>：</a:t>
            </a:r>
            <a:r>
              <a:rPr lang="en-US" altLang="ja-JP" sz="1200" dirty="0">
                <a:solidFill>
                  <a:schemeClr val="tx1"/>
                </a:solidFill>
                <a:latin typeface="メイリオ" panose="020B0604030504040204" pitchFamily="50" charset="-128"/>
                <a:ea typeface="メイリオ" panose="020B0604030504040204" pitchFamily="50" charset="-128"/>
              </a:rPr>
              <a:t>keizai@city.shima.lg.jp</a:t>
            </a:r>
            <a:endParaRPr kumimoji="1" lang="ja-JP" altLang="en-US" sz="1200" dirty="0">
              <a:solidFill>
                <a:schemeClr val="tx1"/>
              </a:solidFill>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3904774" y="9357043"/>
            <a:ext cx="2473754" cy="253916"/>
          </a:xfrm>
          <a:prstGeom prst="rect">
            <a:avLst/>
          </a:prstGeom>
          <a:noFill/>
        </p:spPr>
        <p:txBody>
          <a:bodyPr wrap="none" rtlCol="0">
            <a:spAutoFit/>
          </a:bodyPr>
          <a:lstStyle/>
          <a:p>
            <a:r>
              <a:rPr kumimoji="1" lang="ja-JP" altLang="en-US" sz="1050" dirty="0">
                <a:latin typeface="メイリオ" panose="020B0604030504040204" pitchFamily="50" charset="-128"/>
                <a:ea typeface="メイリオ" panose="020B0604030504040204" pitchFamily="50" charset="-128"/>
              </a:rPr>
              <a:t>市ＨＰ（様式ダウンロードはこちら）</a:t>
            </a:r>
          </a:p>
        </p:txBody>
      </p:sp>
      <p:pic>
        <p:nvPicPr>
          <p:cNvPr id="9" name="図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7658" y="8541029"/>
            <a:ext cx="775609" cy="775609"/>
          </a:xfrm>
          <a:prstGeom prst="rect">
            <a:avLst/>
          </a:prstGeom>
        </p:spPr>
      </p:pic>
      <p:sp>
        <p:nvSpPr>
          <p:cNvPr id="10" name="テキスト ボックス 9">
            <a:extLst>
              <a:ext uri="{FF2B5EF4-FFF2-40B4-BE49-F238E27FC236}">
                <a16:creationId xmlns:a16="http://schemas.microsoft.com/office/drawing/2014/main" id="{D87D0C49-8887-42F9-9497-74966EA94EC3}"/>
              </a:ext>
            </a:extLst>
          </p:cNvPr>
          <p:cNvSpPr txBox="1"/>
          <p:nvPr/>
        </p:nvSpPr>
        <p:spPr>
          <a:xfrm>
            <a:off x="385010" y="1348101"/>
            <a:ext cx="6221575" cy="523220"/>
          </a:xfrm>
          <a:prstGeom prst="rect">
            <a:avLst/>
          </a:prstGeom>
          <a:noFill/>
        </p:spPr>
        <p:txBody>
          <a:bodyPr wrap="none" rtlCol="0">
            <a:spAutoFit/>
          </a:bodyPr>
          <a:lstStyle/>
          <a:p>
            <a:r>
              <a:rPr kumimoji="1" lang="ja-JP" altLang="en-US" sz="1400" dirty="0">
                <a:latin typeface="メイリオ" panose="020B0604030504040204" pitchFamily="50" charset="-128"/>
                <a:ea typeface="メイリオ" panose="020B0604030504040204" pitchFamily="50" charset="-128"/>
              </a:rPr>
              <a:t>志摩市が実施する令和</a:t>
            </a:r>
            <a:r>
              <a:rPr lang="en-US" altLang="ja-JP" sz="1400" dirty="0">
                <a:latin typeface="メイリオ" panose="020B0604030504040204" pitchFamily="50" charset="-128"/>
                <a:ea typeface="メイリオ" panose="020B0604030504040204" pitchFamily="50" charset="-128"/>
              </a:rPr>
              <a:t>6</a:t>
            </a:r>
            <a:r>
              <a:rPr kumimoji="1" lang="ja-JP" altLang="en-US" sz="1400" dirty="0">
                <a:latin typeface="メイリオ" panose="020B0604030504040204" pitchFamily="50" charset="-128"/>
                <a:ea typeface="メイリオ" panose="020B0604030504040204" pitchFamily="50" charset="-128"/>
              </a:rPr>
              <a:t>年度志摩市買い物利便性向上事業補助金採用事業者</a:t>
            </a:r>
            <a:endParaRPr kumimoji="1" lang="en-US" altLang="ja-JP" sz="1400" dirty="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選定に際し、</a:t>
            </a:r>
            <a:r>
              <a:rPr lang="ja-JP" altLang="en-US" sz="1400" dirty="0">
                <a:latin typeface="メイリオ" panose="020B0604030504040204" pitchFamily="50" charset="-128"/>
                <a:ea typeface="メイリオ" panose="020B0604030504040204" pitchFamily="50" charset="-128"/>
              </a:rPr>
              <a:t>次のとおり申請者を募集します。</a:t>
            </a:r>
            <a:endParaRPr kumimoji="1" lang="ja-JP" altLang="en-US" sz="1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720022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33137" y="155461"/>
            <a:ext cx="6051883" cy="96419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200" dirty="0">
              <a:solidFill>
                <a:schemeClr val="tx1"/>
              </a:solidFill>
              <a:latin typeface="メイリオ" panose="020B0604030504040204" pitchFamily="50" charset="-128"/>
              <a:ea typeface="メイリオ" panose="020B0604030504040204" pitchFamily="50" charset="-128"/>
            </a:endParaRPr>
          </a:p>
          <a:p>
            <a:r>
              <a:rPr lang="en-US" altLang="ja-JP" sz="1200" dirty="0">
                <a:solidFill>
                  <a:schemeClr val="tx1"/>
                </a:solidFill>
                <a:latin typeface="メイリオ" panose="020B0604030504040204" pitchFamily="50" charset="-128"/>
                <a:ea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rPr>
              <a:t>２．参加資格（補助対象者及び補助対象事業）</a:t>
            </a:r>
            <a:r>
              <a:rPr lang="en-US" altLang="ja-JP" sz="1200" dirty="0">
                <a:solidFill>
                  <a:schemeClr val="tx1"/>
                </a:solidFill>
                <a:latin typeface="メイリオ" panose="020B0604030504040204" pitchFamily="50" charset="-128"/>
                <a:ea typeface="メイリオ" panose="020B0604030504040204" pitchFamily="50" charset="-128"/>
              </a:rPr>
              <a:t>】</a:t>
            </a:r>
          </a:p>
          <a:p>
            <a:r>
              <a:rPr lang="ja-JP" altLang="en-US" sz="1200" dirty="0">
                <a:solidFill>
                  <a:schemeClr val="tx1"/>
                </a:solidFill>
                <a:latin typeface="メイリオ" panose="020B0604030504040204" pitchFamily="50" charset="-128"/>
                <a:ea typeface="メイリオ" panose="020B0604030504040204" pitchFamily="50" charset="-128"/>
              </a:rPr>
              <a:t>●補助対象者（①②のいずれか）</a:t>
            </a:r>
          </a:p>
          <a:p>
            <a:r>
              <a:rPr lang="ja-JP" altLang="en-US" sz="1200" dirty="0">
                <a:solidFill>
                  <a:schemeClr val="tx1"/>
                </a:solidFill>
                <a:latin typeface="メイリオ" panose="020B0604030504040204" pitchFamily="50" charset="-128"/>
                <a:ea typeface="メイリオ" panose="020B0604030504040204" pitchFamily="50" charset="-128"/>
              </a:rPr>
              <a:t>　①交付申請時点において、市内に住所がある個人事業者</a:t>
            </a:r>
          </a:p>
          <a:p>
            <a:r>
              <a:rPr lang="ja-JP" altLang="en-US" sz="1200" dirty="0">
                <a:solidFill>
                  <a:schemeClr val="tx1"/>
                </a:solidFill>
                <a:latin typeface="メイリオ" panose="020B0604030504040204" pitchFamily="50" charset="-128"/>
                <a:ea typeface="メイリオ" panose="020B0604030504040204" pitchFamily="50" charset="-128"/>
              </a:rPr>
              <a:t>　②交付申請時点において、市内に店舗、事務所がある法人または団体</a:t>
            </a:r>
          </a:p>
          <a:p>
            <a:r>
              <a:rPr lang="ja-JP" altLang="en-US" sz="1200" dirty="0">
                <a:solidFill>
                  <a:schemeClr val="tx1"/>
                </a:solidFill>
                <a:latin typeface="メイリオ" panose="020B0604030504040204" pitchFamily="50" charset="-128"/>
                <a:ea typeface="メイリオ" panose="020B0604030504040204" pitchFamily="50" charset="-128"/>
              </a:rPr>
              <a:t>　　・営利事業を行う法人</a:t>
            </a:r>
          </a:p>
          <a:p>
            <a:r>
              <a:rPr lang="ja-JP" altLang="en-US" sz="1200" dirty="0">
                <a:solidFill>
                  <a:schemeClr val="tx1"/>
                </a:solidFill>
                <a:latin typeface="メイリオ" panose="020B0604030504040204" pitchFamily="50" charset="-128"/>
                <a:ea typeface="メイリオ" panose="020B0604030504040204" pitchFamily="50" charset="-128"/>
              </a:rPr>
              <a:t>　　・自治会、自治会連合会</a:t>
            </a:r>
          </a:p>
          <a:p>
            <a:r>
              <a:rPr lang="ja-JP" altLang="en-US" sz="1200" dirty="0">
                <a:solidFill>
                  <a:schemeClr val="tx1"/>
                </a:solidFill>
                <a:latin typeface="メイリオ" panose="020B0604030504040204" pitchFamily="50" charset="-128"/>
                <a:ea typeface="メイリオ" panose="020B0604030504040204" pitchFamily="50" charset="-128"/>
              </a:rPr>
              <a:t>　　・生活協同組合</a:t>
            </a:r>
          </a:p>
          <a:p>
            <a:r>
              <a:rPr lang="ja-JP" altLang="en-US" sz="1200" dirty="0">
                <a:solidFill>
                  <a:schemeClr val="tx1"/>
                </a:solidFill>
                <a:latin typeface="メイリオ" panose="020B0604030504040204" pitchFamily="50" charset="-128"/>
                <a:ea typeface="メイリオ" panose="020B0604030504040204" pitchFamily="50" charset="-128"/>
              </a:rPr>
              <a:t>　　・農業協同組合</a:t>
            </a:r>
          </a:p>
          <a:p>
            <a:r>
              <a:rPr lang="ja-JP" altLang="en-US" sz="1200" dirty="0">
                <a:solidFill>
                  <a:schemeClr val="tx1"/>
                </a:solidFill>
                <a:latin typeface="メイリオ" panose="020B0604030504040204" pitchFamily="50" charset="-128"/>
                <a:ea typeface="メイリオ" panose="020B0604030504040204" pitchFamily="50" charset="-128"/>
              </a:rPr>
              <a:t>　　・ＮＰＯ法人　等</a:t>
            </a:r>
          </a:p>
          <a:p>
            <a:r>
              <a:rPr lang="ja-JP" altLang="en-US" sz="1200" dirty="0">
                <a:solidFill>
                  <a:schemeClr val="tx1"/>
                </a:solidFill>
                <a:latin typeface="メイリオ" panose="020B0604030504040204" pitchFamily="50" charset="-128"/>
                <a:ea typeface="メイリオ" panose="020B0604030504040204" pitchFamily="50" charset="-128"/>
              </a:rPr>
              <a:t>　</a:t>
            </a:r>
            <a:r>
              <a:rPr lang="en-US" altLang="ja-JP" sz="1200" dirty="0">
                <a:solidFill>
                  <a:schemeClr val="tx1"/>
                </a:solidFill>
                <a:latin typeface="メイリオ" panose="020B0604030504040204" pitchFamily="50" charset="-128"/>
                <a:ea typeface="メイリオ" panose="020B0604030504040204" pitchFamily="50" charset="-128"/>
              </a:rPr>
              <a:t>※①②</a:t>
            </a:r>
            <a:r>
              <a:rPr lang="ja-JP" altLang="en-US" sz="1200" dirty="0">
                <a:solidFill>
                  <a:schemeClr val="tx1"/>
                </a:solidFill>
                <a:latin typeface="メイリオ" panose="020B0604030504040204" pitchFamily="50" charset="-128"/>
                <a:ea typeface="メイリオ" panose="020B0604030504040204" pitchFamily="50" charset="-128"/>
              </a:rPr>
              <a:t>ともに市税の滞納がないことが要件です。</a:t>
            </a:r>
          </a:p>
          <a:p>
            <a:r>
              <a:rPr lang="ja-JP" altLang="en-US" sz="1200" dirty="0">
                <a:solidFill>
                  <a:schemeClr val="tx1"/>
                </a:solidFill>
                <a:latin typeface="メイリオ" panose="020B0604030504040204" pitchFamily="50" charset="-128"/>
                <a:ea typeface="メイリオ" panose="020B0604030504040204" pitchFamily="50" charset="-128"/>
              </a:rPr>
              <a:t>　</a:t>
            </a:r>
            <a:r>
              <a:rPr lang="en-US" altLang="ja-JP" sz="1200" dirty="0">
                <a:solidFill>
                  <a:schemeClr val="tx1"/>
                </a:solidFill>
                <a:latin typeface="メイリオ" panose="020B0604030504040204" pitchFamily="50" charset="-128"/>
                <a:ea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rPr>
              <a:t>新たに創業する人も対象です。</a:t>
            </a:r>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●補助対象事業（以下の全てに該当すること）</a:t>
            </a:r>
            <a:endParaRPr lang="en-US"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　・買い物の利便性向上を図るために、買い物困難地域を対象として、新たに、また</a:t>
            </a:r>
            <a:endParaRPr lang="en-US"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　　は、既に行っている事業を拡大して実施する次のいずれかの事業</a:t>
            </a:r>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　・補助事業の実施に必要な許可、認可、免許等を受けている事業</a:t>
            </a:r>
            <a:endParaRPr lang="en-US"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　　（許認可等が必要な補助事業を実施する場合に限る）</a:t>
            </a:r>
            <a:endParaRPr lang="en-US"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　・</a:t>
            </a:r>
            <a:r>
              <a:rPr lang="en-US" altLang="ja-JP" sz="1200" dirty="0">
                <a:solidFill>
                  <a:schemeClr val="tx1"/>
                </a:solidFill>
                <a:latin typeface="メイリオ" panose="020B0604030504040204" pitchFamily="50" charset="-128"/>
                <a:ea typeface="メイリオ" panose="020B0604030504040204" pitchFamily="50" charset="-128"/>
              </a:rPr>
              <a:t>3</a:t>
            </a:r>
            <a:r>
              <a:rPr lang="ja-JP" altLang="en-US" sz="1200" dirty="0">
                <a:solidFill>
                  <a:schemeClr val="tx1"/>
                </a:solidFill>
                <a:latin typeface="メイリオ" panose="020B0604030504040204" pitchFamily="50" charset="-128"/>
                <a:ea typeface="メイリオ" panose="020B0604030504040204" pitchFamily="50" charset="-128"/>
              </a:rPr>
              <a:t>年間継続して実施する事業</a:t>
            </a:r>
            <a:endParaRPr lang="en-US" altLang="ja-JP" sz="1200" dirty="0">
              <a:solidFill>
                <a:schemeClr val="tx1"/>
              </a:solidFill>
              <a:latin typeface="メイリオ" panose="020B0604030504040204" pitchFamily="50" charset="-128"/>
              <a:ea typeface="メイリオ"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3105449275"/>
              </p:ext>
            </p:extLst>
          </p:nvPr>
        </p:nvGraphicFramePr>
        <p:xfrm>
          <a:off x="652009" y="3417423"/>
          <a:ext cx="5553981" cy="5269377"/>
        </p:xfrm>
        <a:graphic>
          <a:graphicData uri="http://schemas.openxmlformats.org/drawingml/2006/table">
            <a:tbl>
              <a:tblPr firstRow="1" bandRow="1">
                <a:tableStyleId>{5C22544A-7EE6-4342-B048-85BDC9FD1C3A}</a:tableStyleId>
              </a:tblPr>
              <a:tblGrid>
                <a:gridCol w="1682373">
                  <a:extLst>
                    <a:ext uri="{9D8B030D-6E8A-4147-A177-3AD203B41FA5}">
                      <a16:colId xmlns:a16="http://schemas.microsoft.com/office/drawing/2014/main" val="20000"/>
                    </a:ext>
                  </a:extLst>
                </a:gridCol>
                <a:gridCol w="3871608">
                  <a:extLst>
                    <a:ext uri="{9D8B030D-6E8A-4147-A177-3AD203B41FA5}">
                      <a16:colId xmlns:a16="http://schemas.microsoft.com/office/drawing/2014/main" val="20001"/>
                    </a:ext>
                  </a:extLst>
                </a:gridCol>
              </a:tblGrid>
              <a:tr h="572685">
                <a:tc>
                  <a:txBody>
                    <a:bodyPr/>
                    <a:lstStyle/>
                    <a:p>
                      <a:pPr algn="ctr"/>
                      <a:r>
                        <a:rPr kumimoji="1" lang="ja-JP" altLang="en-US" sz="1100" b="1" dirty="0">
                          <a:solidFill>
                            <a:schemeClr val="tx1"/>
                          </a:solidFill>
                          <a:latin typeface="メイリオ" panose="020B0604030504040204" pitchFamily="50" charset="-128"/>
                          <a:ea typeface="メイリオ" panose="020B0604030504040204" pitchFamily="50" charset="-128"/>
                        </a:rPr>
                        <a:t>対象事業名</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ja-JP" altLang="en-US" sz="1100" b="1"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対象要件</a:t>
                      </a:r>
                      <a:endParaRPr lang="ja-JP" sz="1100" b="1"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822960">
                <a:tc>
                  <a:txBody>
                    <a:bodyPr/>
                    <a:lstStyle/>
                    <a:p>
                      <a:pPr algn="l"/>
                      <a:r>
                        <a:rPr kumimoji="1" lang="ja-JP" altLang="en-US" sz="1100" dirty="0">
                          <a:solidFill>
                            <a:schemeClr val="tx1"/>
                          </a:solidFill>
                          <a:latin typeface="メイリオ" panose="020B0604030504040204" pitchFamily="50" charset="-128"/>
                          <a:ea typeface="メイリオ" panose="020B0604030504040204" pitchFamily="50" charset="-128"/>
                        </a:rPr>
                        <a:t>①商店</a:t>
                      </a:r>
                      <a:r>
                        <a:rPr kumimoji="1" lang="zh-TW" altLang="en-US" sz="1100" dirty="0">
                          <a:solidFill>
                            <a:schemeClr val="tx1"/>
                          </a:solidFill>
                          <a:latin typeface="メイリオ" panose="020B0604030504040204" pitchFamily="50" charset="-128"/>
                          <a:ea typeface="メイリオ" panose="020B0604030504040204" pitchFamily="50" charset="-128"/>
                        </a:rPr>
                        <a:t>設置事業</a:t>
                      </a:r>
                      <a:endParaRPr kumimoji="1" lang="ja-JP" altLang="en-US" sz="1100" dirty="0">
                        <a:solidFill>
                          <a:schemeClr val="tx1"/>
                        </a:solidFill>
                        <a:latin typeface="メイリオ" panose="020B0604030504040204" pitchFamily="50" charset="-128"/>
                        <a:ea typeface="メイリオ" panose="020B0604030504040204" pitchFamily="50" charset="-128"/>
                      </a:endParaRP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100" dirty="0">
                          <a:solidFill>
                            <a:schemeClr val="tx1"/>
                          </a:solidFill>
                          <a:latin typeface="メイリオ" panose="020B0604030504040204" pitchFamily="50" charset="-128"/>
                          <a:ea typeface="メイリオ" panose="020B0604030504040204" pitchFamily="50" charset="-128"/>
                        </a:rPr>
                        <a:t>・買い物困難地域で商店を開業し、商品販売を行うこと</a:t>
                      </a:r>
                      <a:endParaRPr kumimoji="1" lang="en-US" altLang="ja-JP" sz="1100" dirty="0">
                        <a:solidFill>
                          <a:schemeClr val="tx1"/>
                        </a:solidFill>
                        <a:latin typeface="メイリオ" panose="020B0604030504040204" pitchFamily="50" charset="-128"/>
                        <a:ea typeface="メイリオ" panose="020B0604030504040204" pitchFamily="50" charset="-128"/>
                      </a:endParaRPr>
                    </a:p>
                    <a:p>
                      <a:pPr algn="l"/>
                      <a:r>
                        <a:rPr kumimoji="1" lang="ja-JP" altLang="en-US" sz="1100" dirty="0">
                          <a:solidFill>
                            <a:schemeClr val="tx1"/>
                          </a:solidFill>
                          <a:latin typeface="メイリオ" panose="020B0604030504040204" pitchFamily="50" charset="-128"/>
                          <a:ea typeface="メイリオ" panose="020B0604030504040204" pitchFamily="50" charset="-128"/>
                        </a:rPr>
                        <a:t>・日用生活物資のうち</a:t>
                      </a:r>
                      <a:r>
                        <a:rPr kumimoji="1" lang="en-US" altLang="ja-JP" sz="1100" dirty="0">
                          <a:solidFill>
                            <a:schemeClr val="tx1"/>
                          </a:solidFill>
                          <a:latin typeface="メイリオ" panose="020B0604030504040204" pitchFamily="50" charset="-128"/>
                          <a:ea typeface="メイリオ" panose="020B0604030504040204" pitchFamily="50" charset="-128"/>
                        </a:rPr>
                        <a:t>3</a:t>
                      </a:r>
                      <a:r>
                        <a:rPr kumimoji="1" lang="ja-JP" altLang="en-US" sz="1100" dirty="0">
                          <a:solidFill>
                            <a:schemeClr val="tx1"/>
                          </a:solidFill>
                          <a:latin typeface="メイリオ" panose="020B0604030504040204" pitchFamily="50" charset="-128"/>
                          <a:ea typeface="メイリオ" panose="020B0604030504040204" pitchFamily="50" charset="-128"/>
                        </a:rPr>
                        <a:t>品目以上の商品を取り扱うこと</a:t>
                      </a:r>
                      <a:endParaRPr kumimoji="1" lang="en-US" altLang="ja-JP" sz="1100" dirty="0">
                        <a:solidFill>
                          <a:schemeClr val="tx1"/>
                        </a:solidFill>
                        <a:latin typeface="メイリオ" panose="020B0604030504040204" pitchFamily="50" charset="-128"/>
                        <a:ea typeface="メイリオ" panose="020B0604030504040204" pitchFamily="50" charset="-128"/>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088967">
                <a:tc>
                  <a:txBody>
                    <a:bodyPr/>
                    <a:lstStyle/>
                    <a:p>
                      <a:pPr algn="l"/>
                      <a:r>
                        <a:rPr kumimoji="1" lang="ja-JP" altLang="en-US" sz="1100" dirty="0">
                          <a:solidFill>
                            <a:schemeClr val="tx1"/>
                          </a:solidFill>
                          <a:latin typeface="メイリオ" panose="020B0604030504040204" pitchFamily="50" charset="-128"/>
                          <a:ea typeface="メイリオ" panose="020B0604030504040204" pitchFamily="50" charset="-128"/>
                        </a:rPr>
                        <a:t>②出張販売事業</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100" dirty="0">
                          <a:solidFill>
                            <a:schemeClr val="tx1"/>
                          </a:solidFill>
                          <a:latin typeface="メイリオ" panose="020B0604030504040204" pitchFamily="50" charset="-128"/>
                          <a:ea typeface="メイリオ" panose="020B0604030504040204" pitchFamily="50" charset="-128"/>
                        </a:rPr>
                        <a:t>・買い物困難地域で地域の集会所等を会場として出張店舗</a:t>
                      </a:r>
                      <a:endParaRPr kumimoji="1" lang="en-US" altLang="ja-JP" sz="1100" dirty="0">
                        <a:solidFill>
                          <a:schemeClr val="tx1"/>
                        </a:solidFill>
                        <a:latin typeface="メイリオ" panose="020B0604030504040204" pitchFamily="50" charset="-128"/>
                        <a:ea typeface="メイリオ" panose="020B0604030504040204" pitchFamily="50" charset="-128"/>
                      </a:endParaRPr>
                    </a:p>
                    <a:p>
                      <a:pPr algn="l"/>
                      <a:r>
                        <a:rPr kumimoji="1" lang="ja-JP" altLang="en-US" sz="1100" dirty="0">
                          <a:solidFill>
                            <a:schemeClr val="tx1"/>
                          </a:solidFill>
                          <a:latin typeface="メイリオ" panose="020B0604030504040204" pitchFamily="50" charset="-128"/>
                          <a:ea typeface="メイリオ" panose="020B0604030504040204" pitchFamily="50" charset="-128"/>
                        </a:rPr>
                        <a:t>　を設置し、定期的</a:t>
                      </a:r>
                      <a:r>
                        <a:rPr kumimoji="1" lang="en-US" altLang="ja-JP" sz="1100" dirty="0">
                          <a:solidFill>
                            <a:schemeClr val="tx1"/>
                          </a:solidFill>
                          <a:latin typeface="メイリオ" panose="020B0604030504040204" pitchFamily="50" charset="-128"/>
                          <a:ea typeface="メイリオ" panose="020B0604030504040204" pitchFamily="50" charset="-128"/>
                        </a:rPr>
                        <a:t>(</a:t>
                      </a:r>
                      <a:r>
                        <a:rPr kumimoji="1" lang="ja-JP" altLang="en-US" sz="1100" dirty="0">
                          <a:solidFill>
                            <a:schemeClr val="tx1"/>
                          </a:solidFill>
                          <a:latin typeface="メイリオ" panose="020B0604030504040204" pitchFamily="50" charset="-128"/>
                          <a:ea typeface="メイリオ" panose="020B0604030504040204" pitchFamily="50" charset="-128"/>
                        </a:rPr>
                        <a:t>月</a:t>
                      </a:r>
                      <a:r>
                        <a:rPr kumimoji="1" lang="en-US" altLang="ja-JP" sz="1100" dirty="0">
                          <a:solidFill>
                            <a:schemeClr val="tx1"/>
                          </a:solidFill>
                          <a:latin typeface="メイリオ" panose="020B0604030504040204" pitchFamily="50" charset="-128"/>
                          <a:ea typeface="メイリオ" panose="020B0604030504040204" pitchFamily="50" charset="-128"/>
                        </a:rPr>
                        <a:t>1</a:t>
                      </a:r>
                      <a:r>
                        <a:rPr kumimoji="1" lang="ja-JP" altLang="en-US" sz="1100" dirty="0">
                          <a:solidFill>
                            <a:schemeClr val="tx1"/>
                          </a:solidFill>
                          <a:latin typeface="メイリオ" panose="020B0604030504040204" pitchFamily="50" charset="-128"/>
                          <a:ea typeface="メイリオ" panose="020B0604030504040204" pitchFamily="50" charset="-128"/>
                        </a:rPr>
                        <a:t>回以上）に商品の販売を行うこと</a:t>
                      </a:r>
                    </a:p>
                    <a:p>
                      <a:pPr algn="l"/>
                      <a:r>
                        <a:rPr kumimoji="1" lang="ja-JP" altLang="en-US" sz="1100" dirty="0">
                          <a:solidFill>
                            <a:schemeClr val="tx1"/>
                          </a:solidFill>
                          <a:latin typeface="メイリオ" panose="020B0604030504040204" pitchFamily="50" charset="-128"/>
                          <a:ea typeface="メイリオ" panose="020B0604030504040204" pitchFamily="50" charset="-128"/>
                        </a:rPr>
                        <a:t>・日用生活物資のうち</a:t>
                      </a:r>
                      <a:r>
                        <a:rPr kumimoji="1" lang="en-US" altLang="ja-JP" sz="1100" dirty="0">
                          <a:solidFill>
                            <a:schemeClr val="tx1"/>
                          </a:solidFill>
                          <a:latin typeface="メイリオ" panose="020B0604030504040204" pitchFamily="50" charset="-128"/>
                          <a:ea typeface="メイリオ" panose="020B0604030504040204" pitchFamily="50" charset="-128"/>
                        </a:rPr>
                        <a:t>3</a:t>
                      </a:r>
                      <a:r>
                        <a:rPr kumimoji="1" lang="ja-JP" altLang="en-US" sz="1100" dirty="0">
                          <a:solidFill>
                            <a:schemeClr val="tx1"/>
                          </a:solidFill>
                          <a:latin typeface="メイリオ" panose="020B0604030504040204" pitchFamily="50" charset="-128"/>
                          <a:ea typeface="メイリオ" panose="020B0604030504040204" pitchFamily="50" charset="-128"/>
                        </a:rPr>
                        <a:t>品目以上の商品を取り扱うこと</a:t>
                      </a: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105593">
                <a:tc>
                  <a:txBody>
                    <a:bodyPr/>
                    <a:lstStyle/>
                    <a:p>
                      <a:pPr algn="l"/>
                      <a:r>
                        <a:rPr kumimoji="1" lang="ja-JP" altLang="en-US" sz="1100" dirty="0">
                          <a:solidFill>
                            <a:schemeClr val="tx1"/>
                          </a:solidFill>
                          <a:latin typeface="メイリオ" panose="020B0604030504040204" pitchFamily="50" charset="-128"/>
                          <a:ea typeface="メイリオ" panose="020B0604030504040204" pitchFamily="50" charset="-128"/>
                        </a:rPr>
                        <a:t>③買い物送迎</a:t>
                      </a:r>
                      <a:r>
                        <a:rPr kumimoji="1" lang="zh-TW" altLang="en-US" sz="1100" dirty="0">
                          <a:solidFill>
                            <a:schemeClr val="tx1"/>
                          </a:solidFill>
                          <a:latin typeface="メイリオ" panose="020B0604030504040204" pitchFamily="50" charset="-128"/>
                          <a:ea typeface="メイリオ" panose="020B0604030504040204" pitchFamily="50" charset="-128"/>
                        </a:rPr>
                        <a:t>事業</a:t>
                      </a:r>
                      <a:endParaRPr kumimoji="1" lang="ja-JP" altLang="en-US" sz="1100" dirty="0">
                        <a:solidFill>
                          <a:schemeClr val="tx1"/>
                        </a:solidFill>
                        <a:latin typeface="メイリオ" panose="020B0604030504040204" pitchFamily="50" charset="-128"/>
                        <a:ea typeface="メイリオ" panose="020B0604030504040204" pitchFamily="50" charset="-128"/>
                      </a:endParaRP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100" dirty="0">
                          <a:solidFill>
                            <a:schemeClr val="tx1"/>
                          </a:solidFill>
                          <a:latin typeface="メイリオ" panose="020B0604030504040204" pitchFamily="50" charset="-128"/>
                          <a:ea typeface="メイリオ" panose="020B0604030504040204" pitchFamily="50" charset="-128"/>
                        </a:rPr>
                        <a:t>・買い物困難地域に住む住民を対象に、定期的</a:t>
                      </a:r>
                      <a:r>
                        <a:rPr kumimoji="1" lang="en-US" altLang="ja-JP" sz="1100" dirty="0">
                          <a:solidFill>
                            <a:schemeClr val="tx1"/>
                          </a:solidFill>
                          <a:latin typeface="メイリオ" panose="020B0604030504040204" pitchFamily="50" charset="-128"/>
                          <a:ea typeface="メイリオ" panose="020B0604030504040204" pitchFamily="50" charset="-128"/>
                        </a:rPr>
                        <a:t>(</a:t>
                      </a:r>
                      <a:r>
                        <a:rPr kumimoji="1" lang="ja-JP" altLang="en-US" sz="1100" dirty="0">
                          <a:solidFill>
                            <a:schemeClr val="tx1"/>
                          </a:solidFill>
                          <a:latin typeface="メイリオ" panose="020B0604030504040204" pitchFamily="50" charset="-128"/>
                          <a:ea typeface="メイリオ" panose="020B0604030504040204" pitchFamily="50" charset="-128"/>
                        </a:rPr>
                        <a:t>週</a:t>
                      </a:r>
                      <a:r>
                        <a:rPr kumimoji="1" lang="en-US" altLang="ja-JP" sz="1100" dirty="0">
                          <a:solidFill>
                            <a:schemeClr val="tx1"/>
                          </a:solidFill>
                          <a:latin typeface="メイリオ" panose="020B0604030504040204" pitchFamily="50" charset="-128"/>
                          <a:ea typeface="メイリオ" panose="020B0604030504040204" pitchFamily="50" charset="-128"/>
                        </a:rPr>
                        <a:t>1</a:t>
                      </a:r>
                      <a:r>
                        <a:rPr kumimoji="1" lang="ja-JP" altLang="en-US" sz="1100" dirty="0">
                          <a:solidFill>
                            <a:schemeClr val="tx1"/>
                          </a:solidFill>
                          <a:latin typeface="メイリオ" panose="020B0604030504040204" pitchFamily="50" charset="-128"/>
                          <a:ea typeface="メイリオ" panose="020B0604030504040204" pitchFamily="50" charset="-128"/>
                        </a:rPr>
                        <a:t>回以</a:t>
                      </a:r>
                      <a:endParaRPr kumimoji="1" lang="en-US" altLang="ja-JP" sz="1100" dirty="0">
                        <a:solidFill>
                          <a:schemeClr val="tx1"/>
                        </a:solidFill>
                        <a:latin typeface="メイリオ" panose="020B0604030504040204" pitchFamily="50" charset="-128"/>
                        <a:ea typeface="メイリオ" panose="020B0604030504040204" pitchFamily="50" charset="-128"/>
                      </a:endParaRPr>
                    </a:p>
                    <a:p>
                      <a:pPr algn="l"/>
                      <a:r>
                        <a:rPr kumimoji="1" lang="ja-JP" altLang="en-US" sz="1100" dirty="0">
                          <a:solidFill>
                            <a:schemeClr val="tx1"/>
                          </a:solidFill>
                          <a:latin typeface="メイリオ" panose="020B0604030504040204" pitchFamily="50" charset="-128"/>
                          <a:ea typeface="メイリオ" panose="020B0604030504040204" pitchFamily="50" charset="-128"/>
                        </a:rPr>
                        <a:t>　上）自動車等で商店や商業施設等に送迎を行うこと</a:t>
                      </a:r>
                      <a:endParaRPr kumimoji="1" lang="en-US" altLang="ja-JP" sz="1100" dirty="0">
                        <a:solidFill>
                          <a:schemeClr val="tx1"/>
                        </a:solidFill>
                        <a:latin typeface="メイリオ" panose="020B0604030504040204" pitchFamily="50" charset="-128"/>
                        <a:ea typeface="メイリオ" panose="020B0604030504040204" pitchFamily="50" charset="-128"/>
                      </a:endParaRPr>
                    </a:p>
                    <a:p>
                      <a:pPr algn="l"/>
                      <a:r>
                        <a:rPr kumimoji="1" lang="ja-JP" altLang="en-US" sz="1100" dirty="0">
                          <a:solidFill>
                            <a:schemeClr val="tx1"/>
                          </a:solidFill>
                          <a:latin typeface="メイリオ" panose="020B0604030504040204" pitchFamily="50" charset="-128"/>
                          <a:ea typeface="メイリオ" panose="020B0604030504040204" pitchFamily="50" charset="-128"/>
                        </a:rPr>
                        <a:t>・道路運送法上の許可の必要性の有無について、運輸局に</a:t>
                      </a:r>
                      <a:endParaRPr kumimoji="1" lang="en-US" altLang="ja-JP" sz="1100" dirty="0">
                        <a:solidFill>
                          <a:schemeClr val="tx1"/>
                        </a:solidFill>
                        <a:latin typeface="メイリオ" panose="020B0604030504040204" pitchFamily="50" charset="-128"/>
                        <a:ea typeface="メイリオ" panose="020B0604030504040204" pitchFamily="50" charset="-128"/>
                      </a:endParaRPr>
                    </a:p>
                    <a:p>
                      <a:pPr algn="l"/>
                      <a:r>
                        <a:rPr kumimoji="1" lang="ja-JP" altLang="en-US" sz="1100" dirty="0">
                          <a:solidFill>
                            <a:schemeClr val="tx1"/>
                          </a:solidFill>
                          <a:latin typeface="メイリオ" panose="020B0604030504040204" pitchFamily="50" charset="-128"/>
                          <a:ea typeface="メイリオ" panose="020B0604030504040204" pitchFamily="50" charset="-128"/>
                        </a:rPr>
                        <a:t>　確認を行っていること</a:t>
                      </a:r>
                      <a:endParaRPr kumimoji="1" lang="en-US" altLang="ja-JP" sz="1100" dirty="0">
                        <a:solidFill>
                          <a:schemeClr val="tx1"/>
                        </a:solidFill>
                        <a:latin typeface="メイリオ" panose="020B0604030504040204" pitchFamily="50" charset="-128"/>
                        <a:ea typeface="メイリオ" panose="020B0604030504040204" pitchFamily="50" charset="-128"/>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1029513">
                <a:tc>
                  <a:txBody>
                    <a:bodyPr/>
                    <a:lstStyle/>
                    <a:p>
                      <a:pPr algn="l"/>
                      <a:r>
                        <a:rPr kumimoji="1" lang="ja-JP" altLang="en-US" sz="1100" dirty="0">
                          <a:solidFill>
                            <a:schemeClr val="tx1"/>
                          </a:solidFill>
                          <a:latin typeface="メイリオ" panose="020B0604030504040204" pitchFamily="50" charset="-128"/>
                          <a:ea typeface="メイリオ" panose="020B0604030504040204" pitchFamily="50" charset="-128"/>
                        </a:rPr>
                        <a:t>④宅配事業</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100" dirty="0">
                          <a:solidFill>
                            <a:schemeClr val="tx1"/>
                          </a:solidFill>
                          <a:latin typeface="メイリオ" panose="020B0604030504040204" pitchFamily="50" charset="-128"/>
                          <a:ea typeface="メイリオ" panose="020B0604030504040204" pitchFamily="50" charset="-128"/>
                        </a:rPr>
                        <a:t>・買い物困難地域に住む住民を対象に、店舗等で買い物を</a:t>
                      </a:r>
                      <a:endParaRPr kumimoji="1" lang="en-US" altLang="ja-JP" sz="1100" dirty="0">
                        <a:solidFill>
                          <a:schemeClr val="tx1"/>
                        </a:solidFill>
                        <a:latin typeface="メイリオ" panose="020B0604030504040204" pitchFamily="50" charset="-128"/>
                        <a:ea typeface="メイリオ" panose="020B0604030504040204" pitchFamily="50" charset="-128"/>
                      </a:endParaRPr>
                    </a:p>
                    <a:p>
                      <a:pPr algn="l"/>
                      <a:r>
                        <a:rPr kumimoji="1" lang="ja-JP" altLang="en-US" sz="1100" dirty="0">
                          <a:solidFill>
                            <a:schemeClr val="tx1"/>
                          </a:solidFill>
                          <a:latin typeface="メイリオ" panose="020B0604030504040204" pitchFamily="50" charset="-128"/>
                          <a:ea typeface="メイリオ" panose="020B0604030504040204" pitchFamily="50" charset="-128"/>
                        </a:rPr>
                        <a:t>　した商品や販売している商品を自宅等の指定の場所まで</a:t>
                      </a:r>
                      <a:endParaRPr kumimoji="1" lang="en-US" altLang="ja-JP" sz="1100" dirty="0">
                        <a:solidFill>
                          <a:schemeClr val="tx1"/>
                        </a:solidFill>
                        <a:latin typeface="メイリオ" panose="020B0604030504040204" pitchFamily="50" charset="-128"/>
                        <a:ea typeface="メイリオ" panose="020B0604030504040204" pitchFamily="50" charset="-128"/>
                      </a:endParaRPr>
                    </a:p>
                    <a:p>
                      <a:pPr algn="l"/>
                      <a:r>
                        <a:rPr kumimoji="1" lang="ja-JP" altLang="en-US" sz="1100" dirty="0">
                          <a:solidFill>
                            <a:schemeClr val="tx1"/>
                          </a:solidFill>
                          <a:latin typeface="メイリオ" panose="020B0604030504040204" pitchFamily="50" charset="-128"/>
                          <a:ea typeface="メイリオ" panose="020B0604030504040204" pitchFamily="50" charset="-128"/>
                        </a:rPr>
                        <a:t>　配達すること</a:t>
                      </a:r>
                      <a:endParaRPr kumimoji="1" lang="en-US" altLang="ja-JP" sz="1100" dirty="0">
                        <a:solidFill>
                          <a:schemeClr val="tx1"/>
                        </a:solidFill>
                        <a:latin typeface="メイリオ" panose="020B0604030504040204" pitchFamily="50" charset="-128"/>
                        <a:ea typeface="メイリオ" panose="020B0604030504040204" pitchFamily="50" charset="-128"/>
                      </a:endParaRPr>
                    </a:p>
                    <a:p>
                      <a:pPr algn="l"/>
                      <a:r>
                        <a:rPr kumimoji="1" lang="ja-JP" altLang="en-US" sz="1100" dirty="0">
                          <a:solidFill>
                            <a:schemeClr val="tx1"/>
                          </a:solidFill>
                          <a:latin typeface="メイリオ" panose="020B0604030504040204" pitchFamily="50" charset="-128"/>
                          <a:ea typeface="メイリオ" panose="020B0604030504040204" pitchFamily="50" charset="-128"/>
                        </a:rPr>
                        <a:t>・日用生活物資のうち</a:t>
                      </a:r>
                      <a:r>
                        <a:rPr kumimoji="1" lang="en-US" altLang="ja-JP" sz="1100" dirty="0">
                          <a:solidFill>
                            <a:schemeClr val="tx1"/>
                          </a:solidFill>
                          <a:latin typeface="メイリオ" panose="020B0604030504040204" pitchFamily="50" charset="-128"/>
                          <a:ea typeface="メイリオ" panose="020B0604030504040204" pitchFamily="50" charset="-128"/>
                        </a:rPr>
                        <a:t>3</a:t>
                      </a:r>
                      <a:r>
                        <a:rPr kumimoji="1" lang="ja-JP" altLang="en-US" sz="1100" dirty="0">
                          <a:solidFill>
                            <a:schemeClr val="tx1"/>
                          </a:solidFill>
                          <a:latin typeface="メイリオ" panose="020B0604030504040204" pitchFamily="50" charset="-128"/>
                          <a:ea typeface="メイリオ" panose="020B0604030504040204" pitchFamily="50" charset="-128"/>
                        </a:rPr>
                        <a:t>品目以上の商品を取り扱うこと</a:t>
                      </a:r>
                      <a:endParaRPr kumimoji="1" lang="en-US" altLang="ja-JP" sz="1100" dirty="0">
                        <a:solidFill>
                          <a:schemeClr val="tx1"/>
                        </a:solidFill>
                        <a:latin typeface="メイリオ" panose="020B0604030504040204" pitchFamily="50" charset="-128"/>
                        <a:ea typeface="メイリオ" panose="020B0604030504040204" pitchFamily="50" charset="-128"/>
                      </a:endParaRPr>
                    </a:p>
                    <a:p>
                      <a:pPr algn="l"/>
                      <a:r>
                        <a:rPr kumimoji="1" lang="en-US" altLang="ja-JP" sz="1100" dirty="0">
                          <a:solidFill>
                            <a:schemeClr val="tx1"/>
                          </a:solidFill>
                          <a:latin typeface="メイリオ" panose="020B0604030504040204" pitchFamily="50" charset="-128"/>
                          <a:ea typeface="メイリオ" panose="020B0604030504040204" pitchFamily="50" charset="-128"/>
                        </a:rPr>
                        <a:t>※</a:t>
                      </a:r>
                      <a:r>
                        <a:rPr kumimoji="1" lang="ja-JP" altLang="en-US" sz="1100" dirty="0">
                          <a:solidFill>
                            <a:schemeClr val="tx1"/>
                          </a:solidFill>
                          <a:latin typeface="メイリオ" panose="020B0604030504040204" pitchFamily="50" charset="-128"/>
                          <a:ea typeface="メイリオ" panose="020B0604030504040204" pitchFamily="50" charset="-128"/>
                        </a:rPr>
                        <a:t>自社で加工調理した食品を届けるデリバリーは対象外</a:t>
                      </a: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649659">
                <a:tc>
                  <a:txBody>
                    <a:bodyPr/>
                    <a:lstStyle/>
                    <a:p>
                      <a:pPr algn="l"/>
                      <a:r>
                        <a:rPr kumimoji="1" lang="ja-JP" altLang="en-US" sz="1100" dirty="0">
                          <a:latin typeface="メイリオ" panose="020B0604030504040204" pitchFamily="50" charset="-128"/>
                          <a:ea typeface="メイリオ" panose="020B0604030504040204" pitchFamily="50" charset="-128"/>
                        </a:rPr>
                        <a:t>⑤その他、買い物利便</a:t>
                      </a:r>
                      <a:endParaRPr kumimoji="1" lang="en-US" altLang="ja-JP" sz="1100" dirty="0">
                        <a:latin typeface="メイリオ" panose="020B0604030504040204" pitchFamily="50" charset="-128"/>
                        <a:ea typeface="メイリオ" panose="020B0604030504040204" pitchFamily="50" charset="-128"/>
                      </a:endParaRPr>
                    </a:p>
                    <a:p>
                      <a:pPr algn="l"/>
                      <a:r>
                        <a:rPr kumimoji="1" lang="ja-JP" altLang="en-US" sz="1100" dirty="0">
                          <a:latin typeface="メイリオ" panose="020B0604030504040204" pitchFamily="50" charset="-128"/>
                          <a:ea typeface="メイリオ" panose="020B0604030504040204" pitchFamily="50" charset="-128"/>
                        </a:rPr>
                        <a:t>　性の向上に繋がる事業</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100" dirty="0">
                          <a:latin typeface="メイリオ" panose="020B0604030504040204" pitchFamily="50" charset="-128"/>
                          <a:ea typeface="メイリオ" panose="020B0604030504040204" pitchFamily="50" charset="-128"/>
                        </a:rPr>
                        <a:t>上記以外で審査により認められる事業</a:t>
                      </a:r>
                      <a:endParaRPr kumimoji="1" lang="en-US" altLang="ja-JP" sz="1100" dirty="0">
                        <a:latin typeface="メイリオ" panose="020B0604030504040204" pitchFamily="50" charset="-128"/>
                        <a:ea typeface="メイリオ" panose="020B0604030504040204" pitchFamily="50" charset="-128"/>
                      </a:endParaRPr>
                    </a:p>
                    <a:p>
                      <a:pPr algn="l"/>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移動販売事業は対象外</a:t>
                      </a: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726240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08563" y="204717"/>
            <a:ext cx="6050605" cy="956708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r>
              <a:rPr kumimoji="1" lang="en-US" altLang="ja-JP" sz="1200" dirty="0">
                <a:solidFill>
                  <a:schemeClr val="tx1"/>
                </a:solidFill>
                <a:latin typeface="メイリオ" panose="020B0604030504040204" pitchFamily="50" charset="-128"/>
                <a:ea typeface="メイリオ" panose="020B0604030504040204" pitchFamily="50" charset="-128"/>
              </a:rPr>
              <a:t>【</a:t>
            </a:r>
            <a:r>
              <a:rPr kumimoji="1" lang="ja-JP" altLang="en-US" sz="1200" dirty="0">
                <a:solidFill>
                  <a:schemeClr val="tx1"/>
                </a:solidFill>
                <a:latin typeface="メイリオ" panose="020B0604030504040204" pitchFamily="50" charset="-128"/>
                <a:ea typeface="メイリオ" panose="020B0604030504040204" pitchFamily="50" charset="-128"/>
              </a:rPr>
              <a:t>３．補助対象経費</a:t>
            </a:r>
            <a:r>
              <a:rPr kumimoji="1" lang="en-US" altLang="ja-JP" sz="1200" dirty="0">
                <a:solidFill>
                  <a:schemeClr val="tx1"/>
                </a:solidFill>
                <a:latin typeface="メイリオ" panose="020B0604030504040204" pitchFamily="50" charset="-128"/>
                <a:ea typeface="メイリオ" panose="020B0604030504040204" pitchFamily="50" charset="-128"/>
              </a:rPr>
              <a:t>】</a:t>
            </a:r>
          </a:p>
          <a:p>
            <a:r>
              <a:rPr lang="ja-JP" altLang="en-US" sz="1200" dirty="0">
                <a:solidFill>
                  <a:schemeClr val="tx1"/>
                </a:solidFill>
                <a:latin typeface="メイリオ" panose="020B0604030504040204" pitchFamily="50" charset="-128"/>
                <a:ea typeface="メイリオ" panose="020B0604030504040204" pitchFamily="50" charset="-128"/>
              </a:rPr>
              <a:t>　●開業費等補助金</a:t>
            </a:r>
            <a:endParaRPr lang="en-US"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　　補助事業を実施するために、初年度に必要な経費として、以下の経費を対象と</a:t>
            </a:r>
            <a:endParaRPr lang="en-US"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　します。</a:t>
            </a:r>
            <a:endParaRPr lang="en-US"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　　対象経費は、領収書等により事業実施団体が支払ったことを確認できることが</a:t>
            </a:r>
            <a:endParaRPr lang="en-US"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　必要です。</a:t>
            </a:r>
            <a:endParaRPr lang="en-US" altLang="ja-JP" sz="1200" dirty="0">
              <a:solidFill>
                <a:schemeClr val="tx1"/>
              </a:solidFill>
              <a:latin typeface="メイリオ" panose="020B0604030504040204" pitchFamily="50" charset="-128"/>
              <a:ea typeface="メイリオ" panose="020B0604030504040204" pitchFamily="50" charset="-128"/>
            </a:endParaRPr>
          </a:p>
          <a:p>
            <a:endParaRPr kumimoji="1"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kumimoji="1"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kumimoji="1"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kumimoji="1" lang="en-US" altLang="ja-JP" sz="1200" dirty="0">
              <a:solidFill>
                <a:schemeClr val="tx1"/>
              </a:solidFill>
              <a:latin typeface="メイリオ" panose="020B0604030504040204" pitchFamily="50" charset="-128"/>
              <a:ea typeface="メイリオ" panose="020B0604030504040204" pitchFamily="50" charset="-128"/>
            </a:endParaRPr>
          </a:p>
          <a:p>
            <a:endParaRPr kumimoji="1"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kumimoji="1"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kumimoji="1"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kumimoji="1"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kumimoji="1"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kumimoji="1"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kumimoji="1"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kumimoji="1"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kumimoji="1"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kumimoji="1"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kumimoji="1"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kumimoji="1"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kumimoji="1"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kumimoji="1"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kumimoji="1"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kumimoji="1"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kumimoji="1" lang="en-US"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　　</a:t>
            </a:r>
            <a:r>
              <a:rPr lang="en-US" altLang="ja-JP" sz="1200" dirty="0">
                <a:solidFill>
                  <a:schemeClr val="tx1"/>
                </a:solidFill>
                <a:latin typeface="メイリオ" panose="020B0604030504040204" pitchFamily="50" charset="-128"/>
                <a:ea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rPr>
              <a:t>消耗品及び既に使用している商品の老朽化による買替は対象外です。</a:t>
            </a:r>
            <a:endParaRPr kumimoji="1"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kumimoji="1" lang="en-US" altLang="ja-JP" sz="1400" dirty="0">
              <a:solidFill>
                <a:schemeClr val="tx1"/>
              </a:solidFill>
              <a:latin typeface="メイリオ" panose="020B0604030504040204" pitchFamily="50" charset="-128"/>
              <a:ea typeface="メイリオ" panose="020B0604030504040204" pitchFamily="50" charset="-128"/>
            </a:endParaRPr>
          </a:p>
          <a:p>
            <a:endParaRPr lang="en-US" altLang="ja-JP" sz="1400" dirty="0">
              <a:solidFill>
                <a:schemeClr val="tx1"/>
              </a:solidFill>
              <a:latin typeface="メイリオ" panose="020B0604030504040204" pitchFamily="50" charset="-128"/>
              <a:ea typeface="メイリオ" panose="020B0604030504040204" pitchFamily="50" charset="-128"/>
            </a:endParaRPr>
          </a:p>
          <a:p>
            <a:endParaRPr kumimoji="1" lang="en-US" altLang="ja-JP" sz="1400" dirty="0">
              <a:solidFill>
                <a:schemeClr val="tx1"/>
              </a:solidFill>
              <a:latin typeface="メイリオ" panose="020B0604030504040204" pitchFamily="50" charset="-128"/>
              <a:ea typeface="メイリオ" panose="020B0604030504040204" pitchFamily="50" charset="-128"/>
            </a:endParaRPr>
          </a:p>
          <a:p>
            <a:endParaRPr lang="en-US" altLang="ja-JP" sz="1400" dirty="0">
              <a:solidFill>
                <a:schemeClr val="tx1"/>
              </a:solidFill>
              <a:latin typeface="メイリオ" panose="020B0604030504040204" pitchFamily="50" charset="-128"/>
              <a:ea typeface="メイリオ" panose="020B0604030504040204" pitchFamily="50" charset="-128"/>
            </a:endParaRPr>
          </a:p>
          <a:p>
            <a:endParaRPr kumimoji="1" lang="en-US" altLang="ja-JP" sz="1400" dirty="0">
              <a:solidFill>
                <a:schemeClr val="tx1"/>
              </a:solidFill>
              <a:latin typeface="メイリオ" panose="020B0604030504040204" pitchFamily="50" charset="-128"/>
              <a:ea typeface="メイリオ" panose="020B0604030504040204" pitchFamily="50" charset="-128"/>
            </a:endParaRPr>
          </a:p>
          <a:p>
            <a:endParaRPr lang="en-US" altLang="ja-JP" sz="1400" dirty="0">
              <a:solidFill>
                <a:schemeClr val="tx1"/>
              </a:solidFill>
              <a:latin typeface="メイリオ" panose="020B0604030504040204" pitchFamily="50" charset="-128"/>
              <a:ea typeface="メイリオ" panose="020B0604030504040204" pitchFamily="50" charset="-128"/>
            </a:endParaRPr>
          </a:p>
          <a:p>
            <a:endParaRPr kumimoji="1" lang="en-US" altLang="ja-JP" sz="1400" dirty="0">
              <a:solidFill>
                <a:schemeClr val="tx1"/>
              </a:solidFill>
              <a:latin typeface="メイリオ" panose="020B0604030504040204" pitchFamily="50" charset="-128"/>
              <a:ea typeface="メイリオ" panose="020B0604030504040204" pitchFamily="50" charset="-128"/>
            </a:endParaRPr>
          </a:p>
          <a:p>
            <a:endParaRPr lang="en-US" altLang="ja-JP" sz="1400" dirty="0">
              <a:solidFill>
                <a:schemeClr val="tx1"/>
              </a:solidFill>
              <a:latin typeface="メイリオ" panose="020B0604030504040204" pitchFamily="50" charset="-128"/>
              <a:ea typeface="メイリオ" panose="020B0604030504040204" pitchFamily="50" charset="-128"/>
            </a:endParaRPr>
          </a:p>
          <a:p>
            <a:endParaRPr kumimoji="1" lang="en-US" altLang="ja-JP" sz="1400" dirty="0">
              <a:solidFill>
                <a:schemeClr val="tx1"/>
              </a:solidFill>
              <a:latin typeface="メイリオ" panose="020B0604030504040204" pitchFamily="50" charset="-128"/>
              <a:ea typeface="メイリオ" panose="020B0604030504040204" pitchFamily="50" charset="-128"/>
            </a:endParaRPr>
          </a:p>
          <a:p>
            <a:endParaRPr lang="en-US" altLang="ja-JP" sz="1400" dirty="0">
              <a:solidFill>
                <a:schemeClr val="tx1"/>
              </a:solidFill>
              <a:latin typeface="メイリオ" panose="020B0604030504040204" pitchFamily="50" charset="-128"/>
              <a:ea typeface="メイリオ" panose="020B0604030504040204" pitchFamily="50" charset="-128"/>
            </a:endParaRPr>
          </a:p>
          <a:p>
            <a:endParaRPr kumimoji="1" lang="en-US" altLang="ja-JP" sz="1400" dirty="0">
              <a:solidFill>
                <a:schemeClr val="tx1"/>
              </a:solidFill>
              <a:latin typeface="メイリオ" panose="020B0604030504040204" pitchFamily="50" charset="-128"/>
              <a:ea typeface="メイリオ" panose="020B0604030504040204" pitchFamily="50" charset="-128"/>
            </a:endParaRPr>
          </a:p>
          <a:p>
            <a:endParaRPr lang="en-US" altLang="ja-JP" sz="1400" dirty="0">
              <a:solidFill>
                <a:schemeClr val="tx1"/>
              </a:solidFill>
              <a:latin typeface="メイリオ" panose="020B0604030504040204" pitchFamily="50" charset="-128"/>
              <a:ea typeface="メイリオ" panose="020B0604030504040204" pitchFamily="50" charset="-128"/>
            </a:endParaRPr>
          </a:p>
          <a:p>
            <a:endParaRPr kumimoji="1" lang="en-US" altLang="ja-JP" sz="1400" dirty="0">
              <a:solidFill>
                <a:schemeClr val="tx1"/>
              </a:solidFill>
              <a:latin typeface="メイリオ" panose="020B0604030504040204" pitchFamily="50" charset="-128"/>
              <a:ea typeface="メイリオ" panose="020B0604030504040204" pitchFamily="50" charset="-128"/>
            </a:endParaRPr>
          </a:p>
          <a:p>
            <a:endParaRPr lang="en-US" altLang="ja-JP" sz="1400" dirty="0">
              <a:solidFill>
                <a:schemeClr val="tx1"/>
              </a:solidFill>
              <a:latin typeface="メイリオ" panose="020B0604030504040204" pitchFamily="50" charset="-128"/>
              <a:ea typeface="メイリオ" panose="020B0604030504040204" pitchFamily="50" charset="-128"/>
            </a:endParaRPr>
          </a:p>
          <a:p>
            <a:r>
              <a:rPr kumimoji="1" lang="ja-JP" altLang="en-US" sz="1400" dirty="0">
                <a:solidFill>
                  <a:schemeClr val="tx1"/>
                </a:solidFill>
                <a:latin typeface="メイリオ" panose="020B0604030504040204" pitchFamily="50" charset="-128"/>
                <a:ea typeface="メイリオ" panose="020B0604030504040204" pitchFamily="50" charset="-128"/>
              </a:rPr>
              <a:t>　</a:t>
            </a:r>
          </a:p>
        </p:txBody>
      </p:sp>
      <p:graphicFrame>
        <p:nvGraphicFramePr>
          <p:cNvPr id="5" name="表 4"/>
          <p:cNvGraphicFramePr>
            <a:graphicFrameLocks noGrp="1"/>
          </p:cNvGraphicFramePr>
          <p:nvPr>
            <p:extLst>
              <p:ext uri="{D42A27DB-BD31-4B8C-83A1-F6EECF244321}">
                <p14:modId xmlns:p14="http://schemas.microsoft.com/office/powerpoint/2010/main" val="4066212645"/>
              </p:ext>
            </p:extLst>
          </p:nvPr>
        </p:nvGraphicFramePr>
        <p:xfrm>
          <a:off x="657088" y="2070230"/>
          <a:ext cx="5543823" cy="6725480"/>
        </p:xfrm>
        <a:graphic>
          <a:graphicData uri="http://schemas.openxmlformats.org/drawingml/2006/table">
            <a:tbl>
              <a:tblPr firstRow="1" bandRow="1">
                <a:tableStyleId>{5C22544A-7EE6-4342-B048-85BDC9FD1C3A}</a:tableStyleId>
              </a:tblPr>
              <a:tblGrid>
                <a:gridCol w="1121949">
                  <a:extLst>
                    <a:ext uri="{9D8B030D-6E8A-4147-A177-3AD203B41FA5}">
                      <a16:colId xmlns:a16="http://schemas.microsoft.com/office/drawing/2014/main" val="20000"/>
                    </a:ext>
                  </a:extLst>
                </a:gridCol>
                <a:gridCol w="1296537">
                  <a:extLst>
                    <a:ext uri="{9D8B030D-6E8A-4147-A177-3AD203B41FA5}">
                      <a16:colId xmlns:a16="http://schemas.microsoft.com/office/drawing/2014/main" val="20001"/>
                    </a:ext>
                  </a:extLst>
                </a:gridCol>
                <a:gridCol w="3125337">
                  <a:extLst>
                    <a:ext uri="{9D8B030D-6E8A-4147-A177-3AD203B41FA5}">
                      <a16:colId xmlns:a16="http://schemas.microsoft.com/office/drawing/2014/main" val="20002"/>
                    </a:ext>
                  </a:extLst>
                </a:gridCol>
              </a:tblGrid>
              <a:tr h="329234">
                <a:tc>
                  <a:txBody>
                    <a:bodyPr/>
                    <a:lstStyle/>
                    <a:p>
                      <a:pPr algn="ctr"/>
                      <a:r>
                        <a:rPr kumimoji="1" lang="ja-JP" altLang="en-US" sz="1000" dirty="0">
                          <a:solidFill>
                            <a:schemeClr val="tx1"/>
                          </a:solidFill>
                          <a:latin typeface="メイリオ" panose="020B0604030504040204" pitchFamily="50" charset="-128"/>
                          <a:ea typeface="メイリオ" panose="020B0604030504040204" pitchFamily="50" charset="-128"/>
                        </a:rPr>
                        <a:t>対象事業の区分</a:t>
                      </a: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kumimoji="1" lang="ja-JP" altLang="en-US" sz="1000" dirty="0">
                          <a:solidFill>
                            <a:schemeClr val="tx1"/>
                          </a:solidFill>
                          <a:latin typeface="メイリオ" panose="020B0604030504040204" pitchFamily="50" charset="-128"/>
                          <a:ea typeface="メイリオ" panose="020B0604030504040204" pitchFamily="50" charset="-128"/>
                        </a:rPr>
                        <a:t>対象経費</a:t>
                      </a: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kumimoji="1" lang="ja-JP" altLang="en-US" sz="1000" dirty="0">
                          <a:solidFill>
                            <a:schemeClr val="tx1"/>
                          </a:solidFill>
                          <a:latin typeface="メイリオ" panose="020B0604030504040204" pitchFamily="50" charset="-128"/>
                          <a:ea typeface="メイリオ" panose="020B0604030504040204" pitchFamily="50" charset="-128"/>
                        </a:rPr>
                        <a:t>経費例と注意点</a:t>
                      </a: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0000"/>
                  </a:ext>
                </a:extLst>
              </a:tr>
              <a:tr h="382697">
                <a:tc rowSpan="2">
                  <a:txBody>
                    <a:bodyPr/>
                    <a:lstStyle/>
                    <a:p>
                      <a:pPr algn="l"/>
                      <a:r>
                        <a:rPr kumimoji="1" lang="ja-JP" altLang="en-US" sz="1000" dirty="0">
                          <a:solidFill>
                            <a:schemeClr val="tx1"/>
                          </a:solidFill>
                          <a:latin typeface="メイリオ" panose="020B0604030504040204" pitchFamily="50" charset="-128"/>
                          <a:ea typeface="メイリオ" panose="020B0604030504040204" pitchFamily="50" charset="-128"/>
                        </a:rPr>
                        <a:t>①商店設置事業</a:t>
                      </a:r>
                    </a:p>
                  </a:txBody>
                  <a:tcPr marL="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ja-JP" altLang="en-US" sz="1000" dirty="0">
                          <a:solidFill>
                            <a:schemeClr val="tx1"/>
                          </a:solidFill>
                          <a:latin typeface="メイリオ" panose="020B0604030504040204" pitchFamily="50" charset="-128"/>
                          <a:ea typeface="メイリオ" panose="020B0604030504040204" pitchFamily="50" charset="-128"/>
                        </a:rPr>
                        <a:t>店舗改修費</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ja-JP" altLang="en-US" sz="1000" dirty="0">
                          <a:solidFill>
                            <a:schemeClr val="tx1"/>
                          </a:solidFill>
                          <a:latin typeface="メイリオ" panose="020B0604030504040204" pitchFamily="50" charset="-128"/>
                          <a:ea typeface="メイリオ" panose="020B0604030504040204" pitchFamily="50" charset="-128"/>
                        </a:rPr>
                        <a:t>新たに商店を設置するにあたり必要となる空き店舗等の改修に要する費用</a:t>
                      </a: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329234">
                <a:tc vMerge="1">
                  <a:txBody>
                    <a:bodyPr/>
                    <a:lstStyle/>
                    <a:p>
                      <a:pPr algn="l"/>
                      <a:endParaRPr kumimoji="1" lang="ja-JP" altLang="en-US" sz="110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ja-JP" altLang="en-US" sz="1000" dirty="0">
                          <a:solidFill>
                            <a:schemeClr val="tx1"/>
                          </a:solidFill>
                          <a:latin typeface="メイリオ" panose="020B0604030504040204" pitchFamily="50" charset="-128"/>
                          <a:ea typeface="メイリオ" panose="020B0604030504040204" pitchFamily="50" charset="-128"/>
                        </a:rPr>
                        <a:t>店舗賃借料</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ja-JP" altLang="en-US" sz="1000" dirty="0">
                          <a:solidFill>
                            <a:schemeClr val="tx1"/>
                          </a:solidFill>
                          <a:latin typeface="メイリオ" panose="020B0604030504040204" pitchFamily="50" charset="-128"/>
                          <a:ea typeface="メイリオ" panose="020B0604030504040204" pitchFamily="50" charset="-128"/>
                        </a:rPr>
                        <a:t>空き店舗等を賃貸契約で支払う使用料</a:t>
                      </a: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329234">
                <a:tc>
                  <a:txBody>
                    <a:bodyPr/>
                    <a:lstStyle/>
                    <a:p>
                      <a:pPr algn="l"/>
                      <a:r>
                        <a:rPr kumimoji="1" lang="ja-JP" altLang="en-US" sz="1000" dirty="0">
                          <a:solidFill>
                            <a:schemeClr val="tx1"/>
                          </a:solidFill>
                          <a:latin typeface="メイリオ" panose="020B0604030504040204" pitchFamily="50" charset="-128"/>
                          <a:ea typeface="メイリオ" panose="020B0604030504040204" pitchFamily="50" charset="-128"/>
                        </a:rPr>
                        <a:t>②出張販売事業</a:t>
                      </a:r>
                    </a:p>
                  </a:txBody>
                  <a:tcPr marL="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ja-JP" altLang="en-US" sz="1000" dirty="0">
                          <a:solidFill>
                            <a:schemeClr val="tx1"/>
                          </a:solidFill>
                          <a:latin typeface="メイリオ" panose="020B0604030504040204" pitchFamily="50" charset="-128"/>
                          <a:ea typeface="メイリオ" panose="020B0604030504040204" pitchFamily="50" charset="-128"/>
                        </a:rPr>
                        <a:t>店舗賃借料</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ja-JP" altLang="en-US" sz="1000" dirty="0">
                          <a:solidFill>
                            <a:schemeClr val="tx1"/>
                          </a:solidFill>
                          <a:latin typeface="メイリオ" panose="020B0604030504040204" pitchFamily="50" charset="-128"/>
                          <a:ea typeface="メイリオ" panose="020B0604030504040204" pitchFamily="50" charset="-128"/>
                        </a:rPr>
                        <a:t>空き店舗や集会場等を一時的に借りる場合の使用料</a:t>
                      </a: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329234">
                <a:tc rowSpan="2">
                  <a:txBody>
                    <a:bodyPr/>
                    <a:lstStyle/>
                    <a:p>
                      <a:pPr algn="l"/>
                      <a:r>
                        <a:rPr kumimoji="1" lang="ja-JP" altLang="en-US" sz="1000" dirty="0">
                          <a:solidFill>
                            <a:schemeClr val="tx1"/>
                          </a:solidFill>
                          <a:latin typeface="メイリオ" panose="020B0604030504040204" pitchFamily="50" charset="-128"/>
                          <a:ea typeface="メイリオ" panose="020B0604030504040204" pitchFamily="50" charset="-128"/>
                        </a:rPr>
                        <a:t>③買い物送迎事業</a:t>
                      </a:r>
                    </a:p>
                  </a:txBody>
                  <a:tcPr marL="3600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ja-JP" altLang="en-US" sz="1000" dirty="0">
                          <a:solidFill>
                            <a:schemeClr val="tx1"/>
                          </a:solidFill>
                          <a:latin typeface="メイリオ" panose="020B0604030504040204" pitchFamily="50" charset="-128"/>
                          <a:ea typeface="メイリオ" panose="020B0604030504040204" pitchFamily="50" charset="-128"/>
                        </a:rPr>
                        <a:t>車両リース費</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ja-JP" altLang="en-US" sz="1000" dirty="0">
                          <a:solidFill>
                            <a:schemeClr val="tx1"/>
                          </a:solidFill>
                          <a:latin typeface="メイリオ" panose="020B0604030504040204" pitchFamily="50" charset="-128"/>
                          <a:ea typeface="メイリオ" panose="020B0604030504040204" pitchFamily="50" charset="-128"/>
                        </a:rPr>
                        <a:t>補助事業で使用する車両をリース契約で支払う費用</a:t>
                      </a: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329234">
                <a:tc vMerge="1">
                  <a:txBody>
                    <a:bodyPr/>
                    <a:lstStyle/>
                    <a:p>
                      <a:pPr algn="l"/>
                      <a:endParaRPr kumimoji="1" lang="ja-JP" altLang="en-US" sz="110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ja-JP" altLang="en-US" sz="1000" dirty="0">
                          <a:solidFill>
                            <a:schemeClr val="tx1"/>
                          </a:solidFill>
                          <a:latin typeface="メイリオ" panose="020B0604030504040204" pitchFamily="50" charset="-128"/>
                          <a:ea typeface="メイリオ" panose="020B0604030504040204" pitchFamily="50" charset="-128"/>
                        </a:rPr>
                        <a:t>車両改造費</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ja-JP" altLang="en-US" sz="1000" dirty="0">
                          <a:solidFill>
                            <a:schemeClr val="tx1"/>
                          </a:solidFill>
                          <a:latin typeface="メイリオ" panose="020B0604030504040204" pitchFamily="50" charset="-128"/>
                          <a:ea typeface="メイリオ" panose="020B0604030504040204" pitchFamily="50" charset="-128"/>
                        </a:rPr>
                        <a:t>車両ラッピング等の自動車の改造に要する費用</a:t>
                      </a: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r h="329234">
                <a:tc rowSpan="2">
                  <a:txBody>
                    <a:bodyPr/>
                    <a:lstStyle/>
                    <a:p>
                      <a:pPr algn="l"/>
                      <a:r>
                        <a:rPr kumimoji="1" lang="ja-JP" altLang="en-US" sz="1000" dirty="0">
                          <a:solidFill>
                            <a:schemeClr val="tx1"/>
                          </a:solidFill>
                          <a:latin typeface="メイリオ" panose="020B0604030504040204" pitchFamily="50" charset="-128"/>
                          <a:ea typeface="メイリオ" panose="020B0604030504040204" pitchFamily="50" charset="-128"/>
                        </a:rPr>
                        <a:t>④宅配事業</a:t>
                      </a:r>
                    </a:p>
                  </a:txBody>
                  <a:tcPr marL="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ja-JP" altLang="en-US" sz="1000" dirty="0">
                          <a:solidFill>
                            <a:schemeClr val="tx1"/>
                          </a:solidFill>
                          <a:latin typeface="メイリオ" panose="020B0604030504040204" pitchFamily="50" charset="-128"/>
                          <a:ea typeface="メイリオ" panose="020B0604030504040204" pitchFamily="50" charset="-128"/>
                        </a:rPr>
                        <a:t>車両リース費</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ja-JP" altLang="en-US" sz="1000" dirty="0">
                          <a:solidFill>
                            <a:schemeClr val="tx1"/>
                          </a:solidFill>
                          <a:latin typeface="メイリオ" panose="020B0604030504040204" pitchFamily="50" charset="-128"/>
                          <a:ea typeface="メイリオ" panose="020B0604030504040204" pitchFamily="50" charset="-128"/>
                        </a:rPr>
                        <a:t>補助事業で使用する車両をリース契約で支払う費用</a:t>
                      </a: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9"/>
                  </a:ext>
                </a:extLst>
              </a:tr>
              <a:tr h="329234">
                <a:tc vMerge="1">
                  <a:txBody>
                    <a:bodyPr/>
                    <a:lstStyle/>
                    <a:p>
                      <a:pPr algn="l"/>
                      <a:endParaRPr kumimoji="1" lang="ja-JP" altLang="en-US" sz="110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ja-JP" altLang="en-US" sz="1000" dirty="0">
                          <a:solidFill>
                            <a:schemeClr val="tx1"/>
                          </a:solidFill>
                          <a:latin typeface="メイリオ" panose="020B0604030504040204" pitchFamily="50" charset="-128"/>
                          <a:ea typeface="メイリオ" panose="020B0604030504040204" pitchFamily="50" charset="-128"/>
                        </a:rPr>
                        <a:t>車両改造費</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ja-JP" altLang="en-US" sz="1000" dirty="0">
                          <a:solidFill>
                            <a:schemeClr val="tx1"/>
                          </a:solidFill>
                          <a:latin typeface="メイリオ" panose="020B0604030504040204" pitchFamily="50" charset="-128"/>
                          <a:ea typeface="メイリオ" panose="020B0604030504040204" pitchFamily="50" charset="-128"/>
                        </a:rPr>
                        <a:t>車両ラッピング等の自動車の改造に要する費用</a:t>
                      </a: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0"/>
                  </a:ext>
                </a:extLst>
              </a:tr>
              <a:tr h="329234">
                <a:tc rowSpan="8">
                  <a:txBody>
                    <a:bodyPr/>
                    <a:lstStyle/>
                    <a:p>
                      <a:pPr algn="l"/>
                      <a:r>
                        <a:rPr kumimoji="1" lang="ja-JP" altLang="en-US" sz="1000" dirty="0">
                          <a:solidFill>
                            <a:schemeClr val="tx1"/>
                          </a:solidFill>
                          <a:latin typeface="メイリオ" panose="020B0604030504040204" pitchFamily="50" charset="-128"/>
                          <a:ea typeface="メイリオ" panose="020B0604030504040204" pitchFamily="50" charset="-128"/>
                        </a:rPr>
                        <a:t>共通</a:t>
                      </a:r>
                    </a:p>
                  </a:txBody>
                  <a:tcPr marL="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ja-JP" altLang="en-US" sz="1000" dirty="0">
                          <a:solidFill>
                            <a:schemeClr val="tx1"/>
                          </a:solidFill>
                          <a:latin typeface="メイリオ" panose="020B0604030504040204" pitchFamily="50" charset="-128"/>
                          <a:ea typeface="メイリオ" panose="020B0604030504040204" pitchFamily="50" charset="-128"/>
                        </a:rPr>
                        <a:t>電子システム開発費</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ja-JP" altLang="en-US" sz="1000" dirty="0">
                          <a:solidFill>
                            <a:schemeClr val="tx1"/>
                          </a:solidFill>
                          <a:latin typeface="メイリオ" panose="020B0604030504040204" pitchFamily="50" charset="-128"/>
                          <a:ea typeface="メイリオ" panose="020B0604030504040204" pitchFamily="50" charset="-128"/>
                        </a:rPr>
                        <a:t>オンライン発注システム等の開発に要する費用</a:t>
                      </a: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1"/>
                  </a:ext>
                </a:extLst>
              </a:tr>
              <a:tr h="382697">
                <a:tc vMerge="1">
                  <a:txBody>
                    <a:bodyPr/>
                    <a:lstStyle/>
                    <a:p>
                      <a:pPr algn="l"/>
                      <a:endParaRPr kumimoji="1" lang="ja-JP" altLang="en-US" sz="110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ja-JP" altLang="en-US" sz="1000" dirty="0">
                          <a:solidFill>
                            <a:schemeClr val="tx1"/>
                          </a:solidFill>
                          <a:latin typeface="メイリオ" panose="020B0604030504040204" pitchFamily="50" charset="-128"/>
                          <a:ea typeface="メイリオ" panose="020B0604030504040204" pitchFamily="50" charset="-128"/>
                        </a:rPr>
                        <a:t>ソフトウエア導入費</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ja-JP" altLang="en-US" sz="1000" dirty="0">
                          <a:solidFill>
                            <a:schemeClr val="tx1"/>
                          </a:solidFill>
                          <a:latin typeface="メイリオ" panose="020B0604030504040204" pitchFamily="50" charset="-128"/>
                          <a:ea typeface="メイリオ" panose="020B0604030504040204" pitchFamily="50" charset="-128"/>
                        </a:rPr>
                        <a:t>顧客管理や会計管理等のソフトウエアの導入に要する費用</a:t>
                      </a: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2"/>
                  </a:ext>
                </a:extLst>
              </a:tr>
              <a:tr h="329234">
                <a:tc vMerge="1">
                  <a:txBody>
                    <a:bodyPr/>
                    <a:lstStyle/>
                    <a:p>
                      <a:pPr algn="l"/>
                      <a:endParaRPr kumimoji="1" lang="ja-JP" altLang="en-US" sz="110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ja-JP" altLang="en-US" sz="1000" dirty="0">
                          <a:solidFill>
                            <a:schemeClr val="tx1"/>
                          </a:solidFill>
                          <a:latin typeface="メイリオ" panose="020B0604030504040204" pitchFamily="50" charset="-128"/>
                          <a:ea typeface="メイリオ" panose="020B0604030504040204" pitchFamily="50" charset="-128"/>
                        </a:rPr>
                        <a:t>広報宣伝費</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ja-JP" altLang="en-US" sz="1000" dirty="0">
                          <a:solidFill>
                            <a:schemeClr val="tx1"/>
                          </a:solidFill>
                          <a:latin typeface="メイリオ" panose="020B0604030504040204" pitchFamily="50" charset="-128"/>
                          <a:ea typeface="メイリオ" panose="020B0604030504040204" pitchFamily="50" charset="-128"/>
                        </a:rPr>
                        <a:t>新聞や有料広報誌等の広告宣伝費用等</a:t>
                      </a: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3"/>
                  </a:ext>
                </a:extLst>
              </a:tr>
              <a:tr h="382697">
                <a:tc vMerge="1">
                  <a:txBody>
                    <a:bodyPr/>
                    <a:lstStyle/>
                    <a:p>
                      <a:pPr algn="l"/>
                      <a:endParaRPr kumimoji="1" lang="ja-JP" altLang="en-US" sz="110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ja-JP" altLang="en-US" sz="1000" dirty="0">
                          <a:solidFill>
                            <a:schemeClr val="tx1"/>
                          </a:solidFill>
                          <a:latin typeface="メイリオ" panose="020B0604030504040204" pitchFamily="50" charset="-128"/>
                          <a:ea typeface="メイリオ" panose="020B0604030504040204" pitchFamily="50" charset="-128"/>
                        </a:rPr>
                        <a:t>印刷製本費</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ja-JP" altLang="en-US" sz="1000" dirty="0">
                          <a:solidFill>
                            <a:schemeClr val="tx1"/>
                          </a:solidFill>
                          <a:latin typeface="メイリオ" panose="020B0604030504040204" pitchFamily="50" charset="-128"/>
                          <a:ea typeface="メイリオ" panose="020B0604030504040204" pitchFamily="50" charset="-128"/>
                        </a:rPr>
                        <a:t>ポスターやチラシ等の</a:t>
                      </a:r>
                      <a:r>
                        <a:rPr kumimoji="1" lang="ja-JP" altLang="en-US" sz="1000">
                          <a:solidFill>
                            <a:schemeClr val="tx1"/>
                          </a:solidFill>
                          <a:latin typeface="メイリオ" panose="020B0604030504040204" pitchFamily="50" charset="-128"/>
                          <a:ea typeface="メイリオ" panose="020B0604030504040204" pitchFamily="50" charset="-128"/>
                        </a:rPr>
                        <a:t>作成費用、外部</a:t>
                      </a:r>
                      <a:r>
                        <a:rPr kumimoji="1" lang="ja-JP" altLang="en-US" sz="1000" dirty="0">
                          <a:solidFill>
                            <a:schemeClr val="tx1"/>
                          </a:solidFill>
                          <a:latin typeface="メイリオ" panose="020B0604030504040204" pitchFamily="50" charset="-128"/>
                          <a:ea typeface="メイリオ" panose="020B0604030504040204" pitchFamily="50" charset="-128"/>
                        </a:rPr>
                        <a:t>業者への印刷代等の費用</a:t>
                      </a: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4"/>
                  </a:ext>
                </a:extLst>
              </a:tr>
              <a:tr h="537482">
                <a:tc vMerge="1">
                  <a:txBody>
                    <a:bodyPr/>
                    <a:lstStyle/>
                    <a:p>
                      <a:pPr algn="l"/>
                      <a:endParaRPr kumimoji="1" lang="ja-JP" altLang="en-US" sz="110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ja-JP" altLang="en-US" sz="1000" dirty="0">
                          <a:solidFill>
                            <a:schemeClr val="tx1"/>
                          </a:solidFill>
                          <a:latin typeface="メイリオ" panose="020B0604030504040204" pitchFamily="50" charset="-128"/>
                          <a:ea typeface="メイリオ" panose="020B0604030504040204" pitchFamily="50" charset="-128"/>
                        </a:rPr>
                        <a:t>備品購入費</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ja-JP" altLang="en-US" sz="1000" dirty="0">
                          <a:solidFill>
                            <a:schemeClr val="tx1"/>
                          </a:solidFill>
                          <a:latin typeface="メイリオ" panose="020B0604030504040204" pitchFamily="50" charset="-128"/>
                          <a:ea typeface="メイリオ" panose="020B0604030504040204" pitchFamily="50" charset="-128"/>
                        </a:rPr>
                        <a:t>補助事業実施に必要不可欠な備品で、管理責任を明確にしたものの購入に要する費用（パソコン・タブレット・携帯等の汎用性の高いものは除く）</a:t>
                      </a: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5"/>
                  </a:ext>
                </a:extLst>
              </a:tr>
              <a:tr h="1001837">
                <a:tc vMerge="1">
                  <a:txBody>
                    <a:bodyPr/>
                    <a:lstStyle/>
                    <a:p>
                      <a:pPr algn="l"/>
                      <a:endParaRPr kumimoji="1" lang="ja-JP" altLang="en-US" sz="110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ja-JP" altLang="en-US" sz="1000" dirty="0">
                          <a:solidFill>
                            <a:schemeClr val="tx1"/>
                          </a:solidFill>
                          <a:latin typeface="メイリオ" panose="020B0604030504040204" pitchFamily="50" charset="-128"/>
                          <a:ea typeface="メイリオ" panose="020B0604030504040204" pitchFamily="50" charset="-128"/>
                        </a:rPr>
                        <a:t>燃料費、光熱水費</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ja-JP" altLang="en-US" sz="1000" dirty="0">
                          <a:solidFill>
                            <a:schemeClr val="tx1"/>
                          </a:solidFill>
                          <a:latin typeface="メイリオ" panose="020B0604030504040204" pitchFamily="50" charset="-128"/>
                          <a:ea typeface="メイリオ" panose="020B0604030504040204" pitchFamily="50" charset="-128"/>
                        </a:rPr>
                        <a:t>自動車の燃料の購入に要する費用、水道・ガス・電気代といった事業実施に必要なエネルギーの購入に要する費用（住居兼店舗の場合は、双方の明細を分けることができる場合に限る）</a:t>
                      </a:r>
                      <a:endParaRPr kumimoji="1" lang="en-US" altLang="ja-JP" sz="1000" dirty="0">
                        <a:solidFill>
                          <a:schemeClr val="tx1"/>
                        </a:solidFill>
                        <a:latin typeface="メイリオ" panose="020B0604030504040204" pitchFamily="50" charset="-128"/>
                        <a:ea typeface="メイリオ" panose="020B0604030504040204" pitchFamily="50" charset="-128"/>
                      </a:endParaRPr>
                    </a:p>
                    <a:p>
                      <a:pPr algn="l"/>
                      <a:r>
                        <a:rPr kumimoji="1" lang="en-US" altLang="ja-JP" sz="1000" dirty="0">
                          <a:solidFill>
                            <a:schemeClr val="tx1"/>
                          </a:solidFill>
                          <a:latin typeface="メイリオ" panose="020B0604030504040204" pitchFamily="50" charset="-128"/>
                          <a:ea typeface="メイリオ" panose="020B0604030504040204" pitchFamily="50" charset="-128"/>
                        </a:rPr>
                        <a:t>※1</a:t>
                      </a:r>
                      <a:r>
                        <a:rPr kumimoji="1" lang="ja-JP" altLang="en-US" sz="1000" dirty="0">
                          <a:solidFill>
                            <a:schemeClr val="tx1"/>
                          </a:solidFill>
                          <a:latin typeface="メイリオ" panose="020B0604030504040204" pitchFamily="50" charset="-128"/>
                          <a:ea typeface="メイリオ" panose="020B0604030504040204" pitchFamily="50" charset="-128"/>
                        </a:rPr>
                        <a:t>か月につき、燃料費及び光熱水費の合計額上限</a:t>
                      </a:r>
                      <a:r>
                        <a:rPr kumimoji="1" lang="en-US" altLang="ja-JP" sz="1000" dirty="0">
                          <a:solidFill>
                            <a:schemeClr val="tx1"/>
                          </a:solidFill>
                          <a:latin typeface="メイリオ" panose="020B0604030504040204" pitchFamily="50" charset="-128"/>
                          <a:ea typeface="メイリオ" panose="020B0604030504040204" pitchFamily="50" charset="-128"/>
                        </a:rPr>
                        <a:t>2</a:t>
                      </a:r>
                      <a:r>
                        <a:rPr kumimoji="1" lang="ja-JP" altLang="en-US" sz="1000" dirty="0">
                          <a:solidFill>
                            <a:schemeClr val="tx1"/>
                          </a:solidFill>
                          <a:latin typeface="メイリオ" panose="020B0604030504040204" pitchFamily="50" charset="-128"/>
                          <a:ea typeface="メイリオ" panose="020B0604030504040204" pitchFamily="50" charset="-128"/>
                        </a:rPr>
                        <a:t>万円とする。</a:t>
                      </a: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6"/>
                  </a:ext>
                </a:extLst>
              </a:tr>
              <a:tr h="537482">
                <a:tc vMerge="1">
                  <a:txBody>
                    <a:bodyPr/>
                    <a:lstStyle/>
                    <a:p>
                      <a:pPr algn="l"/>
                      <a:endParaRPr kumimoji="1" lang="ja-JP" altLang="en-US" sz="110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ja-JP" altLang="en-US" sz="1000" dirty="0">
                          <a:solidFill>
                            <a:schemeClr val="tx1"/>
                          </a:solidFill>
                          <a:latin typeface="メイリオ" panose="020B0604030504040204" pitchFamily="50" charset="-128"/>
                          <a:ea typeface="メイリオ" panose="020B0604030504040204" pitchFamily="50" charset="-128"/>
                        </a:rPr>
                        <a:t>人件費</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ja-JP" altLang="en-US" sz="1000" dirty="0">
                          <a:solidFill>
                            <a:schemeClr val="tx1"/>
                          </a:solidFill>
                          <a:latin typeface="メイリオ" panose="020B0604030504040204" pitchFamily="50" charset="-128"/>
                          <a:ea typeface="メイリオ" panose="020B0604030504040204" pitchFamily="50" charset="-128"/>
                        </a:rPr>
                        <a:t>補助事業実施のために新たに雇用した従業員の事業従事における賃金</a:t>
                      </a:r>
                      <a:endParaRPr kumimoji="1" lang="en-US" altLang="ja-JP" sz="1000" dirty="0">
                        <a:solidFill>
                          <a:schemeClr val="tx1"/>
                        </a:solidFill>
                        <a:latin typeface="メイリオ" panose="020B0604030504040204" pitchFamily="50" charset="-128"/>
                        <a:ea typeface="メイリオ" panose="020B0604030504040204" pitchFamily="50" charset="-128"/>
                      </a:endParaRPr>
                    </a:p>
                    <a:p>
                      <a:pPr algn="l"/>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全体対象経費の</a:t>
                      </a:r>
                      <a:r>
                        <a:rPr kumimoji="1" lang="en-US" altLang="ja-JP" sz="1000" dirty="0">
                          <a:solidFill>
                            <a:schemeClr val="tx1"/>
                          </a:solidFill>
                          <a:latin typeface="メイリオ" panose="020B0604030504040204" pitchFamily="50" charset="-128"/>
                          <a:ea typeface="メイリオ" panose="020B0604030504040204" pitchFamily="50" charset="-128"/>
                        </a:rPr>
                        <a:t>30%</a:t>
                      </a:r>
                      <a:r>
                        <a:rPr kumimoji="1" lang="ja-JP" altLang="en-US" sz="1000" dirty="0">
                          <a:solidFill>
                            <a:schemeClr val="tx1"/>
                          </a:solidFill>
                          <a:latin typeface="メイリオ" panose="020B0604030504040204" pitchFamily="50" charset="-128"/>
                          <a:ea typeface="メイリオ" panose="020B0604030504040204" pitchFamily="50" charset="-128"/>
                        </a:rPr>
                        <a:t>以内とする。</a:t>
                      </a: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7"/>
                  </a:ext>
                </a:extLst>
              </a:tr>
              <a:tr h="537482">
                <a:tc vMerge="1">
                  <a:txBody>
                    <a:bodyPr/>
                    <a:lstStyle/>
                    <a:p>
                      <a:pPr algn="l"/>
                      <a:endParaRPr kumimoji="1" lang="ja-JP" altLang="en-US" sz="110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ja-JP" altLang="en-US" sz="1000" dirty="0">
                          <a:solidFill>
                            <a:schemeClr val="tx1"/>
                          </a:solidFill>
                          <a:latin typeface="メイリオ" panose="020B0604030504040204" pitchFamily="50" charset="-128"/>
                          <a:ea typeface="メイリオ" panose="020B0604030504040204" pitchFamily="50" charset="-128"/>
                        </a:rPr>
                        <a:t>その他、事業の実施に必要な経費として認められるもの</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w="12700" cmpd="sng">
                      <a:noFill/>
                      <a:prstDash val="solid"/>
                    </a:lnBlToTr>
                    <a:solidFill>
                      <a:schemeClr val="bg1"/>
                    </a:solidFill>
                  </a:tcPr>
                </a:tc>
                <a:extLst>
                  <a:ext uri="{0D108BD9-81ED-4DB2-BD59-A6C34878D82A}">
                    <a16:rowId xmlns:a16="http://schemas.microsoft.com/office/drawing/2014/main" val="10018"/>
                  </a:ext>
                </a:extLst>
              </a:tr>
            </a:tbl>
          </a:graphicData>
        </a:graphic>
      </p:graphicFrame>
    </p:spTree>
    <p:extLst>
      <p:ext uri="{BB962C8B-B14F-4D97-AF65-F5344CB8AC3E}">
        <p14:creationId xmlns:p14="http://schemas.microsoft.com/office/powerpoint/2010/main" val="331033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08563" y="150125"/>
            <a:ext cx="6050605" cy="965648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1200" dirty="0">
                <a:solidFill>
                  <a:schemeClr val="tx1"/>
                </a:solidFill>
                <a:latin typeface="メイリオ" panose="020B0604030504040204" pitchFamily="50" charset="-128"/>
                <a:ea typeface="メイリオ" panose="020B0604030504040204" pitchFamily="50" charset="-128"/>
              </a:rPr>
              <a:t>【</a:t>
            </a:r>
            <a:r>
              <a:rPr kumimoji="1" lang="ja-JP" altLang="en-US" sz="1200" dirty="0">
                <a:solidFill>
                  <a:schemeClr val="tx1"/>
                </a:solidFill>
                <a:latin typeface="メイリオ" panose="020B0604030504040204" pitchFamily="50" charset="-128"/>
                <a:ea typeface="メイリオ" panose="020B0604030504040204" pitchFamily="50" charset="-128"/>
              </a:rPr>
              <a:t>４．申請</a:t>
            </a:r>
            <a:r>
              <a:rPr kumimoji="1" lang="en-US" altLang="ja-JP" sz="1200" dirty="0">
                <a:solidFill>
                  <a:schemeClr val="tx1"/>
                </a:solidFill>
                <a:latin typeface="メイリオ" panose="020B0604030504040204" pitchFamily="50" charset="-128"/>
                <a:ea typeface="メイリオ" panose="020B0604030504040204" pitchFamily="50" charset="-128"/>
              </a:rPr>
              <a:t>】</a:t>
            </a:r>
          </a:p>
          <a:p>
            <a:r>
              <a:rPr kumimoji="1" lang="ja-JP" altLang="en-US" sz="1200" dirty="0">
                <a:solidFill>
                  <a:schemeClr val="tx1"/>
                </a:solidFill>
                <a:latin typeface="メイリオ" panose="020B0604030504040204" pitchFamily="50" charset="-128"/>
                <a:ea typeface="メイリオ" panose="020B0604030504040204" pitchFamily="50" charset="-128"/>
              </a:rPr>
              <a:t>●募集</a:t>
            </a:r>
            <a:r>
              <a:rPr lang="ja-JP" altLang="en-US" sz="1200" dirty="0">
                <a:solidFill>
                  <a:schemeClr val="tx1"/>
                </a:solidFill>
                <a:latin typeface="メイリオ" panose="020B0604030504040204" pitchFamily="50" charset="-128"/>
                <a:ea typeface="メイリオ" panose="020B0604030504040204" pitchFamily="50" charset="-128"/>
              </a:rPr>
              <a:t>期間</a:t>
            </a:r>
            <a:endParaRPr kumimoji="1" lang="en-US"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　令和</a:t>
            </a:r>
            <a:r>
              <a:rPr lang="en-US" altLang="ja-JP" sz="1200" dirty="0">
                <a:solidFill>
                  <a:schemeClr val="tx1"/>
                </a:solidFill>
                <a:latin typeface="メイリオ" panose="020B0604030504040204" pitchFamily="50" charset="-128"/>
                <a:ea typeface="メイリオ" panose="020B0604030504040204" pitchFamily="50" charset="-128"/>
              </a:rPr>
              <a:t>6</a:t>
            </a:r>
            <a:r>
              <a:rPr lang="ja-JP" altLang="en-US" sz="1200" dirty="0">
                <a:solidFill>
                  <a:schemeClr val="tx1"/>
                </a:solidFill>
                <a:latin typeface="メイリオ" panose="020B0604030504040204" pitchFamily="50" charset="-128"/>
                <a:ea typeface="メイリオ" panose="020B0604030504040204" pitchFamily="50" charset="-128"/>
              </a:rPr>
              <a:t>年</a:t>
            </a:r>
            <a:r>
              <a:rPr lang="en-US" altLang="ja-JP" sz="1200" dirty="0">
                <a:solidFill>
                  <a:schemeClr val="tx1"/>
                </a:solidFill>
                <a:latin typeface="メイリオ" panose="020B0604030504040204" pitchFamily="50" charset="-128"/>
                <a:ea typeface="メイリオ" panose="020B0604030504040204" pitchFamily="50" charset="-128"/>
              </a:rPr>
              <a:t>4</a:t>
            </a:r>
            <a:r>
              <a:rPr lang="ja-JP" altLang="en-US" sz="1200" dirty="0">
                <a:solidFill>
                  <a:schemeClr val="tx1"/>
                </a:solidFill>
                <a:latin typeface="メイリオ" panose="020B0604030504040204" pitchFamily="50" charset="-128"/>
                <a:ea typeface="メイリオ" panose="020B0604030504040204" pitchFamily="50" charset="-128"/>
              </a:rPr>
              <a:t>月</a:t>
            </a:r>
            <a:r>
              <a:rPr lang="en-US" altLang="ja-JP" sz="1200" dirty="0">
                <a:solidFill>
                  <a:schemeClr val="tx1"/>
                </a:solidFill>
                <a:latin typeface="メイリオ" panose="020B0604030504040204" pitchFamily="50" charset="-128"/>
                <a:ea typeface="メイリオ" panose="020B0604030504040204" pitchFamily="50" charset="-128"/>
              </a:rPr>
              <a:t>15</a:t>
            </a:r>
            <a:r>
              <a:rPr lang="ja-JP" altLang="en-US" sz="1200" dirty="0">
                <a:solidFill>
                  <a:schemeClr val="tx1"/>
                </a:solidFill>
                <a:latin typeface="メイリオ" panose="020B0604030504040204" pitchFamily="50" charset="-128"/>
                <a:ea typeface="メイリオ" panose="020B0604030504040204" pitchFamily="50" charset="-128"/>
              </a:rPr>
              <a:t>日（月）～ </a:t>
            </a:r>
            <a:r>
              <a:rPr lang="en-US" altLang="ja-JP" sz="1200" dirty="0">
                <a:solidFill>
                  <a:schemeClr val="tx1"/>
                </a:solidFill>
                <a:latin typeface="メイリオ" panose="020B0604030504040204" pitchFamily="50" charset="-128"/>
                <a:ea typeface="メイリオ" panose="020B0604030504040204" pitchFamily="50" charset="-128"/>
              </a:rPr>
              <a:t>5</a:t>
            </a:r>
            <a:r>
              <a:rPr lang="ja-JP" altLang="en-US" sz="1200" dirty="0">
                <a:solidFill>
                  <a:schemeClr val="tx1"/>
                </a:solidFill>
                <a:latin typeface="メイリオ" panose="020B0604030504040204" pitchFamily="50" charset="-128"/>
                <a:ea typeface="メイリオ" panose="020B0604030504040204" pitchFamily="50" charset="-128"/>
              </a:rPr>
              <a:t>月</a:t>
            </a:r>
            <a:r>
              <a:rPr lang="en-US" altLang="ja-JP" sz="1200" dirty="0">
                <a:solidFill>
                  <a:schemeClr val="tx1"/>
                </a:solidFill>
                <a:latin typeface="メイリオ" panose="020B0604030504040204" pitchFamily="50" charset="-128"/>
                <a:ea typeface="メイリオ" panose="020B0604030504040204" pitchFamily="50" charset="-128"/>
              </a:rPr>
              <a:t>17</a:t>
            </a:r>
            <a:r>
              <a:rPr lang="ja-JP" altLang="en-US" sz="1200" dirty="0">
                <a:solidFill>
                  <a:schemeClr val="tx1"/>
                </a:solidFill>
                <a:latin typeface="メイリオ" panose="020B0604030504040204" pitchFamily="50" charset="-128"/>
                <a:ea typeface="メイリオ" panose="020B0604030504040204" pitchFamily="50" charset="-128"/>
              </a:rPr>
              <a:t>日（金）</a:t>
            </a:r>
            <a:endParaRPr kumimoji="1" lang="en-US"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●提出書類</a:t>
            </a:r>
            <a:endParaRPr lang="en-US"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　以下の提出書類を期日までにご提出ください。なお、提出書類の用紙サイズは</a:t>
            </a:r>
            <a:r>
              <a:rPr lang="en-US" altLang="ja-JP" sz="1200" dirty="0">
                <a:solidFill>
                  <a:schemeClr val="tx1"/>
                </a:solidFill>
                <a:latin typeface="メイリオ" panose="020B0604030504040204" pitchFamily="50" charset="-128"/>
                <a:ea typeface="メイリオ" panose="020B0604030504040204" pitchFamily="50" charset="-128"/>
              </a:rPr>
              <a:t>A4</a:t>
            </a:r>
            <a:r>
              <a:rPr lang="ja-JP" altLang="en-US" sz="1200" dirty="0" err="1">
                <a:solidFill>
                  <a:schemeClr val="tx1"/>
                </a:solidFill>
                <a:latin typeface="メイリオ" panose="020B0604030504040204" pitchFamily="50" charset="-128"/>
                <a:ea typeface="メイリオ" panose="020B0604030504040204" pitchFamily="50" charset="-128"/>
              </a:rPr>
              <a:t>、</a:t>
            </a:r>
            <a:endParaRPr lang="en-US"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　使用する言語は日本語に限定します。</a:t>
            </a:r>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　</a:t>
            </a:r>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kumimoji="1" lang="en-US" altLang="ja-JP" sz="1200" dirty="0">
              <a:solidFill>
                <a:schemeClr val="tx1"/>
              </a:solidFill>
              <a:latin typeface="メイリオ" panose="020B0604030504040204" pitchFamily="50" charset="-128"/>
              <a:ea typeface="メイリオ" panose="020B0604030504040204" pitchFamily="50" charset="-128"/>
            </a:endParaRPr>
          </a:p>
          <a:p>
            <a:endParaRPr kumimoji="1" lang="en-US" altLang="ja-JP" sz="1200" dirty="0">
              <a:solidFill>
                <a:schemeClr val="tx1"/>
              </a:solidFill>
              <a:latin typeface="メイリオ" panose="020B0604030504040204" pitchFamily="50" charset="-128"/>
              <a:ea typeface="メイリオ" panose="020B0604030504040204" pitchFamily="50" charset="-128"/>
            </a:endParaRPr>
          </a:p>
          <a:p>
            <a:endParaRPr kumimoji="1"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kumimoji="1" lang="en-US" altLang="ja-JP" sz="1200" dirty="0">
              <a:solidFill>
                <a:schemeClr val="tx1"/>
              </a:solidFill>
              <a:latin typeface="メイリオ" panose="020B0604030504040204" pitchFamily="50" charset="-128"/>
              <a:ea typeface="メイリオ" panose="020B0604030504040204" pitchFamily="50" charset="-128"/>
            </a:endParaRPr>
          </a:p>
          <a:p>
            <a:endParaRPr kumimoji="1" lang="en-US" altLang="ja-JP" sz="1200" dirty="0">
              <a:solidFill>
                <a:schemeClr val="tx1"/>
              </a:solidFill>
              <a:latin typeface="メイリオ" panose="020B0604030504040204" pitchFamily="50" charset="-128"/>
              <a:ea typeface="メイリオ" panose="020B0604030504040204" pitchFamily="50" charset="-128"/>
            </a:endParaRPr>
          </a:p>
          <a:p>
            <a:endParaRPr kumimoji="1" lang="en-US" altLang="ja-JP" sz="1200" dirty="0">
              <a:solidFill>
                <a:schemeClr val="tx1"/>
              </a:solidFill>
              <a:latin typeface="メイリオ" panose="020B0604030504040204" pitchFamily="50" charset="-128"/>
              <a:ea typeface="メイリオ" panose="020B0604030504040204" pitchFamily="50" charset="-128"/>
            </a:endParaRPr>
          </a:p>
          <a:p>
            <a:r>
              <a:rPr kumimoji="1" lang="ja-JP" altLang="en-US" sz="1200" dirty="0">
                <a:solidFill>
                  <a:schemeClr val="tx1"/>
                </a:solidFill>
                <a:latin typeface="メイリオ" panose="020B0604030504040204" pitchFamily="50" charset="-128"/>
                <a:ea typeface="メイリオ" panose="020B0604030504040204" pitchFamily="50" charset="-128"/>
              </a:rPr>
              <a:t>　</a:t>
            </a:r>
            <a:endParaRPr kumimoji="1" lang="en-US" altLang="ja-JP" sz="1200" dirty="0">
              <a:solidFill>
                <a:schemeClr val="tx1"/>
              </a:solidFill>
              <a:latin typeface="メイリオ" panose="020B0604030504040204" pitchFamily="50" charset="-128"/>
              <a:ea typeface="メイリオ" panose="020B0604030504040204" pitchFamily="50" charset="-128"/>
            </a:endParaRPr>
          </a:p>
          <a:p>
            <a:r>
              <a:rPr kumimoji="1" lang="en-US" altLang="ja-JP" sz="1050" dirty="0">
                <a:solidFill>
                  <a:schemeClr val="tx1"/>
                </a:solidFill>
                <a:latin typeface="メイリオ" panose="020B0604030504040204" pitchFamily="50" charset="-128"/>
                <a:ea typeface="メイリオ" panose="020B0604030504040204" pitchFamily="50" charset="-128"/>
              </a:rPr>
              <a:t>※</a:t>
            </a:r>
            <a:r>
              <a:rPr kumimoji="1" lang="ja-JP" altLang="en-US" sz="1050" dirty="0">
                <a:solidFill>
                  <a:schemeClr val="tx1"/>
                </a:solidFill>
                <a:latin typeface="メイリオ" panose="020B0604030504040204" pitchFamily="50" charset="-128"/>
                <a:ea typeface="メイリオ" panose="020B0604030504040204" pitchFamily="50" charset="-128"/>
              </a:rPr>
              <a:t>提出後、提出書類の内容に関するヒアリングや別途追加資料の提出を求める場合があります。</a:t>
            </a:r>
            <a:endParaRPr kumimoji="1" lang="en-US" altLang="ja-JP" sz="1050" dirty="0">
              <a:solidFill>
                <a:schemeClr val="tx1"/>
              </a:solidFill>
              <a:latin typeface="メイリオ" panose="020B0604030504040204" pitchFamily="50" charset="-128"/>
              <a:ea typeface="メイリオ" panose="020B0604030504040204" pitchFamily="50" charset="-128"/>
            </a:endParaRPr>
          </a:p>
          <a:p>
            <a:endParaRPr kumimoji="1" lang="en-US" altLang="ja-JP" sz="1200" dirty="0">
              <a:solidFill>
                <a:schemeClr val="tx1"/>
              </a:solidFill>
              <a:latin typeface="メイリオ" panose="020B0604030504040204" pitchFamily="50" charset="-128"/>
              <a:ea typeface="メイリオ" panose="020B0604030504040204" pitchFamily="50" charset="-128"/>
            </a:endParaRPr>
          </a:p>
          <a:p>
            <a:r>
              <a:rPr kumimoji="1" lang="ja-JP" altLang="en-US" sz="1200" dirty="0">
                <a:solidFill>
                  <a:schemeClr val="tx1"/>
                </a:solidFill>
                <a:latin typeface="メイリオ" panose="020B0604030504040204" pitchFamily="50" charset="-128"/>
                <a:ea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rPr>
              <a:t>提出</a:t>
            </a:r>
            <a:r>
              <a:rPr kumimoji="1" lang="ja-JP" altLang="en-US" sz="1200" dirty="0">
                <a:solidFill>
                  <a:schemeClr val="tx1"/>
                </a:solidFill>
                <a:latin typeface="メイリオ" panose="020B0604030504040204" pitchFamily="50" charset="-128"/>
                <a:ea typeface="メイリオ" panose="020B0604030504040204" pitchFamily="50" charset="-128"/>
              </a:rPr>
              <a:t>方法</a:t>
            </a:r>
            <a:endParaRPr kumimoji="1" lang="en-US"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　持参又は簡易書留にて以下提出先にご提出ください。なお、持参による提出の受付</a:t>
            </a:r>
            <a:endParaRPr lang="en-US"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　は、平日の午前</a:t>
            </a:r>
            <a:r>
              <a:rPr lang="en-US" altLang="ja-JP" sz="1200" dirty="0">
                <a:solidFill>
                  <a:schemeClr val="tx1"/>
                </a:solidFill>
                <a:latin typeface="メイリオ" panose="020B0604030504040204" pitchFamily="50" charset="-128"/>
                <a:ea typeface="メイリオ" panose="020B0604030504040204" pitchFamily="50" charset="-128"/>
              </a:rPr>
              <a:t>8</a:t>
            </a:r>
            <a:r>
              <a:rPr lang="ja-JP" altLang="en-US" sz="1200" dirty="0">
                <a:solidFill>
                  <a:schemeClr val="tx1"/>
                </a:solidFill>
                <a:latin typeface="メイリオ" panose="020B0604030504040204" pitchFamily="50" charset="-128"/>
                <a:ea typeface="メイリオ" panose="020B0604030504040204" pitchFamily="50" charset="-128"/>
              </a:rPr>
              <a:t>時</a:t>
            </a:r>
            <a:r>
              <a:rPr lang="en-US" altLang="ja-JP" sz="1200" dirty="0">
                <a:solidFill>
                  <a:schemeClr val="tx1"/>
                </a:solidFill>
                <a:latin typeface="メイリオ" panose="020B0604030504040204" pitchFamily="50" charset="-128"/>
                <a:ea typeface="メイリオ" panose="020B0604030504040204" pitchFamily="50" charset="-128"/>
              </a:rPr>
              <a:t>30</a:t>
            </a:r>
            <a:r>
              <a:rPr lang="ja-JP" altLang="en-US" sz="1200" dirty="0">
                <a:solidFill>
                  <a:schemeClr val="tx1"/>
                </a:solidFill>
                <a:latin typeface="メイリオ" panose="020B0604030504040204" pitchFamily="50" charset="-128"/>
                <a:ea typeface="メイリオ" panose="020B0604030504040204" pitchFamily="50" charset="-128"/>
              </a:rPr>
              <a:t>分から午後</a:t>
            </a:r>
            <a:r>
              <a:rPr lang="en-US" altLang="ja-JP" sz="1200" dirty="0">
                <a:solidFill>
                  <a:schemeClr val="tx1"/>
                </a:solidFill>
                <a:latin typeface="メイリオ" panose="020B0604030504040204" pitchFamily="50" charset="-128"/>
                <a:ea typeface="メイリオ" panose="020B0604030504040204" pitchFamily="50" charset="-128"/>
              </a:rPr>
              <a:t>5</a:t>
            </a:r>
            <a:r>
              <a:rPr lang="ja-JP" altLang="en-US" sz="1200" dirty="0">
                <a:solidFill>
                  <a:schemeClr val="tx1"/>
                </a:solidFill>
                <a:latin typeface="メイリオ" panose="020B0604030504040204" pitchFamily="50" charset="-128"/>
                <a:ea typeface="メイリオ" panose="020B0604030504040204" pitchFamily="50" charset="-128"/>
              </a:rPr>
              <a:t>時までとします。また、簡易書留による提出は、</a:t>
            </a:r>
            <a:endParaRPr lang="en-US"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　封筒の表面に「エントリーシート在中」と記載し送付してください。</a:t>
            </a:r>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●書類提出先（事務局）</a:t>
            </a:r>
            <a:endParaRPr lang="en-US"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　志摩市役所 観光経済部 経済課</a:t>
            </a:r>
            <a:endParaRPr lang="en-US"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　　〒</a:t>
            </a:r>
            <a:r>
              <a:rPr lang="en-US" altLang="ja-JP" sz="1200" dirty="0">
                <a:solidFill>
                  <a:schemeClr val="tx1"/>
                </a:solidFill>
                <a:latin typeface="メイリオ" panose="020B0604030504040204" pitchFamily="50" charset="-128"/>
                <a:ea typeface="メイリオ" panose="020B0604030504040204" pitchFamily="50" charset="-128"/>
              </a:rPr>
              <a:t>517-0592</a:t>
            </a:r>
            <a:r>
              <a:rPr lang="ja-JP" altLang="en-US" sz="1200" dirty="0">
                <a:solidFill>
                  <a:schemeClr val="tx1"/>
                </a:solidFill>
                <a:latin typeface="メイリオ" panose="020B0604030504040204" pitchFamily="50" charset="-128"/>
                <a:ea typeface="メイリオ" panose="020B0604030504040204" pitchFamily="50" charset="-128"/>
              </a:rPr>
              <a:t>　三重県志摩市阿児町鵜方</a:t>
            </a:r>
            <a:r>
              <a:rPr lang="en-US" altLang="ja-JP" sz="1200" dirty="0">
                <a:solidFill>
                  <a:schemeClr val="tx1"/>
                </a:solidFill>
                <a:latin typeface="メイリオ" panose="020B0604030504040204" pitchFamily="50" charset="-128"/>
                <a:ea typeface="メイリオ" panose="020B0604030504040204" pitchFamily="50" charset="-128"/>
              </a:rPr>
              <a:t>3098-22</a:t>
            </a:r>
          </a:p>
          <a:p>
            <a:r>
              <a:rPr lang="ja-JP" altLang="en-US" sz="1200" dirty="0">
                <a:solidFill>
                  <a:schemeClr val="tx1"/>
                </a:solidFill>
                <a:latin typeface="メイリオ" panose="020B0604030504040204" pitchFamily="50" charset="-128"/>
                <a:ea typeface="メイリオ" panose="020B0604030504040204" pitchFamily="50" charset="-128"/>
              </a:rPr>
              <a:t>　　　</a:t>
            </a:r>
            <a:r>
              <a:rPr lang="en-US" altLang="ja-JP" sz="1200" dirty="0">
                <a:solidFill>
                  <a:schemeClr val="tx1"/>
                </a:solidFill>
                <a:latin typeface="メイリオ" panose="020B0604030504040204" pitchFamily="50" charset="-128"/>
                <a:ea typeface="メイリオ" panose="020B0604030504040204" pitchFamily="50" charset="-128"/>
              </a:rPr>
              <a:t>TEL</a:t>
            </a:r>
            <a:r>
              <a:rPr lang="ja-JP" altLang="en-US" sz="1200" dirty="0">
                <a:solidFill>
                  <a:schemeClr val="tx1"/>
                </a:solidFill>
                <a:latin typeface="メイリオ" panose="020B0604030504040204" pitchFamily="50" charset="-128"/>
                <a:ea typeface="メイリオ" panose="020B0604030504040204" pitchFamily="50" charset="-128"/>
              </a:rPr>
              <a:t>：</a:t>
            </a:r>
            <a:r>
              <a:rPr lang="en-US" altLang="ja-JP" sz="1200" dirty="0">
                <a:solidFill>
                  <a:schemeClr val="tx1"/>
                </a:solidFill>
                <a:latin typeface="メイリオ" panose="020B0604030504040204" pitchFamily="50" charset="-128"/>
                <a:ea typeface="メイリオ" panose="020B0604030504040204" pitchFamily="50" charset="-128"/>
              </a:rPr>
              <a:t>0599-44-0010</a:t>
            </a:r>
            <a:r>
              <a:rPr lang="ja-JP" altLang="en-US" sz="1200" dirty="0">
                <a:solidFill>
                  <a:schemeClr val="tx1"/>
                </a:solidFill>
                <a:latin typeface="メイリオ" panose="020B0604030504040204" pitchFamily="50" charset="-128"/>
                <a:ea typeface="メイリオ" panose="020B0604030504040204" pitchFamily="50" charset="-128"/>
              </a:rPr>
              <a:t>　</a:t>
            </a:r>
            <a:r>
              <a:rPr lang="en-US" altLang="ja-JP" sz="1200" dirty="0">
                <a:solidFill>
                  <a:schemeClr val="tx1"/>
                </a:solidFill>
                <a:latin typeface="メイリオ" panose="020B0604030504040204" pitchFamily="50" charset="-128"/>
                <a:ea typeface="メイリオ" panose="020B0604030504040204" pitchFamily="50" charset="-128"/>
              </a:rPr>
              <a:t>FAX</a:t>
            </a:r>
            <a:r>
              <a:rPr lang="ja-JP" altLang="en-US" sz="1200" dirty="0">
                <a:solidFill>
                  <a:schemeClr val="tx1"/>
                </a:solidFill>
                <a:latin typeface="メイリオ" panose="020B0604030504040204" pitchFamily="50" charset="-128"/>
                <a:ea typeface="メイリオ" panose="020B0604030504040204" pitchFamily="50" charset="-128"/>
              </a:rPr>
              <a:t>：</a:t>
            </a:r>
            <a:r>
              <a:rPr lang="en-US" altLang="ja-JP" sz="1200" dirty="0">
                <a:solidFill>
                  <a:schemeClr val="tx1"/>
                </a:solidFill>
                <a:latin typeface="メイリオ" panose="020B0604030504040204" pitchFamily="50" charset="-128"/>
                <a:ea typeface="メイリオ" panose="020B0604030504040204" pitchFamily="50" charset="-128"/>
              </a:rPr>
              <a:t>0599-44-5262</a:t>
            </a:r>
          </a:p>
          <a:p>
            <a:r>
              <a:rPr lang="ja-JP" altLang="en-US" sz="1200" dirty="0">
                <a:solidFill>
                  <a:schemeClr val="tx1"/>
                </a:solidFill>
                <a:latin typeface="メイリオ" panose="020B0604030504040204" pitchFamily="50" charset="-128"/>
                <a:ea typeface="メイリオ" panose="020B0604030504040204" pitchFamily="50" charset="-128"/>
              </a:rPr>
              <a:t>　　　</a:t>
            </a:r>
            <a:r>
              <a:rPr lang="en-US" altLang="ja-JP" sz="1200" dirty="0">
                <a:solidFill>
                  <a:schemeClr val="tx1"/>
                </a:solidFill>
                <a:latin typeface="メイリオ" panose="020B0604030504040204" pitchFamily="50" charset="-128"/>
                <a:ea typeface="メイリオ" panose="020B0604030504040204" pitchFamily="50" charset="-128"/>
              </a:rPr>
              <a:t>E-mail</a:t>
            </a:r>
            <a:r>
              <a:rPr lang="ja-JP" altLang="en-US" sz="1200" dirty="0">
                <a:solidFill>
                  <a:schemeClr val="tx1"/>
                </a:solidFill>
                <a:latin typeface="メイリオ" panose="020B0604030504040204" pitchFamily="50" charset="-128"/>
                <a:ea typeface="メイリオ" panose="020B0604030504040204" pitchFamily="50" charset="-128"/>
              </a:rPr>
              <a:t>：</a:t>
            </a:r>
            <a:r>
              <a:rPr lang="en-US" altLang="ja-JP" sz="1200" dirty="0">
                <a:solidFill>
                  <a:schemeClr val="tx1"/>
                </a:solidFill>
                <a:latin typeface="メイリオ" panose="020B0604030504040204" pitchFamily="50" charset="-128"/>
                <a:ea typeface="メイリオ" panose="020B0604030504040204" pitchFamily="50" charset="-128"/>
                <a:hlinkClick r:id="rId2"/>
              </a:rPr>
              <a:t>keizai@city.shima.lg.jp</a:t>
            </a:r>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r>
              <a:rPr lang="en-US" altLang="ja-JP" sz="1200" dirty="0">
                <a:solidFill>
                  <a:schemeClr val="tx1"/>
                </a:solidFill>
                <a:latin typeface="メイリオ" panose="020B0604030504040204" pitchFamily="50" charset="-128"/>
                <a:ea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rPr>
              <a:t>５．採用事業者の決定及び交付申請</a:t>
            </a:r>
            <a:r>
              <a:rPr lang="en-US" altLang="ja-JP" sz="1200" dirty="0">
                <a:solidFill>
                  <a:schemeClr val="tx1"/>
                </a:solidFill>
                <a:latin typeface="メイリオ" panose="020B0604030504040204" pitchFamily="50" charset="-128"/>
                <a:ea typeface="メイリオ" panose="020B0604030504040204" pitchFamily="50" charset="-128"/>
              </a:rPr>
              <a:t>】</a:t>
            </a:r>
          </a:p>
          <a:p>
            <a:r>
              <a:rPr lang="ja-JP" altLang="en-US" sz="1200" dirty="0">
                <a:solidFill>
                  <a:schemeClr val="tx1"/>
                </a:solidFill>
                <a:latin typeface="メイリオ" panose="020B0604030504040204" pitchFamily="50" charset="-128"/>
                <a:ea typeface="メイリオ" panose="020B0604030504040204" pitchFamily="50" charset="-128"/>
              </a:rPr>
              <a:t>●採用事業者の決定</a:t>
            </a:r>
            <a:endParaRPr lang="en-US"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　募集期間終了後、事務局が一括して資格審査を行い、審査結果により、採用事業者</a:t>
            </a:r>
            <a:endParaRPr lang="en-US"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　を決定します。応募者多数の場合は、審査委員会による審査を経て、採用事業者を</a:t>
            </a:r>
            <a:endParaRPr lang="en-US"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　決定します。審査委員会では、別紙「採用事業者選定審査　審査基準」に基づいて　　　　　　　　</a:t>
            </a:r>
            <a:endParaRPr lang="en-US"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　審査を実施します。</a:t>
            </a:r>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9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●審査結果の通知</a:t>
            </a:r>
            <a:endParaRPr lang="en-US"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　申請者全員に対し、書面により通知します。</a:t>
            </a:r>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9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●補助金の交付決定</a:t>
            </a:r>
            <a:endParaRPr lang="en-US"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　要綱第</a:t>
            </a:r>
            <a:r>
              <a:rPr lang="en-US" altLang="ja-JP" sz="1200" dirty="0">
                <a:solidFill>
                  <a:schemeClr val="tx1"/>
                </a:solidFill>
                <a:latin typeface="メイリオ" panose="020B0604030504040204" pitchFamily="50" charset="-128"/>
                <a:ea typeface="メイリオ" panose="020B0604030504040204" pitchFamily="50" charset="-128"/>
              </a:rPr>
              <a:t>8</a:t>
            </a:r>
            <a:r>
              <a:rPr lang="ja-JP" altLang="en-US" sz="1200" dirty="0">
                <a:solidFill>
                  <a:schemeClr val="tx1"/>
                </a:solidFill>
                <a:latin typeface="メイリオ" panose="020B0604030504040204" pitchFamily="50" charset="-128"/>
                <a:ea typeface="メイリオ" panose="020B0604030504040204" pitchFamily="50" charset="-128"/>
              </a:rPr>
              <a:t>条に基づき交付申請の提出があった際に交付決定します。</a:t>
            </a:r>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9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●次点者への交付決定</a:t>
            </a:r>
            <a:endParaRPr lang="en-US"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　採用事業者が交付申請をしなかった場合、その他権利を失った場合はその旨を次点</a:t>
            </a:r>
            <a:endParaRPr lang="en-US"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　者へ通知し、要綱第</a:t>
            </a:r>
            <a:r>
              <a:rPr lang="en-US" altLang="ja-JP" sz="1200" dirty="0">
                <a:solidFill>
                  <a:schemeClr val="tx1"/>
                </a:solidFill>
                <a:latin typeface="メイリオ" panose="020B0604030504040204" pitchFamily="50" charset="-128"/>
                <a:ea typeface="メイリオ" panose="020B0604030504040204" pitchFamily="50" charset="-128"/>
              </a:rPr>
              <a:t>8</a:t>
            </a:r>
            <a:r>
              <a:rPr lang="ja-JP" altLang="en-US" sz="1200" dirty="0">
                <a:solidFill>
                  <a:schemeClr val="tx1"/>
                </a:solidFill>
                <a:latin typeface="メイリオ" panose="020B0604030504040204" pitchFamily="50" charset="-128"/>
                <a:ea typeface="メイリオ" panose="020B0604030504040204" pitchFamily="50" charset="-128"/>
              </a:rPr>
              <a:t>条に基づき交付申請の提出があった後に交付決定を行います。</a:t>
            </a:r>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p:txBody>
      </p:sp>
      <p:graphicFrame>
        <p:nvGraphicFramePr>
          <p:cNvPr id="2" name="表 1">
            <a:extLst>
              <a:ext uri="{FF2B5EF4-FFF2-40B4-BE49-F238E27FC236}">
                <a16:creationId xmlns:a16="http://schemas.microsoft.com/office/drawing/2014/main" id="{E38A95D4-C077-4A62-9A9A-DBC038FE98D5}"/>
              </a:ext>
            </a:extLst>
          </p:cNvPr>
          <p:cNvGraphicFramePr>
            <a:graphicFrameLocks noGrp="1"/>
          </p:cNvGraphicFramePr>
          <p:nvPr>
            <p:extLst>
              <p:ext uri="{D42A27DB-BD31-4B8C-83A1-F6EECF244321}">
                <p14:modId xmlns:p14="http://schemas.microsoft.com/office/powerpoint/2010/main" val="4043570677"/>
              </p:ext>
            </p:extLst>
          </p:nvPr>
        </p:nvGraphicFramePr>
        <p:xfrm>
          <a:off x="592206" y="1535663"/>
          <a:ext cx="5673587" cy="2952185"/>
        </p:xfrm>
        <a:graphic>
          <a:graphicData uri="http://schemas.openxmlformats.org/drawingml/2006/table">
            <a:tbl>
              <a:tblPr firstRow="1" bandRow="1">
                <a:tableStyleId>{5C22544A-7EE6-4342-B048-85BDC9FD1C3A}</a:tableStyleId>
              </a:tblPr>
              <a:tblGrid>
                <a:gridCol w="441464">
                  <a:extLst>
                    <a:ext uri="{9D8B030D-6E8A-4147-A177-3AD203B41FA5}">
                      <a16:colId xmlns:a16="http://schemas.microsoft.com/office/drawing/2014/main" val="1207462373"/>
                    </a:ext>
                  </a:extLst>
                </a:gridCol>
                <a:gridCol w="1616766">
                  <a:extLst>
                    <a:ext uri="{9D8B030D-6E8A-4147-A177-3AD203B41FA5}">
                      <a16:colId xmlns:a16="http://schemas.microsoft.com/office/drawing/2014/main" val="1745697328"/>
                    </a:ext>
                  </a:extLst>
                </a:gridCol>
                <a:gridCol w="901147">
                  <a:extLst>
                    <a:ext uri="{9D8B030D-6E8A-4147-A177-3AD203B41FA5}">
                      <a16:colId xmlns:a16="http://schemas.microsoft.com/office/drawing/2014/main" val="1634855435"/>
                    </a:ext>
                  </a:extLst>
                </a:gridCol>
                <a:gridCol w="410818">
                  <a:extLst>
                    <a:ext uri="{9D8B030D-6E8A-4147-A177-3AD203B41FA5}">
                      <a16:colId xmlns:a16="http://schemas.microsoft.com/office/drawing/2014/main" val="512765083"/>
                    </a:ext>
                  </a:extLst>
                </a:gridCol>
                <a:gridCol w="2303392">
                  <a:extLst>
                    <a:ext uri="{9D8B030D-6E8A-4147-A177-3AD203B41FA5}">
                      <a16:colId xmlns:a16="http://schemas.microsoft.com/office/drawing/2014/main" val="4062604684"/>
                    </a:ext>
                  </a:extLst>
                </a:gridCol>
              </a:tblGrid>
              <a:tr h="430670">
                <a:tc>
                  <a:txBody>
                    <a:bodyPr/>
                    <a:lstStyle/>
                    <a:p>
                      <a:pPr algn="ctr"/>
                      <a:r>
                        <a:rPr kumimoji="1" lang="ja-JP" altLang="en-US" sz="1200" b="0" dirty="0">
                          <a:solidFill>
                            <a:schemeClr val="tx1"/>
                          </a:solidFill>
                          <a:latin typeface="メイリオ" panose="020B0604030504040204" pitchFamily="50" charset="-128"/>
                          <a:ea typeface="メイリオ" panose="020B0604030504040204" pitchFamily="50" charset="-128"/>
                        </a:rPr>
                        <a:t>順番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200" b="0" dirty="0">
                          <a:solidFill>
                            <a:schemeClr val="tx1"/>
                          </a:solidFill>
                          <a:latin typeface="メイリオ" panose="020B0604030504040204" pitchFamily="50" charset="-128"/>
                          <a:ea typeface="メイリオ" panose="020B0604030504040204" pitchFamily="50" charset="-128"/>
                        </a:rPr>
                        <a:t>提出書類の名称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200" b="0" dirty="0">
                          <a:solidFill>
                            <a:schemeClr val="tx1"/>
                          </a:solidFill>
                          <a:latin typeface="メイリオ" panose="020B0604030504040204" pitchFamily="50" charset="-128"/>
                          <a:ea typeface="メイリオ" panose="020B0604030504040204" pitchFamily="50" charset="-128"/>
                        </a:rPr>
                        <a:t>様式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200" b="0" dirty="0">
                          <a:solidFill>
                            <a:schemeClr val="tx1"/>
                          </a:solidFill>
                          <a:latin typeface="メイリオ" panose="020B0604030504040204" pitchFamily="50" charset="-128"/>
                          <a:ea typeface="メイリオ" panose="020B0604030504040204" pitchFamily="50" charset="-128"/>
                        </a:rPr>
                        <a:t>必須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200" b="0" dirty="0">
                          <a:solidFill>
                            <a:schemeClr val="tx1"/>
                          </a:solidFill>
                          <a:latin typeface="メイリオ" panose="020B0604030504040204" pitchFamily="50" charset="-128"/>
                          <a:ea typeface="メイリオ" panose="020B0604030504040204" pitchFamily="50" charset="-128"/>
                        </a:rPr>
                        <a:t>備考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033558764"/>
                  </a:ext>
                </a:extLst>
              </a:tr>
              <a:tr h="392528">
                <a:tc>
                  <a:txBody>
                    <a:bodyPr/>
                    <a:lstStyle/>
                    <a:p>
                      <a:pPr algn="ctr"/>
                      <a:r>
                        <a:rPr kumimoji="1" lang="en-US" altLang="ja-JP" sz="1200" dirty="0">
                          <a:latin typeface="メイリオ" panose="020B0604030504040204" pitchFamily="50" charset="-128"/>
                          <a:ea typeface="メイリオ" panose="020B0604030504040204" pitchFamily="50" charset="-128"/>
                        </a:rPr>
                        <a:t>1</a:t>
                      </a:r>
                      <a:endParaRPr kumimoji="1" lang="ja-JP" altLang="en-US" sz="12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200" dirty="0">
                          <a:solidFill>
                            <a:schemeClr val="tx1"/>
                          </a:solidFill>
                          <a:latin typeface="メイリオ" panose="020B0604030504040204" pitchFamily="50" charset="-128"/>
                          <a:ea typeface="メイリオ" panose="020B0604030504040204" pitchFamily="50" charset="-128"/>
                        </a:rPr>
                        <a:t>エントリーシート</a:t>
                      </a:r>
                      <a:endParaRPr kumimoji="1" lang="ja-JP" altLang="en-US" sz="12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200" dirty="0">
                          <a:solidFill>
                            <a:schemeClr val="tx1"/>
                          </a:solidFill>
                          <a:latin typeface="メイリオ" panose="020B0604030504040204" pitchFamily="50" charset="-128"/>
                          <a:ea typeface="メイリオ" panose="020B0604030504040204" pitchFamily="50" charset="-128"/>
                        </a:rPr>
                        <a:t>様式第</a:t>
                      </a:r>
                      <a:r>
                        <a:rPr lang="en-US" altLang="ja-JP" sz="1200" dirty="0">
                          <a:solidFill>
                            <a:schemeClr val="tx1"/>
                          </a:solidFill>
                          <a:latin typeface="メイリオ" panose="020B0604030504040204" pitchFamily="50" charset="-128"/>
                          <a:ea typeface="メイリオ" panose="020B0604030504040204" pitchFamily="50" charset="-128"/>
                        </a:rPr>
                        <a:t>1</a:t>
                      </a:r>
                      <a:r>
                        <a:rPr lang="ja-JP" altLang="en-US" sz="1200" dirty="0">
                          <a:solidFill>
                            <a:schemeClr val="tx1"/>
                          </a:solidFill>
                          <a:latin typeface="メイリオ" panose="020B0604030504040204" pitchFamily="50" charset="-128"/>
                          <a:ea typeface="メイリオ" panose="020B0604030504040204" pitchFamily="50" charset="-128"/>
                        </a:rPr>
                        <a:t>号</a:t>
                      </a:r>
                      <a:endParaRPr kumimoji="1" lang="ja-JP" altLang="en-US" sz="12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a:latin typeface="メイリオ" panose="020B0604030504040204" pitchFamily="50" charset="-128"/>
                          <a:ea typeface="メイリオ"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00611707"/>
                  </a:ext>
                </a:extLst>
              </a:tr>
              <a:tr h="410817">
                <a:tc>
                  <a:txBody>
                    <a:bodyPr/>
                    <a:lstStyle/>
                    <a:p>
                      <a:pPr algn="ctr"/>
                      <a:r>
                        <a:rPr kumimoji="1" lang="en-US" altLang="ja-JP" sz="1200" dirty="0">
                          <a:latin typeface="メイリオ" panose="020B0604030504040204" pitchFamily="50" charset="-128"/>
                          <a:ea typeface="メイリオ" panose="020B0604030504040204" pitchFamily="50" charset="-128"/>
                        </a:rPr>
                        <a:t>2</a:t>
                      </a:r>
                      <a:endParaRPr kumimoji="1" lang="ja-JP" altLang="en-US" sz="12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メイリオ" panose="020B0604030504040204" pitchFamily="50" charset="-128"/>
                          <a:ea typeface="メイリオ" panose="020B0604030504040204" pitchFamily="50" charset="-128"/>
                        </a:rPr>
                        <a:t>事業内容確認調書</a:t>
                      </a:r>
                      <a:endParaRPr kumimoji="1" lang="ja-JP" altLang="en-US" sz="12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latin typeface="メイリオ" panose="020B0604030504040204" pitchFamily="50" charset="-128"/>
                          <a:ea typeface="メイリオ" panose="020B0604030504040204" pitchFamily="50" charset="-128"/>
                        </a:rPr>
                        <a:t>指定様式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a:latin typeface="メイリオ" panose="020B0604030504040204" pitchFamily="50" charset="-128"/>
                          <a:ea typeface="メイリオ"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37993341"/>
                  </a:ext>
                </a:extLst>
              </a:tr>
              <a:tr h="430670">
                <a:tc>
                  <a:txBody>
                    <a:bodyPr/>
                    <a:lstStyle/>
                    <a:p>
                      <a:pPr algn="ctr"/>
                      <a:r>
                        <a:rPr kumimoji="1" lang="en-US" altLang="ja-JP" sz="1200" dirty="0">
                          <a:latin typeface="メイリオ" panose="020B0604030504040204" pitchFamily="50" charset="-128"/>
                          <a:ea typeface="メイリオ" panose="020B0604030504040204" pitchFamily="50" charset="-128"/>
                        </a:rPr>
                        <a:t>3</a:t>
                      </a:r>
                      <a:endParaRPr kumimoji="1" lang="ja-JP" altLang="en-US" sz="12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latin typeface="メイリオ" panose="020B0604030504040204" pitchFamily="50" charset="-128"/>
                          <a:ea typeface="メイリオ" panose="020B0604030504040204" pitchFamily="50" charset="-128"/>
                        </a:rPr>
                        <a:t>実施予定場所・ルートが確認できる資料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latin typeface="メイリオ" panose="020B0604030504040204" pitchFamily="50" charset="-128"/>
                          <a:ea typeface="メイリオ" panose="020B0604030504040204" pitchFamily="50" charset="-128"/>
                        </a:rPr>
                        <a:t>任意様式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a:latin typeface="メイリオ" panose="020B0604030504040204" pitchFamily="50" charset="-128"/>
                          <a:ea typeface="メイリオ"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latin typeface="メイリオ" panose="020B0604030504040204" pitchFamily="50" charset="-128"/>
                          <a:ea typeface="メイリオ" panose="020B0604030504040204" pitchFamily="50" charset="-128"/>
                        </a:rPr>
                        <a:t>実施予定として既に設定している場所やルートがある場合</a:t>
                      </a:r>
                      <a:endParaRPr kumimoji="1" lang="en-US" altLang="ja-JP" sz="1200" dirty="0">
                        <a:latin typeface="メイリオ" panose="020B0604030504040204" pitchFamily="50" charset="-128"/>
                        <a:ea typeface="メイリオ" panose="020B0604030504040204" pitchFamily="50" charset="-128"/>
                      </a:endParaRPr>
                    </a:p>
                    <a:p>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商店設置事業、出張販売事業の</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場合は必須です。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51968742"/>
                  </a:ext>
                </a:extLst>
              </a:tr>
              <a:tr h="430670">
                <a:tc>
                  <a:txBody>
                    <a:bodyPr/>
                    <a:lstStyle/>
                    <a:p>
                      <a:pPr algn="ctr"/>
                      <a:r>
                        <a:rPr kumimoji="1" lang="en-US" altLang="ja-JP" sz="1200" dirty="0">
                          <a:latin typeface="メイリオ" panose="020B0604030504040204" pitchFamily="50" charset="-128"/>
                          <a:ea typeface="メイリオ" panose="020B0604030504040204" pitchFamily="50" charset="-128"/>
                        </a:rPr>
                        <a:t>4</a:t>
                      </a:r>
                      <a:endParaRPr kumimoji="1" lang="ja-JP" altLang="en-US" sz="12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200" dirty="0">
                          <a:solidFill>
                            <a:schemeClr val="tx1"/>
                          </a:solidFill>
                          <a:latin typeface="メイリオ" panose="020B0604030504040204" pitchFamily="50" charset="-128"/>
                          <a:ea typeface="メイリオ" panose="020B0604030504040204" pitchFamily="50" charset="-128"/>
                        </a:rPr>
                        <a:t>許認可等を証明する書類の写し</a:t>
                      </a:r>
                      <a:endParaRPr kumimoji="1" lang="ja-JP" altLang="en-US" sz="12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latin typeface="メイリオ" panose="020B0604030504040204" pitchFamily="50" charset="-128"/>
                          <a:ea typeface="メイリオ" panose="020B0604030504040204" pitchFamily="50" charset="-128"/>
                        </a:rPr>
                        <a:t>写し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a:latin typeface="メイリオ" panose="020B0604030504040204" pitchFamily="50" charset="-128"/>
                          <a:ea typeface="メイリオ"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200" dirty="0">
                          <a:solidFill>
                            <a:schemeClr val="tx1"/>
                          </a:solidFill>
                          <a:latin typeface="メイリオ" panose="020B0604030504040204" pitchFamily="50" charset="-128"/>
                          <a:ea typeface="メイリオ" panose="020B0604030504040204" pitchFamily="50" charset="-128"/>
                        </a:rPr>
                        <a:t>許認可等が必要な補助事業を実施する場合</a:t>
                      </a:r>
                      <a:endParaRPr kumimoji="1" lang="ja-JP" altLang="en-US" sz="12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13233940"/>
                  </a:ext>
                </a:extLst>
              </a:tr>
              <a:tr h="416315">
                <a:tc>
                  <a:txBody>
                    <a:bodyPr/>
                    <a:lstStyle/>
                    <a:p>
                      <a:pPr algn="ctr"/>
                      <a:r>
                        <a:rPr kumimoji="1" lang="en-US" altLang="ja-JP" sz="1200" dirty="0">
                          <a:latin typeface="メイリオ" panose="020B0604030504040204" pitchFamily="50" charset="-128"/>
                          <a:ea typeface="メイリオ" panose="020B0604030504040204" pitchFamily="50" charset="-128"/>
                        </a:rPr>
                        <a:t>5</a:t>
                      </a:r>
                      <a:endParaRPr kumimoji="1" lang="ja-JP" altLang="en-US" sz="12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latin typeface="メイリオ" panose="020B0604030504040204" pitchFamily="50" charset="-128"/>
                          <a:ea typeface="メイリオ" panose="020B0604030504040204" pitchFamily="50" charset="-128"/>
                        </a:rPr>
                        <a:t>その他説明資料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latin typeface="メイリオ" panose="020B0604030504040204" pitchFamily="50" charset="-128"/>
                          <a:ea typeface="メイリオ" panose="020B0604030504040204" pitchFamily="50" charset="-128"/>
                        </a:rPr>
                        <a:t>任意様式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dirty="0">
                          <a:latin typeface="メイリオ" panose="020B0604030504040204" pitchFamily="50" charset="-128"/>
                          <a:ea typeface="メイリオ" panose="020B0604030504040204" pitchFamily="50" charset="-128"/>
                        </a:rPr>
                        <a:t>A4</a:t>
                      </a:r>
                      <a:r>
                        <a:rPr kumimoji="1" lang="ja-JP" altLang="en-US" sz="1200" dirty="0">
                          <a:latin typeface="メイリオ" panose="020B0604030504040204" pitchFamily="50" charset="-128"/>
                          <a:ea typeface="メイリオ" panose="020B0604030504040204" pitchFamily="50" charset="-128"/>
                        </a:rPr>
                        <a:t>サイズ</a:t>
                      </a:r>
                      <a:r>
                        <a:rPr kumimoji="1" lang="en-US" altLang="ja-JP" sz="1200" dirty="0">
                          <a:latin typeface="メイリオ" panose="020B0604030504040204" pitchFamily="50" charset="-128"/>
                          <a:ea typeface="メイリオ" panose="020B0604030504040204" pitchFamily="50" charset="-128"/>
                        </a:rPr>
                        <a:t>2</a:t>
                      </a:r>
                      <a:r>
                        <a:rPr kumimoji="1" lang="ja-JP" altLang="en-US" sz="1200" dirty="0">
                          <a:latin typeface="メイリオ" panose="020B0604030504040204" pitchFamily="50" charset="-128"/>
                          <a:ea typeface="メイリオ" panose="020B0604030504040204" pitchFamily="50" charset="-128"/>
                        </a:rPr>
                        <a:t>枚（</a:t>
                      </a:r>
                      <a:r>
                        <a:rPr kumimoji="1" lang="en-US" altLang="ja-JP" sz="1200" dirty="0">
                          <a:latin typeface="メイリオ" panose="020B0604030504040204" pitchFamily="50" charset="-128"/>
                          <a:ea typeface="メイリオ" panose="020B0604030504040204" pitchFamily="50" charset="-128"/>
                        </a:rPr>
                        <a:t>4</a:t>
                      </a:r>
                      <a:r>
                        <a:rPr kumimoji="1" lang="ja-JP" altLang="en-US" sz="1200" dirty="0">
                          <a:latin typeface="メイリオ" panose="020B0604030504040204" pitchFamily="50" charset="-128"/>
                          <a:ea typeface="メイリオ" panose="020B0604030504040204" pitchFamily="50" charset="-128"/>
                        </a:rPr>
                        <a:t>ページ）まで</a:t>
                      </a:r>
                      <a:endParaRPr kumimoji="1" lang="en-US" altLang="ja-JP" sz="1200" dirty="0">
                        <a:latin typeface="メイリオ" panose="020B0604030504040204" pitchFamily="50" charset="-128"/>
                        <a:ea typeface="メイリオ" panose="020B0604030504040204" pitchFamily="50" charset="-128"/>
                      </a:endParaRPr>
                    </a:p>
                    <a:p>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文字サイズ：</a:t>
                      </a:r>
                      <a:r>
                        <a:rPr kumimoji="1" lang="en-US" altLang="ja-JP" sz="1100" dirty="0">
                          <a:latin typeface="メイリオ" panose="020B0604030504040204" pitchFamily="50" charset="-128"/>
                          <a:ea typeface="メイリオ" panose="020B0604030504040204" pitchFamily="50" charset="-128"/>
                        </a:rPr>
                        <a:t>12</a:t>
                      </a:r>
                      <a:r>
                        <a:rPr kumimoji="1" lang="ja-JP" altLang="en-US" sz="1100" dirty="0">
                          <a:latin typeface="メイリオ" panose="020B0604030504040204" pitchFamily="50" charset="-128"/>
                          <a:ea typeface="メイリオ" panose="020B0604030504040204" pitchFamily="50" charset="-128"/>
                        </a:rPr>
                        <a:t>ポイント以上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024034"/>
                  </a:ext>
                </a:extLst>
              </a:tr>
            </a:tbl>
          </a:graphicData>
        </a:graphic>
      </p:graphicFrame>
    </p:spTree>
    <p:extLst>
      <p:ext uri="{BB962C8B-B14F-4D97-AF65-F5344CB8AC3E}">
        <p14:creationId xmlns:p14="http://schemas.microsoft.com/office/powerpoint/2010/main" val="564943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8913E715-5C95-4422-82CD-515F33B35FD5}"/>
              </a:ext>
            </a:extLst>
          </p:cNvPr>
          <p:cNvSpPr/>
          <p:nvPr/>
        </p:nvSpPr>
        <p:spPr>
          <a:xfrm>
            <a:off x="408563" y="150125"/>
            <a:ext cx="6050605" cy="965648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1200" dirty="0">
                <a:solidFill>
                  <a:schemeClr val="tx1"/>
                </a:solidFill>
                <a:latin typeface="メイリオ" panose="020B0604030504040204" pitchFamily="50" charset="-128"/>
                <a:ea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rPr>
              <a:t>６</a:t>
            </a:r>
            <a:r>
              <a:rPr kumimoji="1" lang="ja-JP" altLang="en-US" sz="1200" dirty="0">
                <a:solidFill>
                  <a:schemeClr val="tx1"/>
                </a:solidFill>
                <a:latin typeface="メイリオ" panose="020B0604030504040204" pitchFamily="50" charset="-128"/>
                <a:ea typeface="メイリオ" panose="020B0604030504040204" pitchFamily="50" charset="-128"/>
              </a:rPr>
              <a:t>．その他</a:t>
            </a:r>
            <a:r>
              <a:rPr kumimoji="1" lang="en-US" altLang="ja-JP" sz="1200" dirty="0">
                <a:solidFill>
                  <a:schemeClr val="tx1"/>
                </a:solidFill>
                <a:latin typeface="メイリオ" panose="020B0604030504040204" pitchFamily="50" charset="-128"/>
                <a:ea typeface="メイリオ" panose="020B0604030504040204" pitchFamily="50" charset="-128"/>
              </a:rPr>
              <a:t>】</a:t>
            </a:r>
          </a:p>
          <a:p>
            <a:r>
              <a:rPr lang="ja-JP" altLang="en-US" sz="1200" dirty="0">
                <a:solidFill>
                  <a:schemeClr val="tx1"/>
                </a:solidFill>
                <a:latin typeface="メイリオ" panose="020B0604030504040204" pitchFamily="50" charset="-128"/>
                <a:ea typeface="メイリオ" panose="020B0604030504040204" pitchFamily="50" charset="-128"/>
              </a:rPr>
              <a:t>　</a:t>
            </a:r>
            <a:r>
              <a:rPr lang="en-US" altLang="ja-JP" sz="1200" dirty="0">
                <a:solidFill>
                  <a:schemeClr val="tx1"/>
                </a:solidFill>
                <a:latin typeface="メイリオ" panose="020B0604030504040204" pitchFamily="50" charset="-128"/>
                <a:ea typeface="メイリオ" panose="020B0604030504040204" pitchFamily="50" charset="-128"/>
              </a:rPr>
              <a:t>(1)</a:t>
            </a:r>
            <a:r>
              <a:rPr lang="ja-JP" altLang="en-US" sz="1200" dirty="0">
                <a:solidFill>
                  <a:schemeClr val="tx1"/>
                </a:solidFill>
                <a:latin typeface="メイリオ" panose="020B0604030504040204" pitchFamily="50" charset="-128"/>
                <a:ea typeface="メイリオ" panose="020B0604030504040204" pitchFamily="50" charset="-128"/>
              </a:rPr>
              <a:t>　提出された書類、審査の過程等は、公表しません。</a:t>
            </a:r>
          </a:p>
          <a:p>
            <a:r>
              <a:rPr lang="ja-JP" altLang="en-US" sz="1200" dirty="0">
                <a:solidFill>
                  <a:schemeClr val="tx1"/>
                </a:solidFill>
                <a:latin typeface="メイリオ" panose="020B0604030504040204" pitchFamily="50" charset="-128"/>
                <a:ea typeface="メイリオ" panose="020B0604030504040204" pitchFamily="50" charset="-128"/>
              </a:rPr>
              <a:t>　</a:t>
            </a:r>
            <a:r>
              <a:rPr lang="en-US" altLang="ja-JP" sz="1200" dirty="0">
                <a:solidFill>
                  <a:schemeClr val="tx1"/>
                </a:solidFill>
                <a:latin typeface="メイリオ" panose="020B0604030504040204" pitchFamily="50" charset="-128"/>
                <a:ea typeface="メイリオ" panose="020B0604030504040204" pitchFamily="50" charset="-128"/>
              </a:rPr>
              <a:t>(2)</a:t>
            </a:r>
            <a:r>
              <a:rPr lang="ja-JP" altLang="en-US" sz="1200" dirty="0">
                <a:solidFill>
                  <a:schemeClr val="tx1"/>
                </a:solidFill>
                <a:latin typeface="メイリオ" panose="020B0604030504040204" pitchFamily="50" charset="-128"/>
                <a:ea typeface="メイリオ" panose="020B0604030504040204" pitchFamily="50" charset="-128"/>
              </a:rPr>
              <a:t>　提出書類の作成・提出に関する費用は、すべて申請者の負担とします。</a:t>
            </a:r>
          </a:p>
          <a:p>
            <a:r>
              <a:rPr lang="ja-JP" altLang="en-US" sz="1200" dirty="0">
                <a:solidFill>
                  <a:schemeClr val="tx1"/>
                </a:solidFill>
                <a:latin typeface="メイリオ" panose="020B0604030504040204" pitchFamily="50" charset="-128"/>
                <a:ea typeface="メイリオ" panose="020B0604030504040204" pitchFamily="50" charset="-128"/>
              </a:rPr>
              <a:t>　</a:t>
            </a:r>
            <a:r>
              <a:rPr lang="en-US" altLang="ja-JP" sz="1200" dirty="0">
                <a:solidFill>
                  <a:schemeClr val="tx1"/>
                </a:solidFill>
                <a:latin typeface="メイリオ" panose="020B0604030504040204" pitchFamily="50" charset="-128"/>
                <a:ea typeface="メイリオ" panose="020B0604030504040204" pitchFamily="50" charset="-128"/>
              </a:rPr>
              <a:t>(3)</a:t>
            </a:r>
            <a:r>
              <a:rPr lang="ja-JP" altLang="en-US" sz="1200" dirty="0">
                <a:solidFill>
                  <a:schemeClr val="tx1"/>
                </a:solidFill>
                <a:latin typeface="メイリオ" panose="020B0604030504040204" pitchFamily="50" charset="-128"/>
                <a:ea typeface="メイリオ" panose="020B0604030504040204" pitchFamily="50" charset="-128"/>
              </a:rPr>
              <a:t>　提出書類は、申請者に返還しません。</a:t>
            </a:r>
          </a:p>
          <a:p>
            <a:r>
              <a:rPr lang="ja-JP" altLang="en-US" sz="1200" dirty="0">
                <a:solidFill>
                  <a:schemeClr val="tx1"/>
                </a:solidFill>
                <a:latin typeface="メイリオ" panose="020B0604030504040204" pitchFamily="50" charset="-128"/>
                <a:ea typeface="メイリオ" panose="020B0604030504040204" pitchFamily="50" charset="-128"/>
              </a:rPr>
              <a:t>　</a:t>
            </a:r>
            <a:r>
              <a:rPr lang="en-US" altLang="ja-JP" sz="1200" dirty="0">
                <a:solidFill>
                  <a:schemeClr val="tx1"/>
                </a:solidFill>
                <a:latin typeface="メイリオ" panose="020B0604030504040204" pitchFamily="50" charset="-128"/>
                <a:ea typeface="メイリオ" panose="020B0604030504040204" pitchFamily="50" charset="-128"/>
              </a:rPr>
              <a:t>(4)</a:t>
            </a:r>
            <a:r>
              <a:rPr lang="ja-JP" altLang="en-US" sz="1200" dirty="0">
                <a:solidFill>
                  <a:schemeClr val="tx1"/>
                </a:solidFill>
                <a:latin typeface="メイリオ" panose="020B0604030504040204" pitchFamily="50" charset="-128"/>
                <a:ea typeface="メイリオ" panose="020B0604030504040204" pitchFamily="50" charset="-128"/>
              </a:rPr>
              <a:t>　交付決定を受けてから補助事業に着手してください。</a:t>
            </a:r>
            <a:endParaRPr lang="en-US"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　</a:t>
            </a:r>
            <a:r>
              <a:rPr lang="en-US" altLang="ja-JP" sz="1200" dirty="0">
                <a:solidFill>
                  <a:schemeClr val="tx1"/>
                </a:solidFill>
                <a:latin typeface="メイリオ" panose="020B0604030504040204" pitchFamily="50" charset="-128"/>
                <a:ea typeface="メイリオ" panose="020B0604030504040204" pitchFamily="50" charset="-128"/>
              </a:rPr>
              <a:t>(5)</a:t>
            </a:r>
            <a:r>
              <a:rPr lang="ja-JP" altLang="en-US" sz="1200" dirty="0">
                <a:solidFill>
                  <a:schemeClr val="tx1"/>
                </a:solidFill>
                <a:latin typeface="メイリオ" panose="020B0604030504040204" pitchFamily="50" charset="-128"/>
                <a:ea typeface="メイリオ" panose="020B0604030504040204" pitchFamily="50" charset="-128"/>
              </a:rPr>
              <a:t>　事業の着手については、市が補助金の交付決定をしてから着手することが原則</a:t>
            </a:r>
            <a:endParaRPr lang="en-US"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　　　 ですが、事前着手が必要な場合は、採用事業者決定後、「志摩市買い物利便性　</a:t>
            </a:r>
            <a:endParaRPr lang="en-US"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　　　 向上事業補助金事前着手届」に関係書類を添えて提出してください。</a:t>
            </a:r>
            <a:endParaRPr lang="ja-JP" altLang="en-US" sz="1200" dirty="0">
              <a:solidFill>
                <a:srgbClr val="FF0000"/>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　</a:t>
            </a:r>
            <a:r>
              <a:rPr lang="en-US" altLang="ja-JP" sz="1200" dirty="0">
                <a:solidFill>
                  <a:schemeClr val="tx1"/>
                </a:solidFill>
                <a:latin typeface="メイリオ" panose="020B0604030504040204" pitchFamily="50" charset="-128"/>
                <a:ea typeface="メイリオ" panose="020B0604030504040204" pitchFamily="50" charset="-128"/>
              </a:rPr>
              <a:t>(6)</a:t>
            </a:r>
            <a:r>
              <a:rPr lang="ja-JP" altLang="en-US" sz="1200" dirty="0">
                <a:solidFill>
                  <a:schemeClr val="tx1"/>
                </a:solidFill>
                <a:latin typeface="メイリオ" panose="020B0604030504040204" pitchFamily="50" charset="-128"/>
                <a:ea typeface="メイリオ" panose="020B0604030504040204" pitchFamily="50" charset="-128"/>
              </a:rPr>
              <a:t>　交付決定を受けてから申請した事業計画書の内容を変更する場合は、事前に本</a:t>
            </a:r>
            <a:endParaRPr lang="en-US"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　　　 市の承認を受けてください。</a:t>
            </a:r>
          </a:p>
          <a:p>
            <a:r>
              <a:rPr lang="ja-JP" altLang="en-US" sz="1200" dirty="0">
                <a:solidFill>
                  <a:schemeClr val="tx1"/>
                </a:solidFill>
                <a:latin typeface="メイリオ" panose="020B0604030504040204" pitchFamily="50" charset="-128"/>
                <a:ea typeface="メイリオ" panose="020B0604030504040204" pitchFamily="50" charset="-128"/>
              </a:rPr>
              <a:t>　</a:t>
            </a:r>
            <a:r>
              <a:rPr lang="en-US" altLang="ja-JP" sz="1200" dirty="0">
                <a:solidFill>
                  <a:schemeClr val="tx1"/>
                </a:solidFill>
                <a:latin typeface="メイリオ" panose="020B0604030504040204" pitchFamily="50" charset="-128"/>
                <a:ea typeface="メイリオ" panose="020B0604030504040204" pitchFamily="50" charset="-128"/>
              </a:rPr>
              <a:t>(7)</a:t>
            </a:r>
            <a:r>
              <a:rPr lang="ja-JP" altLang="en-US" sz="1200" dirty="0">
                <a:solidFill>
                  <a:schemeClr val="tx1"/>
                </a:solidFill>
                <a:latin typeface="メイリオ" panose="020B0604030504040204" pitchFamily="50" charset="-128"/>
                <a:ea typeface="メイリオ" panose="020B0604030504040204" pitchFamily="50" charset="-128"/>
              </a:rPr>
              <a:t>　事業の応募及び事業の実施にあたっては、本募集要項、補助金交付要綱、その</a:t>
            </a:r>
            <a:endParaRPr lang="en-US"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　　　 他関係書類の内容を熟知した上で進めるとともに、市から指示があった場合は</a:t>
            </a:r>
            <a:endParaRPr lang="en-US"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　　　 その内容に従ってください。</a:t>
            </a:r>
          </a:p>
          <a:p>
            <a:r>
              <a:rPr lang="ja-JP" altLang="en-US" sz="1200" dirty="0">
                <a:solidFill>
                  <a:schemeClr val="tx1"/>
                </a:solidFill>
                <a:latin typeface="メイリオ" panose="020B0604030504040204" pitchFamily="50" charset="-128"/>
                <a:ea typeface="メイリオ" panose="020B0604030504040204" pitchFamily="50" charset="-128"/>
              </a:rPr>
              <a:t>　</a:t>
            </a:r>
            <a:r>
              <a:rPr lang="en-US" altLang="ja-JP" sz="1200" dirty="0">
                <a:solidFill>
                  <a:schemeClr val="tx1"/>
                </a:solidFill>
                <a:latin typeface="メイリオ" panose="020B0604030504040204" pitchFamily="50" charset="-128"/>
                <a:ea typeface="メイリオ" panose="020B0604030504040204" pitchFamily="50" charset="-128"/>
              </a:rPr>
              <a:t>(8)</a:t>
            </a:r>
            <a:r>
              <a:rPr lang="ja-JP" altLang="en-US" sz="1200" dirty="0">
                <a:solidFill>
                  <a:schemeClr val="tx1"/>
                </a:solidFill>
                <a:latin typeface="メイリオ" panose="020B0604030504040204" pitchFamily="50" charset="-128"/>
                <a:ea typeface="メイリオ" panose="020B0604030504040204" pitchFamily="50" charset="-128"/>
              </a:rPr>
              <a:t>　令和７年３月上旬までに実績報告書を提出してください（交付決定から令和７</a:t>
            </a:r>
            <a:endParaRPr lang="en-US"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　　　 年３月上旬までに支払った経費が補助の対象となります）。</a:t>
            </a:r>
          </a:p>
          <a:p>
            <a:r>
              <a:rPr lang="ja-JP" altLang="en-US" sz="1200" dirty="0">
                <a:solidFill>
                  <a:schemeClr val="tx1"/>
                </a:solidFill>
                <a:latin typeface="メイリオ" panose="020B0604030504040204" pitchFamily="50" charset="-128"/>
                <a:ea typeface="メイリオ" panose="020B0604030504040204" pitchFamily="50" charset="-128"/>
              </a:rPr>
              <a:t>　</a:t>
            </a:r>
            <a:r>
              <a:rPr lang="en-US" altLang="ja-JP" sz="1200" dirty="0">
                <a:solidFill>
                  <a:schemeClr val="tx1"/>
                </a:solidFill>
                <a:latin typeface="メイリオ" panose="020B0604030504040204" pitchFamily="50" charset="-128"/>
                <a:ea typeface="メイリオ" panose="020B0604030504040204" pitchFamily="50" charset="-128"/>
              </a:rPr>
              <a:t>(9)</a:t>
            </a:r>
            <a:r>
              <a:rPr lang="ja-JP" altLang="en-US" sz="1200" dirty="0">
                <a:solidFill>
                  <a:schemeClr val="tx1"/>
                </a:solidFill>
                <a:latin typeface="メイリオ" panose="020B0604030504040204" pitchFamily="50" charset="-128"/>
                <a:ea typeface="メイリオ" panose="020B0604030504040204" pitchFamily="50" charset="-128"/>
              </a:rPr>
              <a:t>　本補助金は国の交付金を活用した事業であることから、会計検査が行われる</a:t>
            </a:r>
            <a:r>
              <a:rPr lang="ja-JP" altLang="en-US" sz="1200" dirty="0" err="1">
                <a:solidFill>
                  <a:schemeClr val="tx1"/>
                </a:solidFill>
                <a:latin typeface="メイリオ" panose="020B0604030504040204" pitchFamily="50" charset="-128"/>
                <a:ea typeface="メイリオ" panose="020B0604030504040204" pitchFamily="50" charset="-128"/>
              </a:rPr>
              <a:t>こ</a:t>
            </a:r>
            <a:endParaRPr lang="en-US"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　　　 とがあります。その際に書類調査や現場確認を実施する場合は、協力をお願い</a:t>
            </a:r>
            <a:endParaRPr lang="en-US"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　　　 します。</a:t>
            </a:r>
          </a:p>
          <a:p>
            <a:r>
              <a:rPr lang="en-US" altLang="ja-JP" sz="1200" dirty="0">
                <a:solidFill>
                  <a:schemeClr val="tx1"/>
                </a:solidFill>
                <a:latin typeface="メイリオ" panose="020B0604030504040204" pitchFamily="50" charset="-128"/>
                <a:ea typeface="メイリオ" panose="020B0604030504040204" pitchFamily="50" charset="-128"/>
              </a:rPr>
              <a:t> (10)</a:t>
            </a:r>
            <a:r>
              <a:rPr lang="ja-JP" altLang="en-US" sz="1200" dirty="0">
                <a:solidFill>
                  <a:schemeClr val="tx1"/>
                </a:solidFill>
                <a:latin typeface="メイリオ" panose="020B0604030504040204" pitchFamily="50" charset="-128"/>
                <a:ea typeface="メイリオ" panose="020B0604030504040204" pitchFamily="50" charset="-128"/>
              </a:rPr>
              <a:t>　操業後３年間は、毎年事業の実施状況の報告を求めます。詳細は交付決定後に</a:t>
            </a:r>
            <a:endParaRPr lang="en-US"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　　　 ご案内します。</a:t>
            </a:r>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r>
              <a:rPr lang="en-US" altLang="ja-JP" sz="1200" dirty="0">
                <a:solidFill>
                  <a:schemeClr val="tx1"/>
                </a:solidFill>
                <a:latin typeface="メイリオ" panose="020B0604030504040204" pitchFamily="50" charset="-128"/>
                <a:ea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rPr>
              <a:t>７．補助金の手続きの流れ</a:t>
            </a:r>
            <a:r>
              <a:rPr lang="en-US" altLang="ja-JP" sz="1200" dirty="0">
                <a:solidFill>
                  <a:schemeClr val="tx1"/>
                </a:solidFill>
                <a:latin typeface="メイリオ" panose="020B0604030504040204" pitchFamily="50" charset="-128"/>
                <a:ea typeface="メイリオ" panose="020B0604030504040204" pitchFamily="50" charset="-128"/>
              </a:rPr>
              <a:t>】</a:t>
            </a: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　</a:t>
            </a:r>
            <a:endParaRPr lang="en-US" altLang="ja-JP" sz="1200" dirty="0">
              <a:solidFill>
                <a:schemeClr val="tx1"/>
              </a:solidFill>
              <a:latin typeface="メイリオ" panose="020B0604030504040204" pitchFamily="50" charset="-128"/>
              <a:ea typeface="メイリオ" panose="020B0604030504040204" pitchFamily="50" charset="-128"/>
            </a:endParaRPr>
          </a:p>
        </p:txBody>
      </p:sp>
      <p:grpSp>
        <p:nvGrpSpPr>
          <p:cNvPr id="5" name="グループ化 4">
            <a:extLst>
              <a:ext uri="{FF2B5EF4-FFF2-40B4-BE49-F238E27FC236}">
                <a16:creationId xmlns:a16="http://schemas.microsoft.com/office/drawing/2014/main" id="{122FB76C-5F54-4DCF-BBE9-456EF2EB2774}"/>
              </a:ext>
            </a:extLst>
          </p:cNvPr>
          <p:cNvGrpSpPr/>
          <p:nvPr/>
        </p:nvGrpSpPr>
        <p:grpSpPr>
          <a:xfrm>
            <a:off x="665773" y="4270158"/>
            <a:ext cx="5526453" cy="5485717"/>
            <a:chOff x="718481" y="4024219"/>
            <a:chExt cx="5526453" cy="5485717"/>
          </a:xfrm>
        </p:grpSpPr>
        <p:sp>
          <p:nvSpPr>
            <p:cNvPr id="6" name="正方形/長方形 5">
              <a:extLst>
                <a:ext uri="{FF2B5EF4-FFF2-40B4-BE49-F238E27FC236}">
                  <a16:creationId xmlns:a16="http://schemas.microsoft.com/office/drawing/2014/main" id="{48AB3354-AB0E-469C-8895-0D649750E8D6}"/>
                </a:ext>
              </a:extLst>
            </p:cNvPr>
            <p:cNvSpPr/>
            <p:nvPr/>
          </p:nvSpPr>
          <p:spPr>
            <a:xfrm>
              <a:off x="4066669" y="4037867"/>
              <a:ext cx="2178265" cy="5472069"/>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kumimoji="1" lang="ja-JP" altLang="en-US" sz="2800" dirty="0">
                <a:latin typeface="メイリオ" panose="020B0604030504040204" pitchFamily="50" charset="-128"/>
                <a:ea typeface="メイリオ" panose="020B0604030504040204" pitchFamily="50" charset="-128"/>
              </a:endParaRPr>
            </a:p>
          </p:txBody>
        </p:sp>
        <p:grpSp>
          <p:nvGrpSpPr>
            <p:cNvPr id="7" name="グループ化 6">
              <a:extLst>
                <a:ext uri="{FF2B5EF4-FFF2-40B4-BE49-F238E27FC236}">
                  <a16:creationId xmlns:a16="http://schemas.microsoft.com/office/drawing/2014/main" id="{576EBEC9-9A5A-4823-9B7E-7468C633EEE0}"/>
                </a:ext>
              </a:extLst>
            </p:cNvPr>
            <p:cNvGrpSpPr/>
            <p:nvPr/>
          </p:nvGrpSpPr>
          <p:grpSpPr>
            <a:xfrm>
              <a:off x="718481" y="4024219"/>
              <a:ext cx="5486046" cy="5472069"/>
              <a:chOff x="718481" y="3955979"/>
              <a:chExt cx="5486046" cy="5472069"/>
            </a:xfrm>
          </p:grpSpPr>
          <p:sp>
            <p:nvSpPr>
              <p:cNvPr id="8" name="タイトル 1">
                <a:extLst>
                  <a:ext uri="{FF2B5EF4-FFF2-40B4-BE49-F238E27FC236}">
                    <a16:creationId xmlns:a16="http://schemas.microsoft.com/office/drawing/2014/main" id="{A21BCC43-AE38-4075-BC72-A22199306518}"/>
                  </a:ext>
                </a:extLst>
              </p:cNvPr>
              <p:cNvSpPr txBox="1">
                <a:spLocks/>
              </p:cNvSpPr>
              <p:nvPr/>
            </p:nvSpPr>
            <p:spPr>
              <a:xfrm>
                <a:off x="4072421" y="3960626"/>
                <a:ext cx="2074640" cy="379304"/>
              </a:xfrm>
              <a:prstGeom prst="rect">
                <a:avLst/>
              </a:prstGeom>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600" b="1" dirty="0">
                    <a:solidFill>
                      <a:schemeClr val="bg1"/>
                    </a:solidFill>
                    <a:latin typeface="メイリオ" panose="020B0604030504040204" pitchFamily="50" charset="-128"/>
                    <a:ea typeface="メイリオ" panose="020B0604030504040204" pitchFamily="50" charset="-128"/>
                  </a:rPr>
                  <a:t>志摩市</a:t>
                </a:r>
              </a:p>
            </p:txBody>
          </p:sp>
          <p:grpSp>
            <p:nvGrpSpPr>
              <p:cNvPr id="9" name="グループ化 8">
                <a:extLst>
                  <a:ext uri="{FF2B5EF4-FFF2-40B4-BE49-F238E27FC236}">
                    <a16:creationId xmlns:a16="http://schemas.microsoft.com/office/drawing/2014/main" id="{A1C15FAF-EC0C-4596-A62B-F84AE79496CD}"/>
                  </a:ext>
                </a:extLst>
              </p:cNvPr>
              <p:cNvGrpSpPr/>
              <p:nvPr/>
            </p:nvGrpSpPr>
            <p:grpSpPr>
              <a:xfrm>
                <a:off x="718481" y="3955979"/>
                <a:ext cx="5486046" cy="5472069"/>
                <a:chOff x="718481" y="3928683"/>
                <a:chExt cx="5486046" cy="5472069"/>
              </a:xfrm>
            </p:grpSpPr>
            <p:sp>
              <p:nvSpPr>
                <p:cNvPr id="10" name="正方形/長方形 9">
                  <a:extLst>
                    <a:ext uri="{FF2B5EF4-FFF2-40B4-BE49-F238E27FC236}">
                      <a16:creationId xmlns:a16="http://schemas.microsoft.com/office/drawing/2014/main" id="{16FE6A75-5FC4-485A-AA22-EC8739D6915F}"/>
                    </a:ext>
                  </a:extLst>
                </p:cNvPr>
                <p:cNvSpPr/>
                <p:nvPr/>
              </p:nvSpPr>
              <p:spPr>
                <a:xfrm>
                  <a:off x="724895" y="3928683"/>
                  <a:ext cx="2178265" cy="5472069"/>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kumimoji="1" lang="ja-JP" altLang="en-US" sz="2800" dirty="0">
                    <a:latin typeface="メイリオ" panose="020B0604030504040204" pitchFamily="50" charset="-128"/>
                    <a:ea typeface="メイリオ" panose="020B0604030504040204" pitchFamily="50" charset="-128"/>
                  </a:endParaRPr>
                </a:p>
              </p:txBody>
            </p:sp>
            <p:sp>
              <p:nvSpPr>
                <p:cNvPr id="11" name="タイトル 1">
                  <a:extLst>
                    <a:ext uri="{FF2B5EF4-FFF2-40B4-BE49-F238E27FC236}">
                      <a16:creationId xmlns:a16="http://schemas.microsoft.com/office/drawing/2014/main" id="{A3CBB00D-03BC-4F4E-A03B-5AEFF486C813}"/>
                    </a:ext>
                  </a:extLst>
                </p:cNvPr>
                <p:cNvSpPr txBox="1">
                  <a:spLocks/>
                </p:cNvSpPr>
                <p:nvPr/>
              </p:nvSpPr>
              <p:spPr>
                <a:xfrm>
                  <a:off x="718481" y="3942331"/>
                  <a:ext cx="2074640" cy="383951"/>
                </a:xfrm>
                <a:prstGeom prst="rect">
                  <a:avLst/>
                </a:prstGeom>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600" b="1" dirty="0">
                      <a:solidFill>
                        <a:schemeClr val="bg1"/>
                      </a:solidFill>
                      <a:latin typeface="メイリオ" panose="020B0604030504040204" pitchFamily="50" charset="-128"/>
                      <a:ea typeface="メイリオ" panose="020B0604030504040204" pitchFamily="50" charset="-128"/>
                    </a:rPr>
                    <a:t>申請者</a:t>
                  </a:r>
                  <a:endParaRPr lang="ja-JP" altLang="en-US" sz="2400" b="1" dirty="0">
                    <a:solidFill>
                      <a:schemeClr val="bg1"/>
                    </a:solidFill>
                    <a:latin typeface="メイリオ" panose="020B0604030504040204" pitchFamily="50" charset="-128"/>
                    <a:ea typeface="メイリオ" panose="020B0604030504040204" pitchFamily="50" charset="-128"/>
                  </a:endParaRPr>
                </a:p>
              </p:txBody>
            </p:sp>
            <p:sp>
              <p:nvSpPr>
                <p:cNvPr id="12" name="角丸四角形 10">
                  <a:extLst>
                    <a:ext uri="{FF2B5EF4-FFF2-40B4-BE49-F238E27FC236}">
                      <a16:creationId xmlns:a16="http://schemas.microsoft.com/office/drawing/2014/main" id="{BE3A7BAD-BAD8-4FAD-ADF5-958604A9A128}"/>
                    </a:ext>
                  </a:extLst>
                </p:cNvPr>
                <p:cNvSpPr/>
                <p:nvPr/>
              </p:nvSpPr>
              <p:spPr>
                <a:xfrm>
                  <a:off x="765265" y="4386292"/>
                  <a:ext cx="2092686" cy="41516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0" bIns="36000" rtlCol="0" anchor="ctr"/>
                <a:lstStyle/>
                <a:p>
                  <a:r>
                    <a:rPr lang="ja-JP" altLang="en-US" sz="1200" dirty="0">
                      <a:solidFill>
                        <a:schemeClr val="tx1"/>
                      </a:solidFill>
                      <a:latin typeface="メイリオ" panose="020B0604030504040204" pitchFamily="50" charset="-128"/>
                      <a:ea typeface="メイリオ" panose="020B0604030504040204" pitchFamily="50" charset="-128"/>
                    </a:rPr>
                    <a:t>①エントリーシート提出</a:t>
                  </a:r>
                  <a:endParaRPr lang="en-US" altLang="ja-JP" sz="1200" dirty="0">
                    <a:solidFill>
                      <a:schemeClr val="tx1"/>
                    </a:solidFill>
                    <a:latin typeface="メイリオ" panose="020B0604030504040204" pitchFamily="50" charset="-128"/>
                    <a:ea typeface="メイリオ" panose="020B0604030504040204" pitchFamily="50" charset="-128"/>
                  </a:endParaRPr>
                </a:p>
              </p:txBody>
            </p:sp>
            <p:sp>
              <p:nvSpPr>
                <p:cNvPr id="13" name="角丸四角形 11">
                  <a:extLst>
                    <a:ext uri="{FF2B5EF4-FFF2-40B4-BE49-F238E27FC236}">
                      <a16:creationId xmlns:a16="http://schemas.microsoft.com/office/drawing/2014/main" id="{EDC55441-EFF7-4A4E-A1C1-59B6673DA02C}"/>
                    </a:ext>
                  </a:extLst>
                </p:cNvPr>
                <p:cNvSpPr/>
                <p:nvPr/>
              </p:nvSpPr>
              <p:spPr>
                <a:xfrm>
                  <a:off x="4107075" y="4251917"/>
                  <a:ext cx="2097452" cy="64875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0" bIns="36000" rtlCol="0" anchor="ctr"/>
                <a:lstStyle/>
                <a:p>
                  <a:r>
                    <a:rPr lang="ja-JP" altLang="en-US" sz="1200" dirty="0">
                      <a:solidFill>
                        <a:schemeClr val="tx1"/>
                      </a:solidFill>
                      <a:latin typeface="メイリオ" panose="020B0604030504040204" pitchFamily="50" charset="-128"/>
                      <a:ea typeface="メイリオ" panose="020B0604030504040204" pitchFamily="50" charset="-128"/>
                    </a:rPr>
                    <a:t>②資格審査</a:t>
                  </a:r>
                  <a:endParaRPr lang="en-US" altLang="ja-JP" sz="1200" dirty="0">
                    <a:solidFill>
                      <a:schemeClr val="tx1"/>
                    </a:solidFill>
                    <a:latin typeface="メイリオ" panose="020B0604030504040204" pitchFamily="50" charset="-128"/>
                    <a:ea typeface="メイリオ" panose="020B0604030504040204" pitchFamily="50" charset="-128"/>
                  </a:endParaRPr>
                </a:p>
                <a:p>
                  <a:r>
                    <a:rPr lang="en-US" altLang="ja-JP" sz="1200" dirty="0">
                      <a:solidFill>
                        <a:schemeClr val="tx1"/>
                      </a:solidFill>
                      <a:latin typeface="メイリオ" panose="020B0604030504040204" pitchFamily="50" charset="-128"/>
                      <a:ea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rPr>
                    <a:t>応募者多数の場合は、審査</a:t>
                  </a:r>
                  <a:endParaRPr lang="en-US"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　委員会による審査を実施。</a:t>
                  </a:r>
                  <a:endParaRPr lang="en-US" altLang="ja-JP" sz="1200" dirty="0">
                    <a:solidFill>
                      <a:schemeClr val="tx1"/>
                    </a:solidFill>
                    <a:latin typeface="メイリオ" panose="020B0604030504040204" pitchFamily="50" charset="-128"/>
                    <a:ea typeface="メイリオ" panose="020B0604030504040204" pitchFamily="50" charset="-128"/>
                  </a:endParaRPr>
                </a:p>
              </p:txBody>
            </p:sp>
            <p:sp>
              <p:nvSpPr>
                <p:cNvPr id="14" name="角丸四角形 12">
                  <a:extLst>
                    <a:ext uri="{FF2B5EF4-FFF2-40B4-BE49-F238E27FC236}">
                      <a16:creationId xmlns:a16="http://schemas.microsoft.com/office/drawing/2014/main" id="{00498741-A245-46B2-A8B6-F1CEB0BC4587}"/>
                    </a:ext>
                  </a:extLst>
                </p:cNvPr>
                <p:cNvSpPr/>
                <p:nvPr/>
              </p:nvSpPr>
              <p:spPr>
                <a:xfrm>
                  <a:off x="4142616" y="5301763"/>
                  <a:ext cx="2061911" cy="64875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0" bIns="36000" rtlCol="0" anchor="ctr"/>
                <a:lstStyle/>
                <a:p>
                  <a:r>
                    <a:rPr lang="ja-JP" altLang="en-US" sz="1400" dirty="0">
                      <a:solidFill>
                        <a:schemeClr val="tx1"/>
                      </a:solidFill>
                      <a:latin typeface="メイリオ" panose="020B0604030504040204" pitchFamily="50" charset="-128"/>
                      <a:ea typeface="メイリオ" panose="020B0604030504040204" pitchFamily="50" charset="-128"/>
                    </a:rPr>
                    <a:t>③採用事業者決定</a:t>
                  </a:r>
                  <a:endParaRPr lang="en-US" altLang="ja-JP" sz="1400" dirty="0">
                    <a:solidFill>
                      <a:schemeClr val="tx1"/>
                    </a:solidFill>
                    <a:latin typeface="メイリオ" panose="020B0604030504040204" pitchFamily="50" charset="-128"/>
                    <a:ea typeface="メイリオ" panose="020B0604030504040204" pitchFamily="50" charset="-128"/>
                  </a:endParaRPr>
                </a:p>
                <a:p>
                  <a:r>
                    <a:rPr lang="ja-JP" altLang="en-US" sz="1100" dirty="0">
                      <a:solidFill>
                        <a:schemeClr val="tx1"/>
                      </a:solidFill>
                      <a:latin typeface="メイリオ" panose="020B0604030504040204" pitchFamily="50" charset="-128"/>
                      <a:ea typeface="メイリオ" panose="020B0604030504040204" pitchFamily="50" charset="-128"/>
                    </a:rPr>
                    <a:t>（市の要望や条件を提示する</a:t>
                  </a:r>
                  <a:endParaRPr lang="en-US" altLang="ja-JP" sz="1100" dirty="0">
                    <a:solidFill>
                      <a:schemeClr val="tx1"/>
                    </a:solidFill>
                    <a:latin typeface="メイリオ" panose="020B0604030504040204" pitchFamily="50" charset="-128"/>
                    <a:ea typeface="メイリオ" panose="020B0604030504040204" pitchFamily="50" charset="-128"/>
                  </a:endParaRPr>
                </a:p>
                <a:p>
                  <a:r>
                    <a:rPr lang="ja-JP" altLang="en-US" sz="1100" dirty="0">
                      <a:solidFill>
                        <a:schemeClr val="tx1"/>
                      </a:solidFill>
                      <a:latin typeface="メイリオ" panose="020B0604030504040204" pitchFamily="50" charset="-128"/>
                      <a:ea typeface="メイリオ" panose="020B0604030504040204" pitchFamily="50" charset="-128"/>
                    </a:rPr>
                    <a:t>　場合があります）</a:t>
                  </a:r>
                </a:p>
              </p:txBody>
            </p:sp>
            <p:sp>
              <p:nvSpPr>
                <p:cNvPr id="15" name="角丸四角形 13">
                  <a:extLst>
                    <a:ext uri="{FF2B5EF4-FFF2-40B4-BE49-F238E27FC236}">
                      <a16:creationId xmlns:a16="http://schemas.microsoft.com/office/drawing/2014/main" id="{540F0301-14A5-4246-B84A-1670C1A7E521}"/>
                    </a:ext>
                  </a:extLst>
                </p:cNvPr>
                <p:cNvSpPr/>
                <p:nvPr/>
              </p:nvSpPr>
              <p:spPr>
                <a:xfrm>
                  <a:off x="769944" y="5301763"/>
                  <a:ext cx="2074640" cy="114519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0" bIns="36000" rtlCol="0" anchor="ctr"/>
                <a:lstStyle/>
                <a:p>
                  <a:r>
                    <a:rPr lang="ja-JP" altLang="en-US" sz="1400" dirty="0">
                      <a:solidFill>
                        <a:schemeClr val="tx1"/>
                      </a:solidFill>
                      <a:latin typeface="メイリオ" panose="020B0604030504040204" pitchFamily="50" charset="-128"/>
                      <a:ea typeface="メイリオ" panose="020B0604030504040204" pitchFamily="50" charset="-128"/>
                    </a:rPr>
                    <a:t>④交付申請書提出</a:t>
                  </a:r>
                  <a:endParaRPr lang="en-US" altLang="ja-JP" sz="1400" dirty="0">
                    <a:solidFill>
                      <a:schemeClr val="tx1"/>
                    </a:solidFill>
                    <a:latin typeface="メイリオ" panose="020B0604030504040204" pitchFamily="50" charset="-128"/>
                    <a:ea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rPr>
                    <a:t>（市の要望等を反映）</a:t>
                  </a:r>
                </a:p>
              </p:txBody>
            </p:sp>
            <p:sp>
              <p:nvSpPr>
                <p:cNvPr id="16" name="角丸四角形 14">
                  <a:extLst>
                    <a:ext uri="{FF2B5EF4-FFF2-40B4-BE49-F238E27FC236}">
                      <a16:creationId xmlns:a16="http://schemas.microsoft.com/office/drawing/2014/main" id="{2A79688E-5D6A-4CB7-BD8D-5176E0025EEF}"/>
                    </a:ext>
                  </a:extLst>
                </p:cNvPr>
                <p:cNvSpPr/>
                <p:nvPr/>
              </p:nvSpPr>
              <p:spPr>
                <a:xfrm>
                  <a:off x="4162354" y="6044198"/>
                  <a:ext cx="2042173" cy="40276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0" bIns="36000" rtlCol="0" anchor="ctr"/>
                <a:lstStyle/>
                <a:p>
                  <a:r>
                    <a:rPr lang="ja-JP" altLang="en-US" sz="1400" dirty="0">
                      <a:solidFill>
                        <a:schemeClr val="tx1"/>
                      </a:solidFill>
                      <a:latin typeface="メイリオ" panose="020B0604030504040204" pitchFamily="50" charset="-128"/>
                      <a:ea typeface="メイリオ" panose="020B0604030504040204" pitchFamily="50" charset="-128"/>
                    </a:rPr>
                    <a:t>⑤審査</a:t>
                  </a:r>
                </a:p>
              </p:txBody>
            </p:sp>
            <p:sp>
              <p:nvSpPr>
                <p:cNvPr id="17" name="角丸四角形 15">
                  <a:extLst>
                    <a:ext uri="{FF2B5EF4-FFF2-40B4-BE49-F238E27FC236}">
                      <a16:creationId xmlns:a16="http://schemas.microsoft.com/office/drawing/2014/main" id="{D012B488-1ACA-4C9B-9C5B-E89D21C1F4C7}"/>
                    </a:ext>
                  </a:extLst>
                </p:cNvPr>
                <p:cNvSpPr/>
                <p:nvPr/>
              </p:nvSpPr>
              <p:spPr>
                <a:xfrm>
                  <a:off x="4162354" y="6876250"/>
                  <a:ext cx="2042173" cy="40276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0" bIns="36000" rtlCol="0" anchor="ctr"/>
                <a:lstStyle/>
                <a:p>
                  <a:r>
                    <a:rPr lang="ja-JP" altLang="en-US" sz="1400" dirty="0">
                      <a:solidFill>
                        <a:schemeClr val="tx1"/>
                      </a:solidFill>
                      <a:latin typeface="メイリオ" panose="020B0604030504040204" pitchFamily="50" charset="-128"/>
                      <a:ea typeface="メイリオ" panose="020B0604030504040204" pitchFamily="50" charset="-128"/>
                    </a:rPr>
                    <a:t>⑥交付決定</a:t>
                  </a:r>
                </a:p>
              </p:txBody>
            </p:sp>
            <p:cxnSp>
              <p:nvCxnSpPr>
                <p:cNvPr id="18" name="直線矢印コネクタ 17">
                  <a:extLst>
                    <a:ext uri="{FF2B5EF4-FFF2-40B4-BE49-F238E27FC236}">
                      <a16:creationId xmlns:a16="http://schemas.microsoft.com/office/drawing/2014/main" id="{DC847CAF-D05D-4C73-B238-3C26B76A681C}"/>
                    </a:ext>
                  </a:extLst>
                </p:cNvPr>
                <p:cNvCxnSpPr/>
                <p:nvPr/>
              </p:nvCxnSpPr>
              <p:spPr>
                <a:xfrm>
                  <a:off x="5115987" y="4959826"/>
                  <a:ext cx="0" cy="31809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a:extLst>
                    <a:ext uri="{FF2B5EF4-FFF2-40B4-BE49-F238E27FC236}">
                      <a16:creationId xmlns:a16="http://schemas.microsoft.com/office/drawing/2014/main" id="{2B90AF58-0034-4C8D-83E6-A81C40555B38}"/>
                    </a:ext>
                  </a:extLst>
                </p:cNvPr>
                <p:cNvCxnSpPr/>
                <p:nvPr/>
              </p:nvCxnSpPr>
              <p:spPr>
                <a:xfrm>
                  <a:off x="5115987" y="6503138"/>
                  <a:ext cx="0" cy="31809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角丸四角形 20">
                  <a:extLst>
                    <a:ext uri="{FF2B5EF4-FFF2-40B4-BE49-F238E27FC236}">
                      <a16:creationId xmlns:a16="http://schemas.microsoft.com/office/drawing/2014/main" id="{16FA3A91-57DA-4C7B-9130-2E9306B9354A}"/>
                    </a:ext>
                  </a:extLst>
                </p:cNvPr>
                <p:cNvSpPr/>
                <p:nvPr/>
              </p:nvSpPr>
              <p:spPr>
                <a:xfrm>
                  <a:off x="765265" y="6874465"/>
                  <a:ext cx="2068226" cy="40276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0" bIns="36000" rtlCol="0" anchor="ctr"/>
                <a:lstStyle/>
                <a:p>
                  <a:r>
                    <a:rPr lang="ja-JP" altLang="en-US" sz="1400" dirty="0">
                      <a:solidFill>
                        <a:schemeClr val="tx1"/>
                      </a:solidFill>
                      <a:latin typeface="メイリオ" panose="020B0604030504040204" pitchFamily="50" charset="-128"/>
                      <a:ea typeface="メイリオ" panose="020B0604030504040204" pitchFamily="50" charset="-128"/>
                    </a:rPr>
                    <a:t>⑦事業実施</a:t>
                  </a:r>
                </a:p>
              </p:txBody>
            </p:sp>
            <p:sp>
              <p:nvSpPr>
                <p:cNvPr id="21" name="角丸四角形 21">
                  <a:extLst>
                    <a:ext uri="{FF2B5EF4-FFF2-40B4-BE49-F238E27FC236}">
                      <a16:creationId xmlns:a16="http://schemas.microsoft.com/office/drawing/2014/main" id="{58FCE593-D2B4-425E-B27D-118054B3133E}"/>
                    </a:ext>
                  </a:extLst>
                </p:cNvPr>
                <p:cNvSpPr/>
                <p:nvPr/>
              </p:nvSpPr>
              <p:spPr>
                <a:xfrm>
                  <a:off x="765265" y="7739847"/>
                  <a:ext cx="2068226" cy="55288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0" bIns="36000" rtlCol="0" anchor="ctr"/>
                <a:lstStyle/>
                <a:p>
                  <a:r>
                    <a:rPr lang="ja-JP" altLang="en-US" sz="1400" dirty="0">
                      <a:solidFill>
                        <a:schemeClr val="tx1"/>
                      </a:solidFill>
                      <a:latin typeface="メイリオ" panose="020B0604030504040204" pitchFamily="50" charset="-128"/>
                      <a:ea typeface="メイリオ" panose="020B0604030504040204" pitchFamily="50" charset="-128"/>
                    </a:rPr>
                    <a:t>⑧実績報告書の提出</a:t>
                  </a:r>
                  <a:endParaRPr lang="en-US" altLang="ja-JP" sz="1400" dirty="0">
                    <a:solidFill>
                      <a:schemeClr val="tx1"/>
                    </a:solidFill>
                    <a:latin typeface="メイリオ" panose="020B0604030504040204" pitchFamily="50" charset="-128"/>
                    <a:ea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rPr>
                    <a:t>　</a:t>
                  </a:r>
                  <a:r>
                    <a:rPr lang="en-US" altLang="ja-JP" sz="1400" dirty="0">
                      <a:solidFill>
                        <a:schemeClr val="tx1"/>
                      </a:solidFill>
                      <a:latin typeface="メイリオ" panose="020B0604030504040204" pitchFamily="50" charset="-128"/>
                      <a:ea typeface="メイリオ" panose="020B0604030504040204" pitchFamily="50" charset="-128"/>
                    </a:rPr>
                    <a:t>※3</a:t>
                  </a:r>
                  <a:r>
                    <a:rPr lang="ja-JP" altLang="en-US" sz="1400" dirty="0">
                      <a:solidFill>
                        <a:schemeClr val="tx1"/>
                      </a:solidFill>
                      <a:latin typeface="メイリオ" panose="020B0604030504040204" pitchFamily="50" charset="-128"/>
                      <a:ea typeface="メイリオ" panose="020B0604030504040204" pitchFamily="50" charset="-128"/>
                    </a:rPr>
                    <a:t>月上旬締切予定</a:t>
                  </a:r>
                </a:p>
              </p:txBody>
            </p:sp>
            <p:cxnSp>
              <p:nvCxnSpPr>
                <p:cNvPr id="22" name="直線矢印コネクタ 21">
                  <a:extLst>
                    <a:ext uri="{FF2B5EF4-FFF2-40B4-BE49-F238E27FC236}">
                      <a16:creationId xmlns:a16="http://schemas.microsoft.com/office/drawing/2014/main" id="{914DC529-8D61-4998-9832-5063AB70E3B5}"/>
                    </a:ext>
                  </a:extLst>
                </p:cNvPr>
                <p:cNvCxnSpPr/>
                <p:nvPr/>
              </p:nvCxnSpPr>
              <p:spPr>
                <a:xfrm>
                  <a:off x="1823838" y="7384559"/>
                  <a:ext cx="0" cy="31809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a:extLst>
                    <a:ext uri="{FF2B5EF4-FFF2-40B4-BE49-F238E27FC236}">
                      <a16:creationId xmlns:a16="http://schemas.microsoft.com/office/drawing/2014/main" id="{3E2EA4C5-4D6F-41F4-A448-867070042187}"/>
                    </a:ext>
                  </a:extLst>
                </p:cNvPr>
                <p:cNvCxnSpPr/>
                <p:nvPr/>
              </p:nvCxnSpPr>
              <p:spPr>
                <a:xfrm flipV="1">
                  <a:off x="2924166" y="4612564"/>
                  <a:ext cx="1170281" cy="563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角丸四角形 24">
                  <a:extLst>
                    <a:ext uri="{FF2B5EF4-FFF2-40B4-BE49-F238E27FC236}">
                      <a16:creationId xmlns:a16="http://schemas.microsoft.com/office/drawing/2014/main" id="{A02730E5-808C-463D-9040-71668FA3FFF3}"/>
                    </a:ext>
                  </a:extLst>
                </p:cNvPr>
                <p:cNvSpPr/>
                <p:nvPr/>
              </p:nvSpPr>
              <p:spPr>
                <a:xfrm>
                  <a:off x="4162354" y="7780551"/>
                  <a:ext cx="2042173" cy="40276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0" bIns="36000" rtlCol="0" anchor="ctr"/>
                <a:lstStyle/>
                <a:p>
                  <a:r>
                    <a:rPr lang="ja-JP" altLang="en-US" sz="1400" dirty="0">
                      <a:solidFill>
                        <a:schemeClr val="tx1"/>
                      </a:solidFill>
                      <a:latin typeface="メイリオ" panose="020B0604030504040204" pitchFamily="50" charset="-128"/>
                      <a:ea typeface="メイリオ" panose="020B0604030504040204" pitchFamily="50" charset="-128"/>
                    </a:rPr>
                    <a:t>⑨審査</a:t>
                  </a:r>
                </a:p>
              </p:txBody>
            </p:sp>
            <p:sp>
              <p:nvSpPr>
                <p:cNvPr id="25" name="角丸四角形 25">
                  <a:extLst>
                    <a:ext uri="{FF2B5EF4-FFF2-40B4-BE49-F238E27FC236}">
                      <a16:creationId xmlns:a16="http://schemas.microsoft.com/office/drawing/2014/main" id="{C0A22842-83A4-42B9-813B-0EF35AB0D071}"/>
                    </a:ext>
                  </a:extLst>
                </p:cNvPr>
                <p:cNvSpPr/>
                <p:nvPr/>
              </p:nvSpPr>
              <p:spPr>
                <a:xfrm>
                  <a:off x="4162354" y="8675237"/>
                  <a:ext cx="2042173" cy="59075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0" bIns="36000" rtlCol="0" anchor="ctr"/>
                <a:lstStyle/>
                <a:p>
                  <a:r>
                    <a:rPr lang="ja-JP" altLang="en-US" sz="1400" dirty="0">
                      <a:solidFill>
                        <a:schemeClr val="tx1"/>
                      </a:solidFill>
                      <a:latin typeface="メイリオ" panose="020B0604030504040204" pitchFamily="50" charset="-128"/>
                      <a:ea typeface="メイリオ" panose="020B0604030504040204" pitchFamily="50" charset="-128"/>
                    </a:rPr>
                    <a:t>⑩交付確定及び</a:t>
                  </a:r>
                  <a:endParaRPr lang="en-US" altLang="ja-JP" sz="1400" dirty="0">
                    <a:solidFill>
                      <a:schemeClr val="tx1"/>
                    </a:solidFill>
                    <a:latin typeface="メイリオ" panose="020B0604030504040204" pitchFamily="50" charset="-128"/>
                    <a:ea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rPr>
                    <a:t>　補助金の支払い</a:t>
                  </a:r>
                </a:p>
              </p:txBody>
            </p:sp>
            <p:cxnSp>
              <p:nvCxnSpPr>
                <p:cNvPr id="26" name="直線矢印コネクタ 25">
                  <a:extLst>
                    <a:ext uri="{FF2B5EF4-FFF2-40B4-BE49-F238E27FC236}">
                      <a16:creationId xmlns:a16="http://schemas.microsoft.com/office/drawing/2014/main" id="{B375368C-A07C-43F5-8A68-B7DA6A0DF49F}"/>
                    </a:ext>
                  </a:extLst>
                </p:cNvPr>
                <p:cNvCxnSpPr/>
                <p:nvPr/>
              </p:nvCxnSpPr>
              <p:spPr>
                <a:xfrm>
                  <a:off x="5086768" y="8263459"/>
                  <a:ext cx="0" cy="31809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a:extLst>
                    <a:ext uri="{FF2B5EF4-FFF2-40B4-BE49-F238E27FC236}">
                      <a16:creationId xmlns:a16="http://schemas.microsoft.com/office/drawing/2014/main" id="{EBA01B92-4EC1-4B1C-92F2-87F996EA47FF}"/>
                    </a:ext>
                  </a:extLst>
                </p:cNvPr>
                <p:cNvCxnSpPr>
                  <a:cxnSpLocks/>
                </p:cNvCxnSpPr>
                <p:nvPr/>
              </p:nvCxnSpPr>
              <p:spPr>
                <a:xfrm flipH="1">
                  <a:off x="2920531" y="5624539"/>
                  <a:ext cx="1095205" cy="1"/>
                </a:xfrm>
                <a:prstGeom prst="straightConnector1">
                  <a:avLst/>
                </a:prstGeom>
                <a:ln w="571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28" name="角丸四角形 28">
                  <a:extLst>
                    <a:ext uri="{FF2B5EF4-FFF2-40B4-BE49-F238E27FC236}">
                      <a16:creationId xmlns:a16="http://schemas.microsoft.com/office/drawing/2014/main" id="{FA8A1836-D70F-4299-B6A1-9C1069F4C725}"/>
                    </a:ext>
                  </a:extLst>
                </p:cNvPr>
                <p:cNvSpPr/>
                <p:nvPr/>
              </p:nvSpPr>
              <p:spPr>
                <a:xfrm>
                  <a:off x="765265" y="8784422"/>
                  <a:ext cx="2092686" cy="40276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0" bIns="36000" rtlCol="0" anchor="ctr"/>
                <a:lstStyle/>
                <a:p>
                  <a:r>
                    <a:rPr lang="ja-JP" altLang="en-US" sz="1400" dirty="0">
                      <a:solidFill>
                        <a:schemeClr val="tx1"/>
                      </a:solidFill>
                      <a:latin typeface="メイリオ" panose="020B0604030504040204" pitchFamily="50" charset="-128"/>
                      <a:ea typeface="メイリオ" panose="020B0604030504040204" pitchFamily="50" charset="-128"/>
                    </a:rPr>
                    <a:t>⑪補助金の受領</a:t>
                  </a:r>
                </a:p>
              </p:txBody>
            </p:sp>
            <p:cxnSp>
              <p:nvCxnSpPr>
                <p:cNvPr id="29" name="直線矢印コネクタ 28">
                  <a:extLst>
                    <a:ext uri="{FF2B5EF4-FFF2-40B4-BE49-F238E27FC236}">
                      <a16:creationId xmlns:a16="http://schemas.microsoft.com/office/drawing/2014/main" id="{A6F8C6F7-8281-422F-981D-4B2A0E77A5E8}"/>
                    </a:ext>
                  </a:extLst>
                </p:cNvPr>
                <p:cNvCxnSpPr>
                  <a:cxnSpLocks/>
                </p:cNvCxnSpPr>
                <p:nvPr/>
              </p:nvCxnSpPr>
              <p:spPr>
                <a:xfrm flipV="1">
                  <a:off x="2931375" y="6158117"/>
                  <a:ext cx="1165659" cy="6349"/>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a:extLst>
                    <a:ext uri="{FF2B5EF4-FFF2-40B4-BE49-F238E27FC236}">
                      <a16:creationId xmlns:a16="http://schemas.microsoft.com/office/drawing/2014/main" id="{03EED0DF-8E7E-4BDD-870C-A316BB632524}"/>
                    </a:ext>
                  </a:extLst>
                </p:cNvPr>
                <p:cNvCxnSpPr/>
                <p:nvPr/>
              </p:nvCxnSpPr>
              <p:spPr>
                <a:xfrm flipH="1">
                  <a:off x="2951628" y="7075845"/>
                  <a:ext cx="1060931" cy="11844"/>
                </a:xfrm>
                <a:prstGeom prst="straightConnector1">
                  <a:avLst/>
                </a:prstGeom>
                <a:ln w="571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1" name="直線矢印コネクタ 30">
                  <a:extLst>
                    <a:ext uri="{FF2B5EF4-FFF2-40B4-BE49-F238E27FC236}">
                      <a16:creationId xmlns:a16="http://schemas.microsoft.com/office/drawing/2014/main" id="{905B1556-9D3C-4336-A392-D8CAB5B9A612}"/>
                    </a:ext>
                  </a:extLst>
                </p:cNvPr>
                <p:cNvCxnSpPr/>
                <p:nvPr/>
              </p:nvCxnSpPr>
              <p:spPr>
                <a:xfrm>
                  <a:off x="2954093" y="7993571"/>
                  <a:ext cx="1125897"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直線矢印コネクタ 31">
                  <a:extLst>
                    <a:ext uri="{FF2B5EF4-FFF2-40B4-BE49-F238E27FC236}">
                      <a16:creationId xmlns:a16="http://schemas.microsoft.com/office/drawing/2014/main" id="{ED989435-47DF-41A7-BF92-5734A75E2840}"/>
                    </a:ext>
                  </a:extLst>
                </p:cNvPr>
                <p:cNvCxnSpPr/>
                <p:nvPr/>
              </p:nvCxnSpPr>
              <p:spPr>
                <a:xfrm flipH="1">
                  <a:off x="2979600" y="8985802"/>
                  <a:ext cx="1045587" cy="0"/>
                </a:xfrm>
                <a:prstGeom prst="straightConnector1">
                  <a:avLst/>
                </a:prstGeom>
                <a:ln w="571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grpSp>
        </p:grpSp>
      </p:grpSp>
    </p:spTree>
    <p:extLst>
      <p:ext uri="{BB962C8B-B14F-4D97-AF65-F5344CB8AC3E}">
        <p14:creationId xmlns:p14="http://schemas.microsoft.com/office/powerpoint/2010/main" val="358909355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1270</TotalTime>
  <Words>2251</Words>
  <Application>Microsoft Office PowerPoint</Application>
  <PresentationFormat>A4 210 x 297 mm</PresentationFormat>
  <Paragraphs>378</Paragraphs>
  <Slides>5</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5</vt:i4>
      </vt:variant>
    </vt:vector>
  </HeadingPairs>
  <TitlesOfParts>
    <vt:vector size="13" baseType="lpstr">
      <vt:lpstr>ＭＳ Ｐゴシック</vt:lpstr>
      <vt:lpstr>メイリオ</vt:lpstr>
      <vt:lpstr>游ゴシック</vt:lpstr>
      <vt:lpstr>Arial</vt:lpstr>
      <vt:lpstr>Calibri</vt:lpstr>
      <vt:lpstr>Calibri Light</vt:lpstr>
      <vt:lpstr>Times New Roman</vt:lpstr>
      <vt:lpstr>Office テーマ</vt:lpstr>
      <vt:lpstr>令和６年度　買い物利便性向上事業補助金 募集要項</vt:lpstr>
      <vt:lpstr>PowerPoint プレゼンテーション</vt:lpstr>
      <vt:lpstr>PowerPoint プレゼンテーション</vt:lpstr>
      <vt:lpstr>PowerPoint プレゼンテーション</vt:lpstr>
      <vt:lpstr>PowerPoint プレゼンテーション</vt:lpstr>
    </vt:vector>
  </TitlesOfParts>
  <Company>志摩市役所</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買い物利便性向上事業補助金</dc:title>
  <dc:creator>田中　僚</dc:creator>
  <cp:lastModifiedBy>須賀　亮太</cp:lastModifiedBy>
  <cp:revision>114</cp:revision>
  <cp:lastPrinted>2024-04-05T08:17:12Z</cp:lastPrinted>
  <dcterms:created xsi:type="dcterms:W3CDTF">2022-01-16T04:01:25Z</dcterms:created>
  <dcterms:modified xsi:type="dcterms:W3CDTF">2024-04-08T01:48:00Z</dcterms:modified>
</cp:coreProperties>
</file>