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72" r:id="rId1"/>
  </p:sldMasterIdLst>
  <p:notesMasterIdLst>
    <p:notesMasterId r:id="rId9"/>
  </p:notesMasterIdLst>
  <p:handoutMasterIdLst>
    <p:handoutMasterId r:id="rId10"/>
  </p:handoutMasterIdLst>
  <p:sldIdLst>
    <p:sldId id="438" r:id="rId2"/>
    <p:sldId id="432" r:id="rId3"/>
    <p:sldId id="433" r:id="rId4"/>
    <p:sldId id="434" r:id="rId5"/>
    <p:sldId id="435" r:id="rId6"/>
    <p:sldId id="436" r:id="rId7"/>
    <p:sldId id="437" r:id="rId8"/>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5" userDrawn="1">
          <p15:clr>
            <a:srgbClr val="A4A3A4"/>
          </p15:clr>
        </p15:guide>
        <p15:guide id="2" pos="2880">
          <p15:clr>
            <a:srgbClr val="A4A3A4"/>
          </p15:clr>
        </p15:guide>
        <p15:guide id="3" orient="horz" pos="3294" userDrawn="1">
          <p15:clr>
            <a:srgbClr val="A4A3A4"/>
          </p15:clr>
        </p15:guide>
        <p15:guide id="4" pos="5103">
          <p15:clr>
            <a:srgbClr val="A4A3A4"/>
          </p15:clr>
        </p15:guide>
        <p15:guide id="5" orient="horz" pos="2251">
          <p15:clr>
            <a:srgbClr val="A4A3A4"/>
          </p15:clr>
        </p15:guide>
        <p15:guide id="6" pos="3120">
          <p15:clr>
            <a:srgbClr val="A4A3A4"/>
          </p15:clr>
        </p15:guide>
        <p15:guide id="7" pos="6204" userDrawn="1">
          <p15:clr>
            <a:srgbClr val="A4A3A4"/>
          </p15:clr>
        </p15:guide>
        <p15:guide id="8" orient="horz" pos="2568">
          <p15:clr>
            <a:srgbClr val="A4A3A4"/>
          </p15:clr>
        </p15:guide>
        <p15:guide id="9" pos="2757">
          <p15:clr>
            <a:srgbClr val="A4A3A4"/>
          </p15:clr>
        </p15:guide>
        <p15:guide id="10" pos="3075">
          <p15:clr>
            <a:srgbClr val="A4A3A4"/>
          </p15:clr>
        </p15:guide>
        <p15:guide id="11" orient="horz" userDrawn="1">
          <p15:clr>
            <a:srgbClr val="A4A3A4"/>
          </p15:clr>
        </p15:guide>
        <p15:guide id="12" orient="horz" pos="2659">
          <p15:clr>
            <a:srgbClr val="A4A3A4"/>
          </p15:clr>
        </p15:guide>
        <p15:guide id="13" orient="horz" pos="2523">
          <p15:clr>
            <a:srgbClr val="A4A3A4"/>
          </p15:clr>
        </p15:guide>
        <p15:guide id="14" pos="2848">
          <p15:clr>
            <a:srgbClr val="A4A3A4"/>
          </p15:clr>
        </p15:guide>
        <p15:guide id="15" pos="5025">
          <p15:clr>
            <a:srgbClr val="A4A3A4"/>
          </p15:clr>
        </p15:guide>
        <p15:guide id="17" pos="8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岩城　一博" initials="岩城　一博" lastIdx="1" clrIdx="0">
    <p:extLst>
      <p:ext uri="{19B8F6BF-5375-455C-9EA6-DF929625EA0E}">
        <p15:presenceInfo xmlns:p15="http://schemas.microsoft.com/office/powerpoint/2012/main" userId="S-1-5-21-85530307-1808141118-1538750858-24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FFFFCC"/>
    <a:srgbClr val="FFCCFF"/>
    <a:srgbClr val="1717EF"/>
    <a:srgbClr val="FF6600"/>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838" autoAdjust="0"/>
    <p:restoredTop sz="66189" autoAdjust="0"/>
  </p:normalViewPr>
  <p:slideViewPr>
    <p:cSldViewPr>
      <p:cViewPr varScale="1">
        <p:scale>
          <a:sx n="86" d="100"/>
          <a:sy n="86" d="100"/>
        </p:scale>
        <p:origin x="1550" y="-10"/>
      </p:cViewPr>
      <p:guideLst>
        <p:guide orient="horz" pos="2115"/>
        <p:guide pos="2880"/>
        <p:guide orient="horz" pos="3294"/>
        <p:guide pos="5103"/>
        <p:guide orient="horz" pos="2251"/>
        <p:guide pos="3120"/>
        <p:guide pos="6204"/>
        <p:guide orient="horz" pos="2568"/>
        <p:guide pos="2757"/>
        <p:guide pos="3075"/>
        <p:guide orient="horz"/>
        <p:guide orient="horz" pos="2659"/>
        <p:guide orient="horz" pos="2523"/>
        <p:guide pos="2848"/>
        <p:guide pos="5025"/>
        <p:guide pos="8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1" y="5"/>
            <a:ext cx="2950375" cy="498965"/>
          </a:xfrm>
          <a:prstGeom prst="rect">
            <a:avLst/>
          </a:prstGeom>
        </p:spPr>
        <p:txBody>
          <a:bodyPr vert="horz" lIns="92141" tIns="46070" rIns="92141" bIns="46070"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3855221" y="5"/>
            <a:ext cx="2950374" cy="498965"/>
          </a:xfrm>
          <a:prstGeom prst="rect">
            <a:avLst/>
          </a:prstGeom>
        </p:spPr>
        <p:txBody>
          <a:bodyPr vert="horz" lIns="92141" tIns="46070" rIns="92141" bIns="46070" rtlCol="0"/>
          <a:lstStyle>
            <a:lvl1pPr algn="r">
              <a:defRPr sz="1300"/>
            </a:lvl1pPr>
          </a:lstStyle>
          <a:p>
            <a:fld id="{11239017-3F06-4BC1-A918-59971E6EACD4}" type="datetimeFigureOut">
              <a:rPr kumimoji="1" lang="ja-JP" altLang="en-US" smtClean="0"/>
              <a:pPr/>
              <a:t>2024/5/30</a:t>
            </a:fld>
            <a:endParaRPr kumimoji="1" lang="ja-JP" altLang="en-US"/>
          </a:p>
        </p:txBody>
      </p:sp>
      <p:sp>
        <p:nvSpPr>
          <p:cNvPr id="4" name="フッター プレースホルダー 3"/>
          <p:cNvSpPr>
            <a:spLocks noGrp="1"/>
          </p:cNvSpPr>
          <p:nvPr>
            <p:ph type="ftr" sz="quarter" idx="2"/>
          </p:nvPr>
        </p:nvSpPr>
        <p:spPr>
          <a:xfrm>
            <a:off x="11" y="9440376"/>
            <a:ext cx="2950375" cy="498965"/>
          </a:xfrm>
          <a:prstGeom prst="rect">
            <a:avLst/>
          </a:prstGeom>
        </p:spPr>
        <p:txBody>
          <a:bodyPr vert="horz" lIns="92141" tIns="46070" rIns="92141" bIns="46070"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3855221" y="9440376"/>
            <a:ext cx="2950374" cy="498965"/>
          </a:xfrm>
          <a:prstGeom prst="rect">
            <a:avLst/>
          </a:prstGeom>
        </p:spPr>
        <p:txBody>
          <a:bodyPr vert="horz" lIns="92141" tIns="46070" rIns="92141" bIns="46070" rtlCol="0" anchor="b"/>
          <a:lstStyle>
            <a:lvl1pPr algn="r">
              <a:defRPr sz="1300"/>
            </a:lvl1pPr>
          </a:lstStyle>
          <a:p>
            <a:fld id="{40269A6A-591A-4061-B6AD-34A2F574BFAA}" type="slidenum">
              <a:rPr kumimoji="1" lang="ja-JP" altLang="en-US" smtClean="0"/>
              <a:pPr/>
              <a:t>‹#›</a:t>
            </a:fld>
            <a:endParaRPr kumimoji="1" lang="ja-JP" altLang="en-US"/>
          </a:p>
        </p:txBody>
      </p:sp>
    </p:spTree>
    <p:extLst>
      <p:ext uri="{BB962C8B-B14F-4D97-AF65-F5344CB8AC3E}">
        <p14:creationId xmlns:p14="http://schemas.microsoft.com/office/powerpoint/2010/main" val="41811064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1" y="8"/>
            <a:ext cx="2950375" cy="497367"/>
          </a:xfrm>
          <a:prstGeom prst="rect">
            <a:avLst/>
          </a:prstGeom>
        </p:spPr>
        <p:txBody>
          <a:bodyPr vert="horz" lIns="92141" tIns="46070" rIns="92141" bIns="46070" rtlCol="0"/>
          <a:lstStyle>
            <a:lvl1pPr algn="l">
              <a:defRPr sz="1300"/>
            </a:lvl1pPr>
          </a:lstStyle>
          <a:p>
            <a:endParaRPr kumimoji="1" lang="ja-JP" altLang="en-US"/>
          </a:p>
        </p:txBody>
      </p:sp>
      <p:sp>
        <p:nvSpPr>
          <p:cNvPr id="3" name="日付プレースホルダ 2"/>
          <p:cNvSpPr>
            <a:spLocks noGrp="1"/>
          </p:cNvSpPr>
          <p:nvPr>
            <p:ph type="dt" idx="1"/>
          </p:nvPr>
        </p:nvSpPr>
        <p:spPr>
          <a:xfrm>
            <a:off x="3855221" y="8"/>
            <a:ext cx="2950374" cy="497367"/>
          </a:xfrm>
          <a:prstGeom prst="rect">
            <a:avLst/>
          </a:prstGeom>
        </p:spPr>
        <p:txBody>
          <a:bodyPr vert="horz" lIns="92141" tIns="46070" rIns="92141" bIns="46070" rtlCol="0"/>
          <a:lstStyle>
            <a:lvl1pPr algn="r">
              <a:defRPr sz="1300"/>
            </a:lvl1pPr>
          </a:lstStyle>
          <a:p>
            <a:fld id="{28EA6958-7E65-4577-B558-8D88AA8C5DD6}" type="datetimeFigureOut">
              <a:rPr kumimoji="1" lang="ja-JP" altLang="en-US" smtClean="0"/>
              <a:pPr/>
              <a:t>2024/5/30</a:t>
            </a:fld>
            <a:endParaRPr kumimoji="1" lang="ja-JP" altLang="en-US"/>
          </a:p>
        </p:txBody>
      </p:sp>
      <p:sp>
        <p:nvSpPr>
          <p:cNvPr id="4" name="スライド イメージ プレースホルダ 3"/>
          <p:cNvSpPr>
            <a:spLocks noGrp="1" noRot="1" noChangeAspect="1"/>
          </p:cNvSpPr>
          <p:nvPr>
            <p:ph type="sldImg" idx="2"/>
          </p:nvPr>
        </p:nvSpPr>
        <p:spPr>
          <a:xfrm>
            <a:off x="712788" y="744538"/>
            <a:ext cx="5381625" cy="3727450"/>
          </a:xfrm>
          <a:prstGeom prst="rect">
            <a:avLst/>
          </a:prstGeom>
          <a:noFill/>
          <a:ln w="12700">
            <a:solidFill>
              <a:prstClr val="black"/>
            </a:solidFill>
          </a:ln>
        </p:spPr>
        <p:txBody>
          <a:bodyPr vert="horz" lIns="92141" tIns="46070" rIns="92141" bIns="46070" rtlCol="0" anchor="ctr"/>
          <a:lstStyle/>
          <a:p>
            <a:endParaRPr lang="ja-JP" altLang="en-US"/>
          </a:p>
        </p:txBody>
      </p:sp>
      <p:sp>
        <p:nvSpPr>
          <p:cNvPr id="5" name="ノート プレースホルダ 4"/>
          <p:cNvSpPr>
            <a:spLocks noGrp="1"/>
          </p:cNvSpPr>
          <p:nvPr>
            <p:ph type="body" sz="quarter" idx="3"/>
          </p:nvPr>
        </p:nvSpPr>
        <p:spPr>
          <a:xfrm>
            <a:off x="680239" y="4720986"/>
            <a:ext cx="5446722" cy="4473102"/>
          </a:xfrm>
          <a:prstGeom prst="rect">
            <a:avLst/>
          </a:prstGeom>
        </p:spPr>
        <p:txBody>
          <a:bodyPr vert="horz" lIns="92141" tIns="46070" rIns="92141" bIns="4607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11" y="9440372"/>
            <a:ext cx="2950375" cy="497366"/>
          </a:xfrm>
          <a:prstGeom prst="rect">
            <a:avLst/>
          </a:prstGeom>
        </p:spPr>
        <p:txBody>
          <a:bodyPr vert="horz" lIns="92141" tIns="46070" rIns="92141" bIns="46070"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855221" y="9440372"/>
            <a:ext cx="2950374" cy="497366"/>
          </a:xfrm>
          <a:prstGeom prst="rect">
            <a:avLst/>
          </a:prstGeom>
        </p:spPr>
        <p:txBody>
          <a:bodyPr vert="horz" lIns="92141" tIns="46070" rIns="92141" bIns="46070" rtlCol="0" anchor="b"/>
          <a:lstStyle>
            <a:lvl1pPr algn="r">
              <a:defRPr sz="1300"/>
            </a:lvl1pPr>
          </a:lstStyle>
          <a:p>
            <a:fld id="{86D7281A-2509-47CF-8B27-B0DEB02EED32}" type="slidenum">
              <a:rPr kumimoji="1" lang="ja-JP" altLang="en-US" smtClean="0"/>
              <a:pPr/>
              <a:t>‹#›</a:t>
            </a:fld>
            <a:endParaRPr kumimoji="1" lang="ja-JP" altLang="en-US"/>
          </a:p>
        </p:txBody>
      </p:sp>
    </p:spTree>
    <p:extLst>
      <p:ext uri="{BB962C8B-B14F-4D97-AF65-F5344CB8AC3E}">
        <p14:creationId xmlns:p14="http://schemas.microsoft.com/office/powerpoint/2010/main" val="23947347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9" name="Rectangle 8"/>
          <p:cNvSpPr/>
          <p:nvPr/>
        </p:nvSpPr>
        <p:spPr>
          <a:xfrm>
            <a:off x="0" y="1"/>
            <a:ext cx="9906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5160" y="1"/>
            <a:ext cx="9900842"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71475" y="4960137"/>
            <a:ext cx="6315075" cy="1463040"/>
          </a:xfrm>
        </p:spPr>
        <p:txBody>
          <a:bodyPr anchor="ctr">
            <a:normAutofit/>
          </a:bodyPr>
          <a:lstStyle>
            <a:lvl1pPr algn="r">
              <a:defRPr sz="4400" spc="200" baseline="0"/>
            </a:lvl1pPr>
          </a:lstStyle>
          <a:p>
            <a:r>
              <a:rPr lang="ja-JP" altLang="en-US"/>
              <a:t>マスター タイトルの書式設定</a:t>
            </a:r>
            <a:endParaRPr lang="en-US" dirty="0"/>
          </a:p>
        </p:txBody>
      </p:sp>
      <p:sp>
        <p:nvSpPr>
          <p:cNvPr id="3" name="Subtitle 2"/>
          <p:cNvSpPr>
            <a:spLocks noGrp="1"/>
          </p:cNvSpPr>
          <p:nvPr>
            <p:ph type="subTitle" idx="1"/>
          </p:nvPr>
        </p:nvSpPr>
        <p:spPr>
          <a:xfrm>
            <a:off x="6996113" y="4960137"/>
            <a:ext cx="2600325"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lvl1pPr algn="l">
              <a:defRPr/>
            </a:lvl1pPr>
          </a:lstStyle>
          <a:p>
            <a:fld id="{0E2090B3-44BB-4E2E-A33A-E89F20D1C79F}" type="datetime1">
              <a:rPr kumimoji="1" lang="ja-JP" altLang="en-US" smtClean="0"/>
              <a:pPr/>
              <a:t>2024/5/30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6814310"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5200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CF728CC-711E-4061-9226-B165FF6583B2}" type="datetime1">
              <a:rPr kumimoji="1" lang="ja-JP" altLang="en-US" smtClean="0"/>
              <a:pPr/>
              <a:t>2024/5/30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AD67F1-B00F-4FC1-9C17-679347B4D628}" type="slidenum">
              <a:rPr kumimoji="1" lang="ja-JP" altLang="en-US" smtClean="0"/>
              <a:pPr/>
              <a:t>‹#›</a:t>
            </a:fld>
            <a:endParaRPr kumimoji="1" lang="ja-JP" altLang="en-US"/>
          </a:p>
        </p:txBody>
      </p:sp>
    </p:spTree>
    <p:extLst>
      <p:ext uri="{BB962C8B-B14F-4D97-AF65-F5344CB8AC3E}">
        <p14:creationId xmlns:p14="http://schemas.microsoft.com/office/powerpoint/2010/main" val="11458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3" y="762000"/>
            <a:ext cx="2135981" cy="5410200"/>
          </a:xfrm>
        </p:spPr>
        <p:txBody>
          <a:bodyPr vert="eaVert" lIns="45720" tIns="91440" rIns="45720" bIns="91440"/>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04864" y="762000"/>
            <a:ext cx="6160294"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049B4D8-8354-4388-AE81-9EAA0047FBCF}" type="datetime1">
              <a:rPr kumimoji="1" lang="ja-JP" altLang="en-US" smtClean="0"/>
              <a:pPr/>
              <a:t>2024/5/30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7" name="Straight Connector 6"/>
          <p:cNvCxnSpPr/>
          <p:nvPr/>
        </p:nvCxnSpPr>
        <p:spPr>
          <a:xfrm rot="5400000" flipV="1">
            <a:off x="8172450" y="144988"/>
            <a:ext cx="0" cy="74295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7154161"/>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4412DA3-6916-4603-8CE0-32E69C6A0618}" type="datetime1">
              <a:rPr kumimoji="1" lang="ja-JP" altLang="en-US" smtClean="0"/>
              <a:pPr/>
              <a:t>2024/5/30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AD67F1-B00F-4FC1-9C17-679347B4D628}" type="slidenum">
              <a:rPr kumimoji="1" lang="ja-JP" altLang="en-US" smtClean="0"/>
              <a:pPr/>
              <a:t>‹#›</a:t>
            </a:fld>
            <a:endParaRPr kumimoji="1" lang="ja-JP" altLang="en-US"/>
          </a:p>
        </p:txBody>
      </p:sp>
    </p:spTree>
    <p:extLst>
      <p:ext uri="{BB962C8B-B14F-4D97-AF65-F5344CB8AC3E}">
        <p14:creationId xmlns:p14="http://schemas.microsoft.com/office/powerpoint/2010/main" val="899572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9" name="Rectangle 8"/>
          <p:cNvSpPr/>
          <p:nvPr/>
        </p:nvSpPr>
        <p:spPr>
          <a:xfrm>
            <a:off x="0" y="1"/>
            <a:ext cx="9906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5160" y="1"/>
            <a:ext cx="9900842"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71475" y="4960137"/>
            <a:ext cx="6315075" cy="1463040"/>
          </a:xfrm>
        </p:spPr>
        <p:txBody>
          <a:bodyPr anchor="ctr">
            <a:normAutofit/>
          </a:bodyPr>
          <a:lstStyle>
            <a:lvl1pPr algn="r">
              <a:defRPr sz="4400" b="0" spc="200" baseline="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996113" y="4960137"/>
            <a:ext cx="2600325"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1A722FF-738C-4303-8376-1BDD2372E109}" type="datetime1">
              <a:rPr kumimoji="1" lang="ja-JP" altLang="en-US" smtClean="0"/>
              <a:pPr/>
              <a:t>2024/5/30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AD67F1-B00F-4FC1-9C17-679347B4D628}" type="slidenum">
              <a:rPr kumimoji="1" lang="ja-JP" altLang="en-US" smtClean="0"/>
              <a:pPr/>
              <a:t>‹#›</a:t>
            </a:fld>
            <a:endParaRPr kumimoji="1" lang="ja-JP" altLang="en-US"/>
          </a:p>
        </p:txBody>
      </p:sp>
      <p:cxnSp>
        <p:nvCxnSpPr>
          <p:cNvPr id="8" name="Straight Connector 7"/>
          <p:cNvCxnSpPr/>
          <p:nvPr/>
        </p:nvCxnSpPr>
        <p:spPr>
          <a:xfrm flipV="1">
            <a:off x="6814310"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2883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2104" y="585216"/>
            <a:ext cx="7897559" cy="1499616"/>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2104" y="2286000"/>
            <a:ext cx="386334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866323" y="2286000"/>
            <a:ext cx="386334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417673D-D990-4DFA-887E-C39BDB1AFE37}" type="datetime1">
              <a:rPr kumimoji="1" lang="ja-JP" altLang="en-US" smtClean="0"/>
              <a:pPr/>
              <a:t>2024/5/30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3AD67F1-B00F-4FC1-9C17-679347B4D628}" type="slidenum">
              <a:rPr kumimoji="1" lang="ja-JP" altLang="en-US" smtClean="0"/>
              <a:pPr/>
              <a:t>‹#›</a:t>
            </a:fld>
            <a:endParaRPr kumimoji="1" lang="ja-JP" altLang="en-US"/>
          </a:p>
        </p:txBody>
      </p:sp>
    </p:spTree>
    <p:extLst>
      <p:ext uri="{BB962C8B-B14F-4D97-AF65-F5344CB8AC3E}">
        <p14:creationId xmlns:p14="http://schemas.microsoft.com/office/powerpoint/2010/main" val="2068531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32104" y="585216"/>
            <a:ext cx="7897559" cy="1499616"/>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2104" y="2179636"/>
            <a:ext cx="386334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2104" y="2967788"/>
            <a:ext cx="3863340" cy="33415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866323" y="2179636"/>
            <a:ext cx="386334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ja-JP" altLang="en-US"/>
              <a:t>マスター テキストの書式設定</a:t>
            </a:r>
          </a:p>
        </p:txBody>
      </p:sp>
      <p:sp>
        <p:nvSpPr>
          <p:cNvPr id="6" name="Content Placeholder 5"/>
          <p:cNvSpPr>
            <a:spLocks noGrp="1"/>
          </p:cNvSpPr>
          <p:nvPr>
            <p:ph sz="quarter" idx="4"/>
          </p:nvPr>
        </p:nvSpPr>
        <p:spPr>
          <a:xfrm>
            <a:off x="4866323" y="2967788"/>
            <a:ext cx="3863340" cy="33415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F3E545F-0171-4151-8739-D7A8FF7DA1FC}" type="datetime1">
              <a:rPr kumimoji="1" lang="ja-JP" altLang="en-US" smtClean="0"/>
              <a:pPr/>
              <a:t>2024/5/30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3AD67F1-B00F-4FC1-9C17-679347B4D628}" type="slidenum">
              <a:rPr kumimoji="1" lang="ja-JP" altLang="en-US" smtClean="0"/>
              <a:pPr/>
              <a:t>‹#›</a:t>
            </a:fld>
            <a:endParaRPr kumimoji="1" lang="ja-JP" altLang="en-US"/>
          </a:p>
        </p:txBody>
      </p:sp>
    </p:spTree>
    <p:extLst>
      <p:ext uri="{BB962C8B-B14F-4D97-AF65-F5344CB8AC3E}">
        <p14:creationId xmlns:p14="http://schemas.microsoft.com/office/powerpoint/2010/main" val="1793577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9D70C7A-899F-4C0B-ACFE-EBBB08183CBA}" type="datetime1">
              <a:rPr kumimoji="1" lang="ja-JP" altLang="en-US" smtClean="0"/>
              <a:pPr/>
              <a:t>2024/5/30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3AD67F1-B00F-4FC1-9C17-679347B4D628}" type="slidenum">
              <a:rPr kumimoji="1" lang="ja-JP" altLang="en-US" smtClean="0"/>
              <a:pPr/>
              <a:t>‹#›</a:t>
            </a:fld>
            <a:endParaRPr kumimoji="1" lang="ja-JP" altLang="en-US"/>
          </a:p>
        </p:txBody>
      </p:sp>
    </p:spTree>
    <p:extLst>
      <p:ext uri="{BB962C8B-B14F-4D97-AF65-F5344CB8AC3E}">
        <p14:creationId xmlns:p14="http://schemas.microsoft.com/office/powerpoint/2010/main" val="3213878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B4429B-C6B8-46DD-B907-90C388B256BA}" type="datetime1">
              <a:rPr kumimoji="1" lang="ja-JP" altLang="en-US" smtClean="0"/>
              <a:pPr/>
              <a:t>2024/5/30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3AD67F1-B00F-4FC1-9C17-679347B4D628}" type="slidenum">
              <a:rPr kumimoji="1" lang="ja-JP" altLang="en-US" smtClean="0"/>
              <a:pPr/>
              <a:t>‹#›</a:t>
            </a:fld>
            <a:endParaRPr kumimoji="1" lang="ja-JP" altLang="en-US"/>
          </a:p>
        </p:txBody>
      </p:sp>
    </p:spTree>
    <p:extLst>
      <p:ext uri="{BB962C8B-B14F-4D97-AF65-F5344CB8AC3E}">
        <p14:creationId xmlns:p14="http://schemas.microsoft.com/office/powerpoint/2010/main" val="2607533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32104" y="471509"/>
            <a:ext cx="3566160" cy="1737360"/>
          </a:xfrm>
        </p:spPr>
        <p:txBody>
          <a:bodyPr>
            <a:noAutofit/>
          </a:bodyPr>
          <a:lstStyle>
            <a:lvl1pPr>
              <a:lnSpc>
                <a:spcPct val="80000"/>
              </a:lnSpc>
              <a:defRPr sz="3600"/>
            </a:lvl1pPr>
          </a:lstStyle>
          <a:p>
            <a:r>
              <a:rPr lang="ja-JP" altLang="en-US"/>
              <a:t>マスター タイトルの書式設定</a:t>
            </a:r>
            <a:endParaRPr lang="en-US" dirty="0"/>
          </a:p>
        </p:txBody>
      </p:sp>
      <p:sp>
        <p:nvSpPr>
          <p:cNvPr id="3" name="Content Placeholder 2"/>
          <p:cNvSpPr>
            <a:spLocks noGrp="1"/>
          </p:cNvSpPr>
          <p:nvPr>
            <p:ph idx="1"/>
          </p:nvPr>
        </p:nvSpPr>
        <p:spPr>
          <a:xfrm>
            <a:off x="4643437" y="822960"/>
            <a:ext cx="4613720"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2104" y="2257506"/>
            <a:ext cx="356616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3D42FA-B180-489C-BF48-BFDA5849392B}" type="datetime1">
              <a:rPr kumimoji="1" lang="ja-JP" altLang="en-US" smtClean="0"/>
              <a:pPr/>
              <a:t>2024/5/30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3AD67F1-B00F-4FC1-9C17-679347B4D628}" type="slidenum">
              <a:rPr kumimoji="1" lang="ja-JP" altLang="en-US" smtClean="0"/>
              <a:pPr/>
              <a:t>‹#›</a:t>
            </a:fld>
            <a:endParaRPr kumimoji="1" lang="ja-JP" altLang="en-US"/>
          </a:p>
        </p:txBody>
      </p:sp>
    </p:spTree>
    <p:extLst>
      <p:ext uri="{BB962C8B-B14F-4D97-AF65-F5344CB8AC3E}">
        <p14:creationId xmlns:p14="http://schemas.microsoft.com/office/powerpoint/2010/main" val="1553429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371475" y="4960138"/>
            <a:ext cx="6315075" cy="1463040"/>
          </a:xfrm>
        </p:spPr>
        <p:txBody>
          <a:bodyPr anchor="ctr">
            <a:normAutofit/>
          </a:bodyPr>
          <a:lstStyle>
            <a:lvl1pPr algn="r">
              <a:defRPr sz="4400" spc="200" baseline="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0" y="-1"/>
            <a:ext cx="990352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996113" y="4960138"/>
            <a:ext cx="2600325"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5EAF30-D307-4CF5-B64B-6684FD8EA2A4}" type="datetime1">
              <a:rPr kumimoji="1" lang="ja-JP" altLang="en-US" smtClean="0"/>
              <a:pPr/>
              <a:t>2024/5/30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3AD67F1-B00F-4FC1-9C17-679347B4D628}" type="slidenum">
              <a:rPr kumimoji="1" lang="ja-JP" altLang="en-US" smtClean="0"/>
              <a:pPr/>
              <a:t>‹#›</a:t>
            </a:fld>
            <a:endParaRPr kumimoji="1" lang="ja-JP" altLang="en-US"/>
          </a:p>
        </p:txBody>
      </p:sp>
      <p:cxnSp>
        <p:nvCxnSpPr>
          <p:cNvPr id="8" name="Straight Connector 7"/>
          <p:cNvCxnSpPr/>
          <p:nvPr/>
        </p:nvCxnSpPr>
        <p:spPr>
          <a:xfrm flipV="1">
            <a:off x="6814310"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9843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2104" y="585216"/>
            <a:ext cx="7897559" cy="149961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2104" y="2286000"/>
            <a:ext cx="7897560" cy="4023360"/>
          </a:xfrm>
          <a:prstGeom prst="rect">
            <a:avLst/>
          </a:prstGeom>
        </p:spPr>
        <p:txBody>
          <a:bodyPr vert="horz" lIns="45720" tIns="45720" rIns="4572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2106" y="6470704"/>
            <a:ext cx="1750241"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049B4D8-8354-4388-AE81-9EAA0047FBCF}" type="datetime1">
              <a:rPr kumimoji="1" lang="ja-JP" altLang="en-US" smtClean="0"/>
              <a:pPr/>
              <a:t>2024/5/30</a:t>
            </a:fld>
            <a:endParaRPr kumimoji="1" lang="ja-JP" altLang="en-US"/>
          </a:p>
        </p:txBody>
      </p:sp>
      <p:sp>
        <p:nvSpPr>
          <p:cNvPr id="5" name="Footer Placeholder 4"/>
          <p:cNvSpPr>
            <a:spLocks noGrp="1"/>
          </p:cNvSpPr>
          <p:nvPr>
            <p:ph type="ftr" sz="quarter" idx="3"/>
          </p:nvPr>
        </p:nvSpPr>
        <p:spPr>
          <a:xfrm>
            <a:off x="3934883" y="6470704"/>
            <a:ext cx="4794935"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kumimoji="1" lang="ja-JP" altLang="en-US"/>
          </a:p>
        </p:txBody>
      </p:sp>
      <p:sp>
        <p:nvSpPr>
          <p:cNvPr id="6" name="Slide Number Placeholder 5"/>
          <p:cNvSpPr>
            <a:spLocks noGrp="1"/>
          </p:cNvSpPr>
          <p:nvPr>
            <p:ph type="sldNum" sz="quarter" idx="4"/>
          </p:nvPr>
        </p:nvSpPr>
        <p:spPr>
          <a:xfrm>
            <a:off x="8805333" y="6470704"/>
            <a:ext cx="791104"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cxnSp>
        <p:nvCxnSpPr>
          <p:cNvPr id="7" name="Straight Connector 6"/>
          <p:cNvCxnSpPr/>
          <p:nvPr/>
        </p:nvCxnSpPr>
        <p:spPr>
          <a:xfrm flipV="1">
            <a:off x="619125"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正方形/長方形 7">
            <a:extLst>
              <a:ext uri="{FF2B5EF4-FFF2-40B4-BE49-F238E27FC236}">
                <a16:creationId xmlns:a16="http://schemas.microsoft.com/office/drawing/2014/main" id="{0FA2E5CA-CFC0-4F0B-8030-AA6B7C74E265}"/>
              </a:ext>
            </a:extLst>
          </p:cNvPr>
          <p:cNvSpPr/>
          <p:nvPr userDrawn="1"/>
        </p:nvSpPr>
        <p:spPr>
          <a:xfrm>
            <a:off x="0" y="0"/>
            <a:ext cx="9906000" cy="549275"/>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 name="Picture 3" descr="\\Shima\dfs\志摩市全庁フォルダ\資料\★SDGs関係\ロゴ個別 （非UN）\sdg_title.jpg">
            <a:extLst>
              <a:ext uri="{FF2B5EF4-FFF2-40B4-BE49-F238E27FC236}">
                <a16:creationId xmlns:a16="http://schemas.microsoft.com/office/drawing/2014/main" id="{EADE972C-975B-4C20-90F5-E6ECBA9EF5F1}"/>
              </a:ext>
            </a:extLst>
          </p:cNvPr>
          <p:cNvPicPr>
            <a:picLocks noChangeAspect="1" noChangeArrowheads="1"/>
          </p:cNvPicPr>
          <p:nvPr userDrawn="1"/>
        </p:nvPicPr>
        <p:blipFill>
          <a:blip r:embed="rId13" cstate="print">
            <a:extLst>
              <a:ext uri="{28A0092B-C50C-407E-A947-70E740481C1C}">
                <a14:useLocalDpi xmlns:a14="http://schemas.microsoft.com/office/drawing/2010/main"/>
              </a:ext>
            </a:extLst>
          </a:blip>
          <a:srcRect/>
          <a:stretch>
            <a:fillRect/>
          </a:stretch>
        </p:blipFill>
        <p:spPr bwMode="auto">
          <a:xfrm>
            <a:off x="8086096" y="29281"/>
            <a:ext cx="864108" cy="497586"/>
          </a:xfrm>
          <a:prstGeom prst="rect">
            <a:avLst/>
          </a:prstGeom>
          <a:noFill/>
        </p:spPr>
      </p:pic>
      <p:pic>
        <p:nvPicPr>
          <p:cNvPr id="10" name="Picture 4" descr="\\Shima\dfs\課別共有フォルダ\観光商工課\ShimaCity PRグッズ\PRロゴ\無題.png">
            <a:extLst>
              <a:ext uri="{FF2B5EF4-FFF2-40B4-BE49-F238E27FC236}">
                <a16:creationId xmlns:a16="http://schemas.microsoft.com/office/drawing/2014/main" id="{A0B101D4-4250-4045-9BD3-CC98E8EE6C8E}"/>
              </a:ext>
            </a:extLst>
          </p:cNvPr>
          <p:cNvPicPr>
            <a:picLocks noChangeAspect="1" noChangeArrowheads="1"/>
          </p:cNvPicPr>
          <p:nvPr userDrawn="1"/>
        </p:nvPicPr>
        <p:blipFill>
          <a:blip r:embed="rId14" cstate="print"/>
          <a:srcRect/>
          <a:stretch>
            <a:fillRect/>
          </a:stretch>
        </p:blipFill>
        <p:spPr bwMode="auto">
          <a:xfrm>
            <a:off x="8990067" y="28571"/>
            <a:ext cx="781962" cy="500400"/>
          </a:xfrm>
          <a:prstGeom prst="rect">
            <a:avLst/>
          </a:prstGeom>
          <a:noFill/>
        </p:spPr>
      </p:pic>
    </p:spTree>
    <p:extLst>
      <p:ext uri="{BB962C8B-B14F-4D97-AF65-F5344CB8AC3E}">
        <p14:creationId xmlns:p14="http://schemas.microsoft.com/office/powerpoint/2010/main" val="39046998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80000"/>
        </a:lnSpc>
        <a:spcBef>
          <a:spcPct val="0"/>
        </a:spcBef>
        <a:buNone/>
        <a:defRPr kumimoji="1"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kumimoji="1"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3.xml"/><Relationship Id="rId7" Type="http://schemas.openxmlformats.org/officeDocument/2006/relationships/slide" Target="slide7.xml"/><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6.xml"/><Relationship Id="rId5" Type="http://schemas.openxmlformats.org/officeDocument/2006/relationships/slide" Target="slide5.xml"/><Relationship Id="rId4" Type="http://schemas.openxmlformats.org/officeDocument/2006/relationships/slide" Target="slide4.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85EB6D-725A-40E4-84DF-3C08EBF0872F}"/>
              </a:ext>
            </a:extLst>
          </p:cNvPr>
          <p:cNvSpPr>
            <a:spLocks noGrp="1"/>
          </p:cNvSpPr>
          <p:nvPr>
            <p:ph type="title"/>
          </p:nvPr>
        </p:nvSpPr>
        <p:spPr>
          <a:xfrm>
            <a:off x="832104" y="568171"/>
            <a:ext cx="7897559" cy="1516661"/>
          </a:xfrm>
        </p:spPr>
        <p:txBody>
          <a:bodyPr>
            <a:normAutofit/>
          </a:bodyPr>
          <a:lstStyle/>
          <a:p>
            <a:r>
              <a:rPr lang="en-US" altLang="ja-JP" sz="3200" dirty="0">
                <a:latin typeface="+mj-ea"/>
              </a:rPr>
              <a:t>DX</a:t>
            </a:r>
            <a:r>
              <a:rPr lang="ja-JP" altLang="en-US" sz="3200" dirty="0"/>
              <a:t>推進枠対象経費の事例集</a:t>
            </a:r>
            <a:endParaRPr kumimoji="1" lang="ja-JP" altLang="en-US" sz="3200" dirty="0"/>
          </a:p>
        </p:txBody>
      </p:sp>
      <p:sp>
        <p:nvSpPr>
          <p:cNvPr id="3" name="コンテンツ プレースホルダー 2">
            <a:extLst>
              <a:ext uri="{FF2B5EF4-FFF2-40B4-BE49-F238E27FC236}">
                <a16:creationId xmlns:a16="http://schemas.microsoft.com/office/drawing/2014/main" id="{B5643A67-5A6D-46D3-9867-26FA36875999}"/>
              </a:ext>
            </a:extLst>
          </p:cNvPr>
          <p:cNvSpPr>
            <a:spLocks noGrp="1"/>
          </p:cNvSpPr>
          <p:nvPr>
            <p:ph idx="1"/>
          </p:nvPr>
        </p:nvSpPr>
        <p:spPr>
          <a:xfrm>
            <a:off x="826422" y="1772816"/>
            <a:ext cx="7897560" cy="4697888"/>
          </a:xfrm>
        </p:spPr>
        <p:txBody>
          <a:bodyPr>
            <a:normAutofit fontScale="92500" lnSpcReduction="10000"/>
          </a:bodyPr>
          <a:lstStyle/>
          <a:p>
            <a:r>
              <a:rPr kumimoji="1" lang="ja-JP" altLang="en-US" dirty="0">
                <a:hlinkClick r:id="rId2" action="ppaction://hlinksldjump"/>
              </a:rPr>
              <a:t>１、製造業</a:t>
            </a:r>
            <a:r>
              <a:rPr kumimoji="1" lang="ja-JP" altLang="en-US" dirty="0"/>
              <a:t>　</a:t>
            </a:r>
            <a:r>
              <a:rPr kumimoji="1" lang="en-US" altLang="ja-JP" dirty="0"/>
              <a:t>‥</a:t>
            </a:r>
            <a:r>
              <a:rPr lang="en-US" altLang="ja-JP" dirty="0"/>
              <a:t> ‥ ‥ ‥ ‥ ‥ ‥ ‥ ‥ ‥‥ ‥ ‥ ‥</a:t>
            </a:r>
            <a:r>
              <a:rPr lang="ja-JP" altLang="en-US" dirty="0"/>
              <a:t>　  </a:t>
            </a:r>
            <a:r>
              <a:rPr lang="en-US" altLang="ja-JP" dirty="0">
                <a:latin typeface="+mj-ea"/>
                <a:ea typeface="+mj-ea"/>
              </a:rPr>
              <a:t>P</a:t>
            </a:r>
            <a:r>
              <a:rPr lang="ja-JP" altLang="en-US" dirty="0"/>
              <a:t>２</a:t>
            </a:r>
            <a:endParaRPr lang="en-US" altLang="ja-JP" dirty="0"/>
          </a:p>
          <a:p>
            <a:pPr marL="0" indent="0">
              <a:buNone/>
            </a:pPr>
            <a:endParaRPr kumimoji="1" lang="en-US" altLang="ja-JP" dirty="0"/>
          </a:p>
          <a:p>
            <a:r>
              <a:rPr lang="ja-JP" altLang="en-US" dirty="0">
                <a:hlinkClick r:id="rId3" action="ppaction://hlinksldjump"/>
              </a:rPr>
              <a:t>２、建設業</a:t>
            </a:r>
            <a:r>
              <a:rPr lang="ja-JP" altLang="en-US" dirty="0"/>
              <a:t>　</a:t>
            </a:r>
            <a:r>
              <a:rPr lang="en-US" altLang="ja-JP" dirty="0"/>
              <a:t>‥ ‥ ‥ ‥ ‥ ‥ ‥ ‥ ‥ ‥‥ ‥ ‥ ‥ </a:t>
            </a:r>
            <a:r>
              <a:rPr lang="ja-JP" altLang="en-US" dirty="0"/>
              <a:t>　</a:t>
            </a:r>
            <a:r>
              <a:rPr lang="en-US" altLang="ja-JP" dirty="0">
                <a:latin typeface="+mj-ea"/>
              </a:rPr>
              <a:t> P</a:t>
            </a:r>
            <a:r>
              <a:rPr lang="ja-JP" altLang="en-US" dirty="0">
                <a:latin typeface="+mj-ea"/>
              </a:rPr>
              <a:t>３</a:t>
            </a:r>
            <a:endParaRPr lang="en-US" altLang="ja-JP" dirty="0"/>
          </a:p>
          <a:p>
            <a:endParaRPr kumimoji="1" lang="en-US" altLang="ja-JP" dirty="0"/>
          </a:p>
          <a:p>
            <a:r>
              <a:rPr lang="ja-JP" altLang="en-US" dirty="0">
                <a:hlinkClick r:id="rId4" action="ppaction://hlinksldjump"/>
              </a:rPr>
              <a:t>３、運送・倉庫業</a:t>
            </a:r>
            <a:r>
              <a:rPr lang="ja-JP" altLang="en-US" dirty="0"/>
              <a:t>　</a:t>
            </a:r>
            <a:r>
              <a:rPr lang="en-US" altLang="ja-JP" dirty="0"/>
              <a:t>‥‥ ‥ ‥ ‥ ‥‥ ‥ ‥ ‥ ‥ ‥</a:t>
            </a:r>
            <a:r>
              <a:rPr lang="en-US" altLang="ja-JP" dirty="0">
                <a:latin typeface="+mj-ea"/>
              </a:rPr>
              <a:t> </a:t>
            </a:r>
            <a:r>
              <a:rPr lang="ja-JP" altLang="en-US" dirty="0">
                <a:latin typeface="+mj-ea"/>
              </a:rPr>
              <a:t>　</a:t>
            </a:r>
            <a:r>
              <a:rPr lang="en-US" altLang="ja-JP" dirty="0">
                <a:latin typeface="+mj-ea"/>
              </a:rPr>
              <a:t>P</a:t>
            </a:r>
            <a:r>
              <a:rPr lang="ja-JP" altLang="en-US" dirty="0">
                <a:latin typeface="+mj-ea"/>
              </a:rPr>
              <a:t>４</a:t>
            </a:r>
            <a:endParaRPr lang="en-US" altLang="ja-JP" dirty="0"/>
          </a:p>
          <a:p>
            <a:endParaRPr kumimoji="1" lang="en-US" altLang="ja-JP" dirty="0"/>
          </a:p>
          <a:p>
            <a:r>
              <a:rPr lang="ja-JP" altLang="en-US" dirty="0">
                <a:hlinkClick r:id="rId5" action="ppaction://hlinksldjump"/>
              </a:rPr>
              <a:t>４、卸売・小売業</a:t>
            </a:r>
            <a:r>
              <a:rPr lang="ja-JP" altLang="en-US" dirty="0"/>
              <a:t>　</a:t>
            </a:r>
            <a:r>
              <a:rPr lang="en-US" altLang="ja-JP" dirty="0"/>
              <a:t>‥ ‥ ‥ ‥ ‥ ‥ ‥ ‥ ‥ ‥‥‥</a:t>
            </a:r>
            <a:r>
              <a:rPr lang="en-US" altLang="ja-JP" dirty="0">
                <a:latin typeface="+mj-ea"/>
              </a:rPr>
              <a:t> </a:t>
            </a:r>
            <a:r>
              <a:rPr lang="ja-JP" altLang="en-US" dirty="0">
                <a:latin typeface="+mj-ea"/>
              </a:rPr>
              <a:t>　</a:t>
            </a:r>
            <a:r>
              <a:rPr lang="en-US" altLang="ja-JP" dirty="0">
                <a:latin typeface="+mj-ea"/>
              </a:rPr>
              <a:t>P</a:t>
            </a:r>
            <a:r>
              <a:rPr lang="ja-JP" altLang="en-US" dirty="0">
                <a:latin typeface="+mj-ea"/>
              </a:rPr>
              <a:t>５</a:t>
            </a:r>
            <a:endParaRPr lang="en-US" altLang="ja-JP" dirty="0"/>
          </a:p>
          <a:p>
            <a:endParaRPr kumimoji="1" lang="en-US" altLang="ja-JP" dirty="0"/>
          </a:p>
          <a:p>
            <a:r>
              <a:rPr lang="ja-JP" altLang="en-US" dirty="0">
                <a:hlinkClick r:id="rId6" action="ppaction://hlinksldjump"/>
              </a:rPr>
              <a:t>５、サービス・飲料業</a:t>
            </a:r>
            <a:r>
              <a:rPr lang="ja-JP" altLang="en-US" dirty="0"/>
              <a:t>　</a:t>
            </a:r>
            <a:r>
              <a:rPr lang="en-US" altLang="ja-JP" dirty="0"/>
              <a:t>‥ ‥ ‥ ‥ ‥ ‥ ‥ ‥ ‥ ‥</a:t>
            </a:r>
            <a:r>
              <a:rPr lang="en-US" altLang="ja-JP" dirty="0">
                <a:latin typeface="+mj-ea"/>
              </a:rPr>
              <a:t> </a:t>
            </a:r>
            <a:r>
              <a:rPr lang="ja-JP" altLang="en-US" dirty="0">
                <a:latin typeface="+mj-ea"/>
              </a:rPr>
              <a:t>　</a:t>
            </a:r>
            <a:r>
              <a:rPr lang="en-US" altLang="ja-JP" dirty="0">
                <a:latin typeface="+mj-ea"/>
              </a:rPr>
              <a:t>P</a:t>
            </a:r>
            <a:r>
              <a:rPr lang="ja-JP" altLang="en-US" dirty="0">
                <a:latin typeface="+mj-ea"/>
              </a:rPr>
              <a:t>６</a:t>
            </a:r>
            <a:endParaRPr lang="en-US" altLang="ja-JP" dirty="0"/>
          </a:p>
          <a:p>
            <a:endParaRPr kumimoji="1" lang="en-US" altLang="ja-JP" dirty="0"/>
          </a:p>
          <a:p>
            <a:r>
              <a:rPr kumimoji="1" lang="ja-JP" altLang="en-US" dirty="0">
                <a:hlinkClick r:id="rId7" action="ppaction://hlinksldjump"/>
              </a:rPr>
              <a:t>６、その他・多業種</a:t>
            </a:r>
            <a:r>
              <a:rPr kumimoji="1" lang="ja-JP" altLang="en-US" dirty="0"/>
              <a:t>　</a:t>
            </a:r>
            <a:r>
              <a:rPr lang="en-US" altLang="ja-JP" dirty="0"/>
              <a:t>‥ ‥ ‥ ‥ ‥ ‥ ‥ ‥ ‥ ‥‥</a:t>
            </a:r>
            <a:r>
              <a:rPr lang="ja-JP" altLang="en-US" dirty="0"/>
              <a:t>　</a:t>
            </a:r>
            <a:r>
              <a:rPr lang="en-US" altLang="ja-JP" dirty="0">
                <a:latin typeface="+mj-ea"/>
              </a:rPr>
              <a:t> P</a:t>
            </a:r>
            <a:r>
              <a:rPr lang="ja-JP" altLang="en-US" dirty="0">
                <a:latin typeface="+mj-ea"/>
              </a:rPr>
              <a:t>７</a:t>
            </a:r>
            <a:endParaRPr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FE33E03A-7529-4FD7-8201-51E8746B04D7}"/>
              </a:ext>
            </a:extLst>
          </p:cNvPr>
          <p:cNvSpPr>
            <a:spLocks noGrp="1"/>
          </p:cNvSpPr>
          <p:nvPr>
            <p:ph type="sldNum" sz="quarter" idx="12"/>
          </p:nvPr>
        </p:nvSpPr>
        <p:spPr/>
        <p:txBody>
          <a:bodyPr/>
          <a:lstStyle/>
          <a:p>
            <a:fld id="{83AD67F1-B00F-4FC1-9C17-679347B4D628}" type="slidenum">
              <a:rPr kumimoji="1" lang="ja-JP" altLang="en-US" smtClean="0"/>
              <a:pPr/>
              <a:t>0</a:t>
            </a:fld>
            <a:endParaRPr kumimoji="1" lang="ja-JP" altLang="en-US"/>
          </a:p>
        </p:txBody>
      </p:sp>
      <p:sp>
        <p:nvSpPr>
          <p:cNvPr id="5" name="タイトル 1">
            <a:extLst>
              <a:ext uri="{FF2B5EF4-FFF2-40B4-BE49-F238E27FC236}">
                <a16:creationId xmlns:a16="http://schemas.microsoft.com/office/drawing/2014/main" id="{04280F6A-36C5-47A9-AE4D-EAF9A4B8450D}"/>
              </a:ext>
            </a:extLst>
          </p:cNvPr>
          <p:cNvSpPr txBox="1">
            <a:spLocks/>
          </p:cNvSpPr>
          <p:nvPr/>
        </p:nvSpPr>
        <p:spPr>
          <a:xfrm>
            <a:off x="200472" y="76562"/>
            <a:ext cx="8553400" cy="400110"/>
          </a:xfrm>
          <a:prstGeom prst="rect">
            <a:avLst/>
          </a:prstGeom>
        </p:spPr>
        <p:txBody>
          <a:bodyPr vert="horz" wrap="square" lIns="91440" tIns="45720" rIns="91440" bIns="45720" rtlCol="0" anchor="ctr">
            <a:spAutoFit/>
          </a:bodyPr>
          <a:lstStyle>
            <a:lvl1pPr algn="l" defTabSz="914400" rtl="0" eaLnBrk="1" latinLnBrk="0" hangingPunct="1">
              <a:lnSpc>
                <a:spcPct val="80000"/>
              </a:lnSpc>
              <a:spcBef>
                <a:spcPct val="0"/>
              </a:spcBef>
              <a:buNone/>
              <a:defRPr kumimoji="1" sz="4400" kern="1200" cap="all" spc="100" baseline="0">
                <a:solidFill>
                  <a:schemeClr val="tx1">
                    <a:lumMod val="95000"/>
                    <a:lumOff val="5000"/>
                  </a:schemeClr>
                </a:solidFill>
                <a:latin typeface="+mj-lt"/>
                <a:ea typeface="+mj-ea"/>
                <a:cs typeface="+mj-cs"/>
              </a:defRPr>
            </a:lvl1pPr>
          </a:lstStyle>
          <a:p>
            <a:r>
              <a:rPr lang="zh-TW" altLang="en-US" sz="2000">
                <a:solidFill>
                  <a:schemeClr val="bg1"/>
                </a:solidFill>
                <a:latin typeface="HG丸ｺﾞｼｯｸM-PRO" pitchFamily="50" charset="-128"/>
                <a:ea typeface="HG丸ｺﾞｼｯｸM-PRO" pitchFamily="50" charset="-128"/>
              </a:rPr>
              <a:t> </a:t>
            </a:r>
            <a:r>
              <a:rPr lang="zh-TW" altLang="en-US" sz="2000" b="1">
                <a:solidFill>
                  <a:schemeClr val="bg1"/>
                </a:solidFill>
                <a:latin typeface="HG丸ｺﾞｼｯｸM-PRO" pitchFamily="50" charset="-128"/>
                <a:ea typeface="HG丸ｺﾞｼｯｸM-PRO" pitchFamily="50" charset="-128"/>
              </a:rPr>
              <a:t>三重県版経営向上計画実施支援補助金</a:t>
            </a:r>
            <a:endParaRPr lang="ja-JP" altLang="en-US" sz="2000" b="1" dirty="0">
              <a:solidFill>
                <a:schemeClr val="bg1"/>
              </a:solidFill>
              <a:latin typeface="HG丸ｺﾞｼｯｸM-PRO" pitchFamily="50" charset="-128"/>
              <a:ea typeface="HG丸ｺﾞｼｯｸM-PRO" pitchFamily="50" charset="-128"/>
            </a:endParaRPr>
          </a:p>
        </p:txBody>
      </p:sp>
      <p:sp>
        <p:nvSpPr>
          <p:cNvPr id="7" name="タイトル 1">
            <a:extLst>
              <a:ext uri="{FF2B5EF4-FFF2-40B4-BE49-F238E27FC236}">
                <a16:creationId xmlns:a16="http://schemas.microsoft.com/office/drawing/2014/main" id="{54C5F011-756A-4230-97C5-563ADC381057}"/>
              </a:ext>
            </a:extLst>
          </p:cNvPr>
          <p:cNvSpPr txBox="1">
            <a:spLocks/>
          </p:cNvSpPr>
          <p:nvPr/>
        </p:nvSpPr>
        <p:spPr>
          <a:xfrm>
            <a:off x="4618529" y="6567518"/>
            <a:ext cx="668941" cy="400110"/>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kumimoji="1" sz="4400" kern="1200" cap="all" spc="100" baseline="0">
                <a:solidFill>
                  <a:schemeClr val="tx1">
                    <a:lumMod val="95000"/>
                    <a:lumOff val="5000"/>
                  </a:schemeClr>
                </a:solidFill>
                <a:latin typeface="+mj-lt"/>
                <a:ea typeface="+mj-ea"/>
                <a:cs typeface="+mj-cs"/>
              </a:defRPr>
            </a:lvl1pPr>
          </a:lstStyle>
          <a:p>
            <a:r>
              <a:rPr lang="en-US" altLang="ja-JP" sz="1800" dirty="0">
                <a:latin typeface="+mj-ea"/>
              </a:rPr>
              <a:t>P</a:t>
            </a:r>
            <a:r>
              <a:rPr lang="ja-JP" altLang="en-US" sz="1800" dirty="0">
                <a:latin typeface="+mj-ea"/>
              </a:rPr>
              <a:t>１</a:t>
            </a:r>
            <a:endParaRPr lang="ja-JP" altLang="en-US" sz="1800" dirty="0"/>
          </a:p>
        </p:txBody>
      </p:sp>
    </p:spTree>
    <p:extLst>
      <p:ext uri="{BB962C8B-B14F-4D97-AF65-F5344CB8AC3E}">
        <p14:creationId xmlns:p14="http://schemas.microsoft.com/office/powerpoint/2010/main" val="1947396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つの角を丸めた四角形 8">
            <a:extLst>
              <a:ext uri="{FF2B5EF4-FFF2-40B4-BE49-F238E27FC236}">
                <a16:creationId xmlns:a16="http://schemas.microsoft.com/office/drawing/2014/main" id="{8350BDAC-5FB6-437D-8780-935A5E147A0E}"/>
              </a:ext>
            </a:extLst>
          </p:cNvPr>
          <p:cNvSpPr/>
          <p:nvPr/>
        </p:nvSpPr>
        <p:spPr>
          <a:xfrm>
            <a:off x="200472" y="568172"/>
            <a:ext cx="2808250" cy="270160"/>
          </a:xfrm>
          <a:prstGeom prst="snipRoundRect">
            <a:avLst>
              <a:gd name="adj1" fmla="val 0"/>
              <a:gd name="adj2" fmla="val 50000"/>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tIns="39683" bIns="0" rtlCol="0" anchor="ctr"/>
          <a:lstStyle/>
          <a:p>
            <a:pPr algn="ctr"/>
            <a:r>
              <a:rPr lang="en-US" altLang="ja-JP" sz="1433" dirty="0">
                <a:solidFill>
                  <a:prstClr val="white"/>
                </a:solidFill>
                <a:latin typeface="メイリオ" pitchFamily="50" charset="-128"/>
                <a:ea typeface="メイリオ" pitchFamily="50" charset="-128"/>
                <a:cs typeface="メイリオ" pitchFamily="50" charset="-128"/>
              </a:rPr>
              <a:t>DX</a:t>
            </a:r>
            <a:r>
              <a:rPr lang="ja-JP" altLang="en-US" sz="1433" dirty="0">
                <a:solidFill>
                  <a:prstClr val="white"/>
                </a:solidFill>
                <a:latin typeface="メイリオ" pitchFamily="50" charset="-128"/>
                <a:ea typeface="メイリオ" pitchFamily="50" charset="-128"/>
                <a:cs typeface="メイリオ" pitchFamily="50" charset="-128"/>
              </a:rPr>
              <a:t>推進枠対象経費及び事例</a:t>
            </a:r>
            <a:endParaRPr lang="en-US" altLang="ja-JP" sz="1433" dirty="0">
              <a:solidFill>
                <a:prstClr val="white"/>
              </a:solidFill>
              <a:latin typeface="メイリオ" pitchFamily="50" charset="-128"/>
              <a:ea typeface="メイリオ" pitchFamily="50" charset="-128"/>
              <a:cs typeface="メイリオ" pitchFamily="50" charset="-128"/>
            </a:endParaRPr>
          </a:p>
        </p:txBody>
      </p:sp>
      <p:sp>
        <p:nvSpPr>
          <p:cNvPr id="8" name="正方形/長方形 7">
            <a:extLst>
              <a:ext uri="{FF2B5EF4-FFF2-40B4-BE49-F238E27FC236}">
                <a16:creationId xmlns:a16="http://schemas.microsoft.com/office/drawing/2014/main" id="{5E70B36F-3C8F-44DA-BB79-B107AF3498CA}"/>
              </a:ext>
            </a:extLst>
          </p:cNvPr>
          <p:cNvSpPr/>
          <p:nvPr/>
        </p:nvSpPr>
        <p:spPr>
          <a:xfrm>
            <a:off x="653893" y="1286973"/>
            <a:ext cx="2592288" cy="45645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課題</a:t>
            </a:r>
          </a:p>
        </p:txBody>
      </p:sp>
      <p:sp>
        <p:nvSpPr>
          <p:cNvPr id="10" name="正方形/長方形 9">
            <a:extLst>
              <a:ext uri="{FF2B5EF4-FFF2-40B4-BE49-F238E27FC236}">
                <a16:creationId xmlns:a16="http://schemas.microsoft.com/office/drawing/2014/main" id="{B219DC7C-B334-4FAB-BAD6-6BF3BE5CEF43}"/>
              </a:ext>
            </a:extLst>
          </p:cNvPr>
          <p:cNvSpPr/>
          <p:nvPr/>
        </p:nvSpPr>
        <p:spPr>
          <a:xfrm>
            <a:off x="7117093" y="1289185"/>
            <a:ext cx="2592288" cy="45424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効果</a:t>
            </a:r>
          </a:p>
        </p:txBody>
      </p:sp>
      <p:sp>
        <p:nvSpPr>
          <p:cNvPr id="11" name="正方形/長方形 10">
            <a:extLst>
              <a:ext uri="{FF2B5EF4-FFF2-40B4-BE49-F238E27FC236}">
                <a16:creationId xmlns:a16="http://schemas.microsoft.com/office/drawing/2014/main" id="{385B80A1-08C1-4D7C-A50F-C67E6C851D29}"/>
              </a:ext>
            </a:extLst>
          </p:cNvPr>
          <p:cNvSpPr/>
          <p:nvPr/>
        </p:nvSpPr>
        <p:spPr>
          <a:xfrm>
            <a:off x="3862186" y="1286973"/>
            <a:ext cx="2592288" cy="45645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取組</a:t>
            </a:r>
          </a:p>
        </p:txBody>
      </p:sp>
      <p:sp>
        <p:nvSpPr>
          <p:cNvPr id="12" name="四角形: 角を丸くする 11">
            <a:extLst>
              <a:ext uri="{FF2B5EF4-FFF2-40B4-BE49-F238E27FC236}">
                <a16:creationId xmlns:a16="http://schemas.microsoft.com/office/drawing/2014/main" id="{2AECA148-E412-414A-9EB2-DA97E02A364B}"/>
              </a:ext>
            </a:extLst>
          </p:cNvPr>
          <p:cNvSpPr/>
          <p:nvPr/>
        </p:nvSpPr>
        <p:spPr>
          <a:xfrm>
            <a:off x="509537" y="1799997"/>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社内情報の分散管理による業務の非効率</a:t>
            </a:r>
          </a:p>
        </p:txBody>
      </p:sp>
      <p:sp>
        <p:nvSpPr>
          <p:cNvPr id="14" name="四角形: 角を丸くする 13">
            <a:extLst>
              <a:ext uri="{FF2B5EF4-FFF2-40B4-BE49-F238E27FC236}">
                <a16:creationId xmlns:a16="http://schemas.microsoft.com/office/drawing/2014/main" id="{C9255479-3779-467A-A375-6BBAEE164D7D}"/>
              </a:ext>
            </a:extLst>
          </p:cNvPr>
          <p:cNvSpPr/>
          <p:nvPr/>
        </p:nvSpPr>
        <p:spPr>
          <a:xfrm>
            <a:off x="3750106" y="1799996"/>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社内・工程管理システムの導入</a:t>
            </a:r>
          </a:p>
        </p:txBody>
      </p:sp>
      <p:sp>
        <p:nvSpPr>
          <p:cNvPr id="15" name="四角形: 角を丸くする 14">
            <a:extLst>
              <a:ext uri="{FF2B5EF4-FFF2-40B4-BE49-F238E27FC236}">
                <a16:creationId xmlns:a16="http://schemas.microsoft.com/office/drawing/2014/main" id="{68006A02-8ACB-4D82-A312-4FF50219C2DC}"/>
              </a:ext>
            </a:extLst>
          </p:cNvPr>
          <p:cNvSpPr/>
          <p:nvPr/>
        </p:nvSpPr>
        <p:spPr>
          <a:xfrm>
            <a:off x="6972737" y="1794813"/>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作業工程の最適化による業務時間の削減</a:t>
            </a:r>
          </a:p>
        </p:txBody>
      </p:sp>
      <p:cxnSp>
        <p:nvCxnSpPr>
          <p:cNvPr id="17" name="直線矢印コネクタ 16">
            <a:extLst>
              <a:ext uri="{FF2B5EF4-FFF2-40B4-BE49-F238E27FC236}">
                <a16:creationId xmlns:a16="http://schemas.microsoft.com/office/drawing/2014/main" id="{9E39E9D6-F00F-428D-89B9-72E03F56DDCF}"/>
              </a:ext>
            </a:extLst>
          </p:cNvPr>
          <p:cNvCxnSpPr>
            <a:cxnSpLocks/>
          </p:cNvCxnSpPr>
          <p:nvPr/>
        </p:nvCxnSpPr>
        <p:spPr>
          <a:xfrm>
            <a:off x="3272567" y="2348966"/>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E6624C7E-35FC-4FF4-876A-C23224991B25}"/>
              </a:ext>
            </a:extLst>
          </p:cNvPr>
          <p:cNvCxnSpPr>
            <a:cxnSpLocks/>
          </p:cNvCxnSpPr>
          <p:nvPr/>
        </p:nvCxnSpPr>
        <p:spPr>
          <a:xfrm>
            <a:off x="6530054" y="2348966"/>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四角形: 角を丸くする 21">
            <a:extLst>
              <a:ext uri="{FF2B5EF4-FFF2-40B4-BE49-F238E27FC236}">
                <a16:creationId xmlns:a16="http://schemas.microsoft.com/office/drawing/2014/main" id="{F2FEBC68-9ADF-41DA-904B-6F580F4591F2}"/>
              </a:ext>
            </a:extLst>
          </p:cNvPr>
          <p:cNvSpPr/>
          <p:nvPr/>
        </p:nvSpPr>
        <p:spPr>
          <a:xfrm>
            <a:off x="509537" y="2985575"/>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対面営業活動の限界</a:t>
            </a:r>
          </a:p>
        </p:txBody>
      </p:sp>
      <p:sp>
        <p:nvSpPr>
          <p:cNvPr id="23" name="四角形: 角を丸くする 22">
            <a:extLst>
              <a:ext uri="{FF2B5EF4-FFF2-40B4-BE49-F238E27FC236}">
                <a16:creationId xmlns:a16="http://schemas.microsoft.com/office/drawing/2014/main" id="{F6B36453-E522-4047-8976-C4F0C22DBBB5}"/>
              </a:ext>
            </a:extLst>
          </p:cNvPr>
          <p:cNvSpPr/>
          <p:nvPr/>
        </p:nvSpPr>
        <p:spPr>
          <a:xfrm>
            <a:off x="3738424" y="2999534"/>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顧客管理台帳を電子化</a:t>
            </a:r>
          </a:p>
        </p:txBody>
      </p:sp>
      <p:sp>
        <p:nvSpPr>
          <p:cNvPr id="24" name="四角形: 角を丸くする 23">
            <a:extLst>
              <a:ext uri="{FF2B5EF4-FFF2-40B4-BE49-F238E27FC236}">
                <a16:creationId xmlns:a16="http://schemas.microsoft.com/office/drawing/2014/main" id="{56E9C375-2411-4CB9-A6F9-CA420C51ABAF}"/>
              </a:ext>
            </a:extLst>
          </p:cNvPr>
          <p:cNvSpPr/>
          <p:nvPr/>
        </p:nvSpPr>
        <p:spPr>
          <a:xfrm>
            <a:off x="6972737" y="2993197"/>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電子化に伴う、営業の効率化による業務の拡大</a:t>
            </a:r>
          </a:p>
        </p:txBody>
      </p:sp>
      <p:cxnSp>
        <p:nvCxnSpPr>
          <p:cNvPr id="25" name="直線矢印コネクタ 24">
            <a:extLst>
              <a:ext uri="{FF2B5EF4-FFF2-40B4-BE49-F238E27FC236}">
                <a16:creationId xmlns:a16="http://schemas.microsoft.com/office/drawing/2014/main" id="{64F8C045-B56B-4868-8064-B3711F5288BA}"/>
              </a:ext>
            </a:extLst>
          </p:cNvPr>
          <p:cNvCxnSpPr>
            <a:cxnSpLocks/>
          </p:cNvCxnSpPr>
          <p:nvPr/>
        </p:nvCxnSpPr>
        <p:spPr>
          <a:xfrm>
            <a:off x="3272567" y="3518255"/>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4AF4BBA6-E355-4438-A59D-12D613853178}"/>
              </a:ext>
            </a:extLst>
          </p:cNvPr>
          <p:cNvCxnSpPr>
            <a:cxnSpLocks/>
          </p:cNvCxnSpPr>
          <p:nvPr/>
        </p:nvCxnSpPr>
        <p:spPr>
          <a:xfrm>
            <a:off x="6499658" y="3515793"/>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四角形: 角を丸くする 26">
            <a:extLst>
              <a:ext uri="{FF2B5EF4-FFF2-40B4-BE49-F238E27FC236}">
                <a16:creationId xmlns:a16="http://schemas.microsoft.com/office/drawing/2014/main" id="{39C2EDBC-C579-4284-A563-2036B7D3F6C4}"/>
              </a:ext>
            </a:extLst>
          </p:cNvPr>
          <p:cNvSpPr/>
          <p:nvPr/>
        </p:nvSpPr>
        <p:spPr>
          <a:xfrm>
            <a:off x="509537" y="4171153"/>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設計データの管理及び設計工程の煩雑化</a:t>
            </a:r>
          </a:p>
        </p:txBody>
      </p:sp>
      <p:sp>
        <p:nvSpPr>
          <p:cNvPr id="28" name="四角形: 角を丸くする 27">
            <a:extLst>
              <a:ext uri="{FF2B5EF4-FFF2-40B4-BE49-F238E27FC236}">
                <a16:creationId xmlns:a16="http://schemas.microsoft.com/office/drawing/2014/main" id="{FAA70B22-900D-42D5-BDE2-FD8CF9FFF7E5}"/>
              </a:ext>
            </a:extLst>
          </p:cNvPr>
          <p:cNvSpPr/>
          <p:nvPr/>
        </p:nvSpPr>
        <p:spPr>
          <a:xfrm>
            <a:off x="3738424" y="4188862"/>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tx1"/>
                </a:solidFill>
                <a:latin typeface="+mj-ea"/>
                <a:ea typeface="+mj-ea"/>
              </a:rPr>
              <a:t>CAD</a:t>
            </a:r>
            <a:r>
              <a:rPr lang="ja-JP" altLang="en-US" sz="1400" dirty="0">
                <a:solidFill>
                  <a:schemeClr val="tx1"/>
                </a:solidFill>
                <a:latin typeface="+mj-ea"/>
                <a:ea typeface="+mj-ea"/>
              </a:rPr>
              <a:t>・</a:t>
            </a:r>
            <a:r>
              <a:rPr lang="en-US" altLang="ja-JP" sz="1400" dirty="0">
                <a:solidFill>
                  <a:schemeClr val="tx1"/>
                </a:solidFill>
                <a:latin typeface="+mj-ea"/>
                <a:ea typeface="+mj-ea"/>
              </a:rPr>
              <a:t>CAM</a:t>
            </a:r>
            <a:r>
              <a:rPr lang="ja-JP" altLang="en-US" sz="1400" dirty="0">
                <a:solidFill>
                  <a:schemeClr val="tx1"/>
                </a:solidFill>
                <a:latin typeface="+mj-ea"/>
                <a:ea typeface="+mj-ea"/>
              </a:rPr>
              <a:t>ソフトの導入</a:t>
            </a:r>
          </a:p>
        </p:txBody>
      </p:sp>
      <p:sp>
        <p:nvSpPr>
          <p:cNvPr id="29" name="四角形: 角を丸くする 28">
            <a:extLst>
              <a:ext uri="{FF2B5EF4-FFF2-40B4-BE49-F238E27FC236}">
                <a16:creationId xmlns:a16="http://schemas.microsoft.com/office/drawing/2014/main" id="{2F005A68-B846-49D7-A77B-F00FDD8C8B78}"/>
              </a:ext>
            </a:extLst>
          </p:cNvPr>
          <p:cNvSpPr/>
          <p:nvPr/>
        </p:nvSpPr>
        <p:spPr>
          <a:xfrm>
            <a:off x="6972737" y="4188862"/>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設計ミスの防止及び作業効率の向上による高付加価値化</a:t>
            </a:r>
          </a:p>
        </p:txBody>
      </p:sp>
      <p:cxnSp>
        <p:nvCxnSpPr>
          <p:cNvPr id="30" name="直線矢印コネクタ 29">
            <a:extLst>
              <a:ext uri="{FF2B5EF4-FFF2-40B4-BE49-F238E27FC236}">
                <a16:creationId xmlns:a16="http://schemas.microsoft.com/office/drawing/2014/main" id="{E58F27C7-E4C2-4E1E-88D3-2D70BD6EDB30}"/>
              </a:ext>
            </a:extLst>
          </p:cNvPr>
          <p:cNvCxnSpPr>
            <a:cxnSpLocks/>
          </p:cNvCxnSpPr>
          <p:nvPr/>
        </p:nvCxnSpPr>
        <p:spPr>
          <a:xfrm>
            <a:off x="3269854" y="4680736"/>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F2EE01C6-F1B5-47F6-AD81-40A30883B519}"/>
              </a:ext>
            </a:extLst>
          </p:cNvPr>
          <p:cNvCxnSpPr>
            <a:cxnSpLocks/>
          </p:cNvCxnSpPr>
          <p:nvPr/>
        </p:nvCxnSpPr>
        <p:spPr>
          <a:xfrm>
            <a:off x="6499658" y="4701805"/>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四角形: 角を丸くする 31">
            <a:extLst>
              <a:ext uri="{FF2B5EF4-FFF2-40B4-BE49-F238E27FC236}">
                <a16:creationId xmlns:a16="http://schemas.microsoft.com/office/drawing/2014/main" id="{33A45781-040A-4C3C-B256-3513C9FA6C08}"/>
              </a:ext>
            </a:extLst>
          </p:cNvPr>
          <p:cNvSpPr/>
          <p:nvPr/>
        </p:nvSpPr>
        <p:spPr>
          <a:xfrm>
            <a:off x="509537" y="5383988"/>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製品の製造にかかる高難易度技術の習得</a:t>
            </a:r>
          </a:p>
        </p:txBody>
      </p:sp>
      <p:sp>
        <p:nvSpPr>
          <p:cNvPr id="33" name="四角形: 角を丸くする 32">
            <a:extLst>
              <a:ext uri="{FF2B5EF4-FFF2-40B4-BE49-F238E27FC236}">
                <a16:creationId xmlns:a16="http://schemas.microsoft.com/office/drawing/2014/main" id="{081BBAE5-F1AE-4095-86D2-5FD69E269399}"/>
              </a:ext>
            </a:extLst>
          </p:cNvPr>
          <p:cNvSpPr/>
          <p:nvPr/>
        </p:nvSpPr>
        <p:spPr>
          <a:xfrm>
            <a:off x="3738424" y="5378190"/>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tx1"/>
                </a:solidFill>
                <a:latin typeface="+mj-ea"/>
                <a:ea typeface="+mj-ea"/>
              </a:rPr>
              <a:t>VR</a:t>
            </a:r>
            <a:r>
              <a:rPr lang="ja-JP" altLang="en-US" sz="1400" dirty="0">
                <a:solidFill>
                  <a:schemeClr val="tx1"/>
                </a:solidFill>
                <a:latin typeface="+mj-ea"/>
                <a:ea typeface="+mj-ea"/>
              </a:rPr>
              <a:t>導入による疑似体験による技術訓練</a:t>
            </a:r>
          </a:p>
        </p:txBody>
      </p:sp>
      <p:sp>
        <p:nvSpPr>
          <p:cNvPr id="34" name="四角形: 角を丸くする 33">
            <a:extLst>
              <a:ext uri="{FF2B5EF4-FFF2-40B4-BE49-F238E27FC236}">
                <a16:creationId xmlns:a16="http://schemas.microsoft.com/office/drawing/2014/main" id="{DA37F118-85DB-4B32-B8F4-96B36BA107EF}"/>
              </a:ext>
            </a:extLst>
          </p:cNvPr>
          <p:cNvSpPr/>
          <p:nvPr/>
        </p:nvSpPr>
        <p:spPr>
          <a:xfrm>
            <a:off x="6972737" y="5378190"/>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疑似体験による安全性や品質確保の向上、習得期間の短縮</a:t>
            </a:r>
          </a:p>
        </p:txBody>
      </p:sp>
      <p:cxnSp>
        <p:nvCxnSpPr>
          <p:cNvPr id="35" name="直線矢印コネクタ 34">
            <a:extLst>
              <a:ext uri="{FF2B5EF4-FFF2-40B4-BE49-F238E27FC236}">
                <a16:creationId xmlns:a16="http://schemas.microsoft.com/office/drawing/2014/main" id="{7BFD433B-4812-4316-AD68-F9827A47735D}"/>
              </a:ext>
            </a:extLst>
          </p:cNvPr>
          <p:cNvCxnSpPr>
            <a:cxnSpLocks/>
          </p:cNvCxnSpPr>
          <p:nvPr/>
        </p:nvCxnSpPr>
        <p:spPr>
          <a:xfrm>
            <a:off x="3269854" y="5932343"/>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a:extLst>
              <a:ext uri="{FF2B5EF4-FFF2-40B4-BE49-F238E27FC236}">
                <a16:creationId xmlns:a16="http://schemas.microsoft.com/office/drawing/2014/main" id="{1546EE10-71BE-4B07-A915-C9DC0B3C919C}"/>
              </a:ext>
            </a:extLst>
          </p:cNvPr>
          <p:cNvCxnSpPr>
            <a:cxnSpLocks/>
          </p:cNvCxnSpPr>
          <p:nvPr/>
        </p:nvCxnSpPr>
        <p:spPr>
          <a:xfrm>
            <a:off x="6530054" y="5932343"/>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フローチャート: 記憶データ 40">
            <a:extLst>
              <a:ext uri="{FF2B5EF4-FFF2-40B4-BE49-F238E27FC236}">
                <a16:creationId xmlns:a16="http://schemas.microsoft.com/office/drawing/2014/main" id="{179C5E87-9EE4-4071-B44B-CBBE5F3FD308}"/>
              </a:ext>
            </a:extLst>
          </p:cNvPr>
          <p:cNvSpPr/>
          <p:nvPr/>
        </p:nvSpPr>
        <p:spPr>
          <a:xfrm>
            <a:off x="158937" y="1807879"/>
            <a:ext cx="492338" cy="1108307"/>
          </a:xfrm>
          <a:prstGeom prst="flowChartOnlineStorag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事例①</a:t>
            </a:r>
          </a:p>
        </p:txBody>
      </p:sp>
      <p:sp>
        <p:nvSpPr>
          <p:cNvPr id="42" name="フローチャート: 記憶データ 41">
            <a:extLst>
              <a:ext uri="{FF2B5EF4-FFF2-40B4-BE49-F238E27FC236}">
                <a16:creationId xmlns:a16="http://schemas.microsoft.com/office/drawing/2014/main" id="{2BCA1ACE-CCBA-4C7C-80DE-E4240D71249D}"/>
              </a:ext>
            </a:extLst>
          </p:cNvPr>
          <p:cNvSpPr/>
          <p:nvPr/>
        </p:nvSpPr>
        <p:spPr>
          <a:xfrm>
            <a:off x="148111" y="2985574"/>
            <a:ext cx="492338" cy="1108307"/>
          </a:xfrm>
          <a:prstGeom prst="flowChartOnlineStorag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事例②</a:t>
            </a:r>
          </a:p>
        </p:txBody>
      </p:sp>
      <p:sp>
        <p:nvSpPr>
          <p:cNvPr id="43" name="フローチャート: 記憶データ 42">
            <a:extLst>
              <a:ext uri="{FF2B5EF4-FFF2-40B4-BE49-F238E27FC236}">
                <a16:creationId xmlns:a16="http://schemas.microsoft.com/office/drawing/2014/main" id="{0943DBE3-3C62-4C31-82A9-B4DCF262396D}"/>
              </a:ext>
            </a:extLst>
          </p:cNvPr>
          <p:cNvSpPr/>
          <p:nvPr/>
        </p:nvSpPr>
        <p:spPr>
          <a:xfrm>
            <a:off x="158937" y="4171153"/>
            <a:ext cx="492338" cy="1108307"/>
          </a:xfrm>
          <a:prstGeom prst="flowChartOnlineStorag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事例③</a:t>
            </a:r>
          </a:p>
        </p:txBody>
      </p:sp>
      <p:sp>
        <p:nvSpPr>
          <p:cNvPr id="44" name="フローチャート: 記憶データ 43">
            <a:extLst>
              <a:ext uri="{FF2B5EF4-FFF2-40B4-BE49-F238E27FC236}">
                <a16:creationId xmlns:a16="http://schemas.microsoft.com/office/drawing/2014/main" id="{F0E8740A-50E0-405E-AEB7-7B7F9BCFC822}"/>
              </a:ext>
            </a:extLst>
          </p:cNvPr>
          <p:cNvSpPr/>
          <p:nvPr/>
        </p:nvSpPr>
        <p:spPr>
          <a:xfrm>
            <a:off x="142052" y="5378190"/>
            <a:ext cx="492338" cy="1108307"/>
          </a:xfrm>
          <a:prstGeom prst="flowChartOnlineStorag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事例④</a:t>
            </a:r>
          </a:p>
        </p:txBody>
      </p:sp>
      <p:sp>
        <p:nvSpPr>
          <p:cNvPr id="46" name="平行四辺形 45">
            <a:extLst>
              <a:ext uri="{FF2B5EF4-FFF2-40B4-BE49-F238E27FC236}">
                <a16:creationId xmlns:a16="http://schemas.microsoft.com/office/drawing/2014/main" id="{495D1ADA-1B71-410A-8F9E-F139EBC9437F}"/>
              </a:ext>
            </a:extLst>
          </p:cNvPr>
          <p:cNvSpPr/>
          <p:nvPr/>
        </p:nvSpPr>
        <p:spPr>
          <a:xfrm>
            <a:off x="634389" y="854504"/>
            <a:ext cx="9219347" cy="393833"/>
          </a:xfrm>
          <a:prstGeom prst="parallelogram">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rPr>
              <a:t>製造業</a:t>
            </a:r>
          </a:p>
        </p:txBody>
      </p:sp>
      <p:sp>
        <p:nvSpPr>
          <p:cNvPr id="48" name="タイトル 1">
            <a:extLst>
              <a:ext uri="{FF2B5EF4-FFF2-40B4-BE49-F238E27FC236}">
                <a16:creationId xmlns:a16="http://schemas.microsoft.com/office/drawing/2014/main" id="{F1E39245-1B36-4A52-9E9F-BCE7AC069C40}"/>
              </a:ext>
            </a:extLst>
          </p:cNvPr>
          <p:cNvSpPr>
            <a:spLocks noGrp="1"/>
          </p:cNvSpPr>
          <p:nvPr>
            <p:ph type="title"/>
          </p:nvPr>
        </p:nvSpPr>
        <p:spPr>
          <a:xfrm>
            <a:off x="200472" y="76562"/>
            <a:ext cx="8553400" cy="400110"/>
          </a:xfrm>
        </p:spPr>
        <p:txBody>
          <a:bodyPr wrap="square">
            <a:spAutoFit/>
          </a:bodyPr>
          <a:lstStyle/>
          <a:p>
            <a:pPr algn="l"/>
            <a:r>
              <a:rPr lang="zh-TW" altLang="en-US" sz="2000" dirty="0">
                <a:solidFill>
                  <a:schemeClr val="bg1"/>
                </a:solidFill>
                <a:latin typeface="HG丸ｺﾞｼｯｸM-PRO" pitchFamily="50" charset="-128"/>
                <a:ea typeface="HG丸ｺﾞｼｯｸM-PRO" pitchFamily="50" charset="-128"/>
              </a:rPr>
              <a:t> </a:t>
            </a:r>
            <a:r>
              <a:rPr lang="zh-TW" altLang="en-US" sz="2000" b="1" dirty="0">
                <a:solidFill>
                  <a:schemeClr val="bg1"/>
                </a:solidFill>
                <a:latin typeface="HG丸ｺﾞｼｯｸM-PRO" pitchFamily="50" charset="-128"/>
                <a:ea typeface="HG丸ｺﾞｼｯｸM-PRO" pitchFamily="50" charset="-128"/>
              </a:rPr>
              <a:t>三重県版経営向上計画実施支援補助金</a:t>
            </a:r>
            <a:endParaRPr kumimoji="1" lang="ja-JP" altLang="en-US" sz="2000" b="1" dirty="0">
              <a:solidFill>
                <a:schemeClr val="bg1"/>
              </a:solidFill>
              <a:latin typeface="HG丸ｺﾞｼｯｸM-PRO" pitchFamily="50" charset="-128"/>
              <a:ea typeface="HG丸ｺﾞｼｯｸM-PRO" pitchFamily="50" charset="-128"/>
            </a:endParaRPr>
          </a:p>
        </p:txBody>
      </p:sp>
      <p:sp>
        <p:nvSpPr>
          <p:cNvPr id="37" name="タイトル 1">
            <a:extLst>
              <a:ext uri="{FF2B5EF4-FFF2-40B4-BE49-F238E27FC236}">
                <a16:creationId xmlns:a16="http://schemas.microsoft.com/office/drawing/2014/main" id="{87CD195C-3C03-449E-8E1E-A7E35BCD9369}"/>
              </a:ext>
            </a:extLst>
          </p:cNvPr>
          <p:cNvSpPr txBox="1">
            <a:spLocks/>
          </p:cNvSpPr>
          <p:nvPr/>
        </p:nvSpPr>
        <p:spPr>
          <a:xfrm>
            <a:off x="4618529" y="6567518"/>
            <a:ext cx="668941" cy="400110"/>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kumimoji="1" sz="4400" kern="1200" cap="all" spc="100" baseline="0">
                <a:solidFill>
                  <a:schemeClr val="tx1">
                    <a:lumMod val="95000"/>
                    <a:lumOff val="5000"/>
                  </a:schemeClr>
                </a:solidFill>
                <a:latin typeface="+mj-lt"/>
                <a:ea typeface="+mj-ea"/>
                <a:cs typeface="+mj-cs"/>
              </a:defRPr>
            </a:lvl1pPr>
          </a:lstStyle>
          <a:p>
            <a:r>
              <a:rPr lang="en-US" altLang="ja-JP" sz="1800" dirty="0">
                <a:latin typeface="+mj-ea"/>
              </a:rPr>
              <a:t>P</a:t>
            </a:r>
            <a:r>
              <a:rPr lang="ja-JP" altLang="en-US" sz="1800" dirty="0"/>
              <a:t>２</a:t>
            </a:r>
          </a:p>
        </p:txBody>
      </p:sp>
    </p:spTree>
    <p:extLst>
      <p:ext uri="{BB962C8B-B14F-4D97-AF65-F5344CB8AC3E}">
        <p14:creationId xmlns:p14="http://schemas.microsoft.com/office/powerpoint/2010/main" val="4142174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つの角を丸めた四角形 8">
            <a:extLst>
              <a:ext uri="{FF2B5EF4-FFF2-40B4-BE49-F238E27FC236}">
                <a16:creationId xmlns:a16="http://schemas.microsoft.com/office/drawing/2014/main" id="{8350BDAC-5FB6-437D-8780-935A5E147A0E}"/>
              </a:ext>
            </a:extLst>
          </p:cNvPr>
          <p:cNvSpPr/>
          <p:nvPr/>
        </p:nvSpPr>
        <p:spPr>
          <a:xfrm>
            <a:off x="200472" y="568172"/>
            <a:ext cx="2808250" cy="270160"/>
          </a:xfrm>
          <a:prstGeom prst="snipRoundRect">
            <a:avLst>
              <a:gd name="adj1" fmla="val 0"/>
              <a:gd name="adj2" fmla="val 50000"/>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tIns="39683" bIns="0" rtlCol="0" anchor="ctr"/>
          <a:lstStyle/>
          <a:p>
            <a:pPr algn="ctr"/>
            <a:r>
              <a:rPr lang="en-US" altLang="ja-JP" sz="1433" dirty="0">
                <a:solidFill>
                  <a:prstClr val="white"/>
                </a:solidFill>
                <a:latin typeface="メイリオ" pitchFamily="50" charset="-128"/>
                <a:ea typeface="メイリオ" pitchFamily="50" charset="-128"/>
                <a:cs typeface="メイリオ" pitchFamily="50" charset="-128"/>
              </a:rPr>
              <a:t>DX</a:t>
            </a:r>
            <a:r>
              <a:rPr lang="ja-JP" altLang="en-US" sz="1433" dirty="0">
                <a:solidFill>
                  <a:prstClr val="white"/>
                </a:solidFill>
                <a:latin typeface="メイリオ" pitchFamily="50" charset="-128"/>
                <a:ea typeface="メイリオ" pitchFamily="50" charset="-128"/>
                <a:cs typeface="メイリオ" pitchFamily="50" charset="-128"/>
              </a:rPr>
              <a:t>推進枠対象経費及び事例</a:t>
            </a:r>
            <a:endParaRPr lang="en-US" altLang="ja-JP" sz="1433" dirty="0">
              <a:solidFill>
                <a:prstClr val="white"/>
              </a:solidFill>
              <a:latin typeface="メイリオ" pitchFamily="50" charset="-128"/>
              <a:ea typeface="メイリオ" pitchFamily="50" charset="-128"/>
              <a:cs typeface="メイリオ" pitchFamily="50" charset="-128"/>
            </a:endParaRPr>
          </a:p>
        </p:txBody>
      </p:sp>
      <p:sp>
        <p:nvSpPr>
          <p:cNvPr id="8" name="正方形/長方形 7">
            <a:extLst>
              <a:ext uri="{FF2B5EF4-FFF2-40B4-BE49-F238E27FC236}">
                <a16:creationId xmlns:a16="http://schemas.microsoft.com/office/drawing/2014/main" id="{5E70B36F-3C8F-44DA-BB79-B107AF3498CA}"/>
              </a:ext>
            </a:extLst>
          </p:cNvPr>
          <p:cNvSpPr/>
          <p:nvPr/>
        </p:nvSpPr>
        <p:spPr>
          <a:xfrm>
            <a:off x="653893" y="1286973"/>
            <a:ext cx="2592288" cy="45645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課題</a:t>
            </a:r>
          </a:p>
        </p:txBody>
      </p:sp>
      <p:sp>
        <p:nvSpPr>
          <p:cNvPr id="10" name="正方形/長方形 9">
            <a:extLst>
              <a:ext uri="{FF2B5EF4-FFF2-40B4-BE49-F238E27FC236}">
                <a16:creationId xmlns:a16="http://schemas.microsoft.com/office/drawing/2014/main" id="{B219DC7C-B334-4FAB-BAD6-6BF3BE5CEF43}"/>
              </a:ext>
            </a:extLst>
          </p:cNvPr>
          <p:cNvSpPr/>
          <p:nvPr/>
        </p:nvSpPr>
        <p:spPr>
          <a:xfrm>
            <a:off x="7117093" y="1289185"/>
            <a:ext cx="2592288" cy="45424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効果</a:t>
            </a:r>
          </a:p>
        </p:txBody>
      </p:sp>
      <p:sp>
        <p:nvSpPr>
          <p:cNvPr id="11" name="正方形/長方形 10">
            <a:extLst>
              <a:ext uri="{FF2B5EF4-FFF2-40B4-BE49-F238E27FC236}">
                <a16:creationId xmlns:a16="http://schemas.microsoft.com/office/drawing/2014/main" id="{385B80A1-08C1-4D7C-A50F-C67E6C851D29}"/>
              </a:ext>
            </a:extLst>
          </p:cNvPr>
          <p:cNvSpPr/>
          <p:nvPr/>
        </p:nvSpPr>
        <p:spPr>
          <a:xfrm>
            <a:off x="3862186" y="1286973"/>
            <a:ext cx="2592288" cy="45645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取組</a:t>
            </a:r>
          </a:p>
        </p:txBody>
      </p:sp>
      <p:sp>
        <p:nvSpPr>
          <p:cNvPr id="12" name="四角形: 角を丸くする 11">
            <a:extLst>
              <a:ext uri="{FF2B5EF4-FFF2-40B4-BE49-F238E27FC236}">
                <a16:creationId xmlns:a16="http://schemas.microsoft.com/office/drawing/2014/main" id="{2AECA148-E412-414A-9EB2-DA97E02A364B}"/>
              </a:ext>
            </a:extLst>
          </p:cNvPr>
          <p:cNvSpPr/>
          <p:nvPr/>
        </p:nvSpPr>
        <p:spPr>
          <a:xfrm>
            <a:off x="509537" y="1799997"/>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高単価での仕入れや過剰在庫の発生</a:t>
            </a:r>
          </a:p>
        </p:txBody>
      </p:sp>
      <p:sp>
        <p:nvSpPr>
          <p:cNvPr id="14" name="四角形: 角を丸くする 13">
            <a:extLst>
              <a:ext uri="{FF2B5EF4-FFF2-40B4-BE49-F238E27FC236}">
                <a16:creationId xmlns:a16="http://schemas.microsoft.com/office/drawing/2014/main" id="{C9255479-3779-467A-A375-6BBAEE164D7D}"/>
              </a:ext>
            </a:extLst>
          </p:cNvPr>
          <p:cNvSpPr/>
          <p:nvPr/>
        </p:nvSpPr>
        <p:spPr>
          <a:xfrm>
            <a:off x="3750106" y="1799996"/>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原価管理システムの導入</a:t>
            </a:r>
          </a:p>
        </p:txBody>
      </p:sp>
      <p:sp>
        <p:nvSpPr>
          <p:cNvPr id="15" name="四角形: 角を丸くする 14">
            <a:extLst>
              <a:ext uri="{FF2B5EF4-FFF2-40B4-BE49-F238E27FC236}">
                <a16:creationId xmlns:a16="http://schemas.microsoft.com/office/drawing/2014/main" id="{68006A02-8ACB-4D82-A312-4FF50219C2DC}"/>
              </a:ext>
            </a:extLst>
          </p:cNvPr>
          <p:cNvSpPr/>
          <p:nvPr/>
        </p:nvSpPr>
        <p:spPr>
          <a:xfrm>
            <a:off x="6972737" y="1794813"/>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原価情報を一元管理し、原価・在庫の削減</a:t>
            </a:r>
          </a:p>
        </p:txBody>
      </p:sp>
      <p:cxnSp>
        <p:nvCxnSpPr>
          <p:cNvPr id="17" name="直線矢印コネクタ 16">
            <a:extLst>
              <a:ext uri="{FF2B5EF4-FFF2-40B4-BE49-F238E27FC236}">
                <a16:creationId xmlns:a16="http://schemas.microsoft.com/office/drawing/2014/main" id="{9E39E9D6-F00F-428D-89B9-72E03F56DDCF}"/>
              </a:ext>
            </a:extLst>
          </p:cNvPr>
          <p:cNvCxnSpPr>
            <a:cxnSpLocks/>
          </p:cNvCxnSpPr>
          <p:nvPr/>
        </p:nvCxnSpPr>
        <p:spPr>
          <a:xfrm>
            <a:off x="3272567" y="2348966"/>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E6624C7E-35FC-4FF4-876A-C23224991B25}"/>
              </a:ext>
            </a:extLst>
          </p:cNvPr>
          <p:cNvCxnSpPr>
            <a:cxnSpLocks/>
          </p:cNvCxnSpPr>
          <p:nvPr/>
        </p:nvCxnSpPr>
        <p:spPr>
          <a:xfrm>
            <a:off x="6530054" y="2348966"/>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四角形: 角を丸くする 21">
            <a:extLst>
              <a:ext uri="{FF2B5EF4-FFF2-40B4-BE49-F238E27FC236}">
                <a16:creationId xmlns:a16="http://schemas.microsoft.com/office/drawing/2014/main" id="{F2FEBC68-9ADF-41DA-904B-6F580F4591F2}"/>
              </a:ext>
            </a:extLst>
          </p:cNvPr>
          <p:cNvSpPr/>
          <p:nvPr/>
        </p:nvSpPr>
        <p:spPr>
          <a:xfrm>
            <a:off x="509537" y="2985575"/>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お客様への建築イメージの提案力不足</a:t>
            </a:r>
          </a:p>
        </p:txBody>
      </p:sp>
      <p:sp>
        <p:nvSpPr>
          <p:cNvPr id="23" name="四角形: 角を丸くする 22">
            <a:extLst>
              <a:ext uri="{FF2B5EF4-FFF2-40B4-BE49-F238E27FC236}">
                <a16:creationId xmlns:a16="http://schemas.microsoft.com/office/drawing/2014/main" id="{F6B36453-E522-4047-8976-C4F0C22DBBB5}"/>
              </a:ext>
            </a:extLst>
          </p:cNvPr>
          <p:cNvSpPr/>
          <p:nvPr/>
        </p:nvSpPr>
        <p:spPr>
          <a:xfrm>
            <a:off x="3738424" y="2999534"/>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施行管理システムの導入</a:t>
            </a:r>
          </a:p>
        </p:txBody>
      </p:sp>
      <p:sp>
        <p:nvSpPr>
          <p:cNvPr id="24" name="四角形: 角を丸くする 23">
            <a:extLst>
              <a:ext uri="{FF2B5EF4-FFF2-40B4-BE49-F238E27FC236}">
                <a16:creationId xmlns:a16="http://schemas.microsoft.com/office/drawing/2014/main" id="{56E9C375-2411-4CB9-A6F9-CA420C51ABAF}"/>
              </a:ext>
            </a:extLst>
          </p:cNvPr>
          <p:cNvSpPr/>
          <p:nvPr/>
        </p:nvSpPr>
        <p:spPr>
          <a:xfrm>
            <a:off x="6972737" y="2993197"/>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j-ea"/>
                <a:ea typeface="+mj-ea"/>
              </a:rPr>
              <a:t>既存</a:t>
            </a:r>
            <a:r>
              <a:rPr lang="en-US" altLang="ja-JP" sz="1400" dirty="0">
                <a:solidFill>
                  <a:schemeClr val="tx1"/>
                </a:solidFill>
                <a:latin typeface="+mj-ea"/>
                <a:ea typeface="+mj-ea"/>
              </a:rPr>
              <a:t>CAD</a:t>
            </a:r>
            <a:r>
              <a:rPr lang="ja-JP" altLang="en-US" sz="1400" dirty="0">
                <a:solidFill>
                  <a:schemeClr val="tx1"/>
                </a:solidFill>
                <a:latin typeface="+mj-ea"/>
                <a:ea typeface="+mj-ea"/>
              </a:rPr>
              <a:t>と</a:t>
            </a:r>
            <a:r>
              <a:rPr lang="ja-JP" altLang="en-US" sz="1400" dirty="0">
                <a:solidFill>
                  <a:schemeClr val="tx1"/>
                </a:solidFill>
              </a:rPr>
              <a:t>連携し、効率的な設計環境の構築、イメージ動画作成による営業強化</a:t>
            </a:r>
          </a:p>
        </p:txBody>
      </p:sp>
      <p:cxnSp>
        <p:nvCxnSpPr>
          <p:cNvPr id="25" name="直線矢印コネクタ 24">
            <a:extLst>
              <a:ext uri="{FF2B5EF4-FFF2-40B4-BE49-F238E27FC236}">
                <a16:creationId xmlns:a16="http://schemas.microsoft.com/office/drawing/2014/main" id="{64F8C045-B56B-4868-8064-B3711F5288BA}"/>
              </a:ext>
            </a:extLst>
          </p:cNvPr>
          <p:cNvCxnSpPr>
            <a:cxnSpLocks/>
          </p:cNvCxnSpPr>
          <p:nvPr/>
        </p:nvCxnSpPr>
        <p:spPr>
          <a:xfrm>
            <a:off x="3272567" y="3518255"/>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4AF4BBA6-E355-4438-A59D-12D613853178}"/>
              </a:ext>
            </a:extLst>
          </p:cNvPr>
          <p:cNvCxnSpPr>
            <a:cxnSpLocks/>
          </p:cNvCxnSpPr>
          <p:nvPr/>
        </p:nvCxnSpPr>
        <p:spPr>
          <a:xfrm>
            <a:off x="6499658" y="3515793"/>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四角形: 角を丸くする 26">
            <a:extLst>
              <a:ext uri="{FF2B5EF4-FFF2-40B4-BE49-F238E27FC236}">
                <a16:creationId xmlns:a16="http://schemas.microsoft.com/office/drawing/2014/main" id="{39C2EDBC-C579-4284-A563-2036B7D3F6C4}"/>
              </a:ext>
            </a:extLst>
          </p:cNvPr>
          <p:cNvSpPr/>
          <p:nvPr/>
        </p:nvSpPr>
        <p:spPr>
          <a:xfrm>
            <a:off x="509537" y="4171153"/>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見積、発注、売上などのデータの蓄積や連携ができてない</a:t>
            </a:r>
          </a:p>
        </p:txBody>
      </p:sp>
      <p:sp>
        <p:nvSpPr>
          <p:cNvPr id="28" name="四角形: 角を丸くする 27">
            <a:extLst>
              <a:ext uri="{FF2B5EF4-FFF2-40B4-BE49-F238E27FC236}">
                <a16:creationId xmlns:a16="http://schemas.microsoft.com/office/drawing/2014/main" id="{FAA70B22-900D-42D5-BDE2-FD8CF9FFF7E5}"/>
              </a:ext>
            </a:extLst>
          </p:cNvPr>
          <p:cNvSpPr/>
          <p:nvPr/>
        </p:nvSpPr>
        <p:spPr>
          <a:xfrm>
            <a:off x="3738424" y="4188862"/>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j-ea"/>
                <a:ea typeface="+mj-ea"/>
              </a:rPr>
              <a:t>販売管理システムの導入</a:t>
            </a:r>
          </a:p>
        </p:txBody>
      </p:sp>
      <p:sp>
        <p:nvSpPr>
          <p:cNvPr id="29" name="四角形: 角を丸くする 28">
            <a:extLst>
              <a:ext uri="{FF2B5EF4-FFF2-40B4-BE49-F238E27FC236}">
                <a16:creationId xmlns:a16="http://schemas.microsoft.com/office/drawing/2014/main" id="{2F005A68-B846-49D7-A77B-F00FDD8C8B78}"/>
              </a:ext>
            </a:extLst>
          </p:cNvPr>
          <p:cNvSpPr/>
          <p:nvPr/>
        </p:nvSpPr>
        <p:spPr>
          <a:xfrm>
            <a:off x="6972737" y="4188862"/>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蓄積データを活用し、作業工数の削減や事務の効率化</a:t>
            </a:r>
          </a:p>
        </p:txBody>
      </p:sp>
      <p:cxnSp>
        <p:nvCxnSpPr>
          <p:cNvPr id="30" name="直線矢印コネクタ 29">
            <a:extLst>
              <a:ext uri="{FF2B5EF4-FFF2-40B4-BE49-F238E27FC236}">
                <a16:creationId xmlns:a16="http://schemas.microsoft.com/office/drawing/2014/main" id="{E58F27C7-E4C2-4E1E-88D3-2D70BD6EDB30}"/>
              </a:ext>
            </a:extLst>
          </p:cNvPr>
          <p:cNvCxnSpPr>
            <a:cxnSpLocks/>
          </p:cNvCxnSpPr>
          <p:nvPr/>
        </p:nvCxnSpPr>
        <p:spPr>
          <a:xfrm>
            <a:off x="3269854" y="4680736"/>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F2EE01C6-F1B5-47F6-AD81-40A30883B519}"/>
              </a:ext>
            </a:extLst>
          </p:cNvPr>
          <p:cNvCxnSpPr>
            <a:cxnSpLocks/>
          </p:cNvCxnSpPr>
          <p:nvPr/>
        </p:nvCxnSpPr>
        <p:spPr>
          <a:xfrm>
            <a:off x="6499658" y="4701805"/>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四角形: 角を丸くする 31">
            <a:extLst>
              <a:ext uri="{FF2B5EF4-FFF2-40B4-BE49-F238E27FC236}">
                <a16:creationId xmlns:a16="http://schemas.microsoft.com/office/drawing/2014/main" id="{33A45781-040A-4C3C-B256-3513C9FA6C08}"/>
              </a:ext>
            </a:extLst>
          </p:cNvPr>
          <p:cNvSpPr/>
          <p:nvPr/>
        </p:nvSpPr>
        <p:spPr>
          <a:xfrm>
            <a:off x="509537" y="5383988"/>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現場職員の打刻のための一時帰社による残業</a:t>
            </a:r>
          </a:p>
        </p:txBody>
      </p:sp>
      <p:sp>
        <p:nvSpPr>
          <p:cNvPr id="33" name="四角形: 角を丸くする 32">
            <a:extLst>
              <a:ext uri="{FF2B5EF4-FFF2-40B4-BE49-F238E27FC236}">
                <a16:creationId xmlns:a16="http://schemas.microsoft.com/office/drawing/2014/main" id="{081BBAE5-F1AE-4095-86D2-5FD69E269399}"/>
              </a:ext>
            </a:extLst>
          </p:cNvPr>
          <p:cNvSpPr/>
          <p:nvPr/>
        </p:nvSpPr>
        <p:spPr>
          <a:xfrm>
            <a:off x="3738424" y="5378190"/>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j-ea"/>
                <a:ea typeface="+mj-ea"/>
              </a:rPr>
              <a:t>就業管理ソフトの導入</a:t>
            </a:r>
          </a:p>
        </p:txBody>
      </p:sp>
      <p:sp>
        <p:nvSpPr>
          <p:cNvPr id="34" name="四角形: 角を丸くする 33">
            <a:extLst>
              <a:ext uri="{FF2B5EF4-FFF2-40B4-BE49-F238E27FC236}">
                <a16:creationId xmlns:a16="http://schemas.microsoft.com/office/drawing/2014/main" id="{DA37F118-85DB-4B32-B8F4-96B36BA107EF}"/>
              </a:ext>
            </a:extLst>
          </p:cNvPr>
          <p:cNvSpPr/>
          <p:nvPr/>
        </p:nvSpPr>
        <p:spPr>
          <a:xfrm>
            <a:off x="6972737" y="5378190"/>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オンライン上で打刻ができることにより残業時間の大幅削減</a:t>
            </a:r>
          </a:p>
        </p:txBody>
      </p:sp>
      <p:cxnSp>
        <p:nvCxnSpPr>
          <p:cNvPr id="35" name="直線矢印コネクタ 34">
            <a:extLst>
              <a:ext uri="{FF2B5EF4-FFF2-40B4-BE49-F238E27FC236}">
                <a16:creationId xmlns:a16="http://schemas.microsoft.com/office/drawing/2014/main" id="{7BFD433B-4812-4316-AD68-F9827A47735D}"/>
              </a:ext>
            </a:extLst>
          </p:cNvPr>
          <p:cNvCxnSpPr>
            <a:cxnSpLocks/>
          </p:cNvCxnSpPr>
          <p:nvPr/>
        </p:nvCxnSpPr>
        <p:spPr>
          <a:xfrm>
            <a:off x="3269854" y="5932343"/>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a:extLst>
              <a:ext uri="{FF2B5EF4-FFF2-40B4-BE49-F238E27FC236}">
                <a16:creationId xmlns:a16="http://schemas.microsoft.com/office/drawing/2014/main" id="{1546EE10-71BE-4B07-A915-C9DC0B3C919C}"/>
              </a:ext>
            </a:extLst>
          </p:cNvPr>
          <p:cNvCxnSpPr>
            <a:cxnSpLocks/>
          </p:cNvCxnSpPr>
          <p:nvPr/>
        </p:nvCxnSpPr>
        <p:spPr>
          <a:xfrm>
            <a:off x="6530054" y="5932343"/>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フローチャート: 記憶データ 40">
            <a:extLst>
              <a:ext uri="{FF2B5EF4-FFF2-40B4-BE49-F238E27FC236}">
                <a16:creationId xmlns:a16="http://schemas.microsoft.com/office/drawing/2014/main" id="{179C5E87-9EE4-4071-B44B-CBBE5F3FD308}"/>
              </a:ext>
            </a:extLst>
          </p:cNvPr>
          <p:cNvSpPr/>
          <p:nvPr/>
        </p:nvSpPr>
        <p:spPr>
          <a:xfrm>
            <a:off x="158937" y="1807879"/>
            <a:ext cx="492338" cy="1108307"/>
          </a:xfrm>
          <a:prstGeom prst="flowChartOnlineStorag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事例①</a:t>
            </a:r>
          </a:p>
        </p:txBody>
      </p:sp>
      <p:sp>
        <p:nvSpPr>
          <p:cNvPr id="42" name="フローチャート: 記憶データ 41">
            <a:extLst>
              <a:ext uri="{FF2B5EF4-FFF2-40B4-BE49-F238E27FC236}">
                <a16:creationId xmlns:a16="http://schemas.microsoft.com/office/drawing/2014/main" id="{2BCA1ACE-CCBA-4C7C-80DE-E4240D71249D}"/>
              </a:ext>
            </a:extLst>
          </p:cNvPr>
          <p:cNvSpPr/>
          <p:nvPr/>
        </p:nvSpPr>
        <p:spPr>
          <a:xfrm>
            <a:off x="148111" y="2985574"/>
            <a:ext cx="492338" cy="1108307"/>
          </a:xfrm>
          <a:prstGeom prst="flowChartOnlineStorag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事例②</a:t>
            </a:r>
          </a:p>
        </p:txBody>
      </p:sp>
      <p:sp>
        <p:nvSpPr>
          <p:cNvPr id="43" name="フローチャート: 記憶データ 42">
            <a:extLst>
              <a:ext uri="{FF2B5EF4-FFF2-40B4-BE49-F238E27FC236}">
                <a16:creationId xmlns:a16="http://schemas.microsoft.com/office/drawing/2014/main" id="{0943DBE3-3C62-4C31-82A9-B4DCF262396D}"/>
              </a:ext>
            </a:extLst>
          </p:cNvPr>
          <p:cNvSpPr/>
          <p:nvPr/>
        </p:nvSpPr>
        <p:spPr>
          <a:xfrm>
            <a:off x="158937" y="4171153"/>
            <a:ext cx="492338" cy="1108307"/>
          </a:xfrm>
          <a:prstGeom prst="flowChartOnlineStorag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事例③</a:t>
            </a:r>
          </a:p>
        </p:txBody>
      </p:sp>
      <p:sp>
        <p:nvSpPr>
          <p:cNvPr id="44" name="フローチャート: 記憶データ 43">
            <a:extLst>
              <a:ext uri="{FF2B5EF4-FFF2-40B4-BE49-F238E27FC236}">
                <a16:creationId xmlns:a16="http://schemas.microsoft.com/office/drawing/2014/main" id="{F0E8740A-50E0-405E-AEB7-7B7F9BCFC822}"/>
              </a:ext>
            </a:extLst>
          </p:cNvPr>
          <p:cNvSpPr/>
          <p:nvPr/>
        </p:nvSpPr>
        <p:spPr>
          <a:xfrm>
            <a:off x="142052" y="5378190"/>
            <a:ext cx="492338" cy="1108307"/>
          </a:xfrm>
          <a:prstGeom prst="flowChartOnlineStorag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事例④</a:t>
            </a:r>
          </a:p>
        </p:txBody>
      </p:sp>
      <p:sp>
        <p:nvSpPr>
          <p:cNvPr id="46" name="平行四辺形 45">
            <a:extLst>
              <a:ext uri="{FF2B5EF4-FFF2-40B4-BE49-F238E27FC236}">
                <a16:creationId xmlns:a16="http://schemas.microsoft.com/office/drawing/2014/main" id="{495D1ADA-1B71-410A-8F9E-F139EBC9437F}"/>
              </a:ext>
            </a:extLst>
          </p:cNvPr>
          <p:cNvSpPr/>
          <p:nvPr/>
        </p:nvSpPr>
        <p:spPr>
          <a:xfrm>
            <a:off x="634389" y="854504"/>
            <a:ext cx="9219347" cy="393833"/>
          </a:xfrm>
          <a:prstGeom prst="parallelogram">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rPr>
              <a:t>建設業</a:t>
            </a:r>
          </a:p>
        </p:txBody>
      </p:sp>
      <p:sp>
        <p:nvSpPr>
          <p:cNvPr id="37" name="タイトル 1">
            <a:extLst>
              <a:ext uri="{FF2B5EF4-FFF2-40B4-BE49-F238E27FC236}">
                <a16:creationId xmlns:a16="http://schemas.microsoft.com/office/drawing/2014/main" id="{F1B803DC-C446-435F-AA71-A04DE509FA22}"/>
              </a:ext>
            </a:extLst>
          </p:cNvPr>
          <p:cNvSpPr>
            <a:spLocks noGrp="1"/>
          </p:cNvSpPr>
          <p:nvPr>
            <p:ph type="title"/>
          </p:nvPr>
        </p:nvSpPr>
        <p:spPr>
          <a:xfrm>
            <a:off x="200472" y="76562"/>
            <a:ext cx="8553400" cy="400110"/>
          </a:xfrm>
        </p:spPr>
        <p:txBody>
          <a:bodyPr wrap="square">
            <a:spAutoFit/>
          </a:bodyPr>
          <a:lstStyle/>
          <a:p>
            <a:pPr algn="l"/>
            <a:r>
              <a:rPr lang="zh-TW" altLang="en-US" sz="2000" dirty="0">
                <a:solidFill>
                  <a:schemeClr val="bg1"/>
                </a:solidFill>
                <a:latin typeface="HG丸ｺﾞｼｯｸM-PRO" pitchFamily="50" charset="-128"/>
                <a:ea typeface="HG丸ｺﾞｼｯｸM-PRO" pitchFamily="50" charset="-128"/>
              </a:rPr>
              <a:t> </a:t>
            </a:r>
            <a:r>
              <a:rPr lang="zh-TW" altLang="en-US" sz="2000" b="1" dirty="0">
                <a:solidFill>
                  <a:schemeClr val="bg1"/>
                </a:solidFill>
                <a:latin typeface="HG丸ｺﾞｼｯｸM-PRO" pitchFamily="50" charset="-128"/>
                <a:ea typeface="HG丸ｺﾞｼｯｸM-PRO" pitchFamily="50" charset="-128"/>
              </a:rPr>
              <a:t>三重県版経営向上計画実施支援補助金</a:t>
            </a:r>
            <a:endParaRPr kumimoji="1" lang="ja-JP" altLang="en-US" sz="2000" b="1" dirty="0">
              <a:solidFill>
                <a:schemeClr val="bg1"/>
              </a:solidFill>
              <a:latin typeface="HG丸ｺﾞｼｯｸM-PRO" pitchFamily="50" charset="-128"/>
              <a:ea typeface="HG丸ｺﾞｼｯｸM-PRO" pitchFamily="50" charset="-128"/>
            </a:endParaRPr>
          </a:p>
        </p:txBody>
      </p:sp>
      <p:sp>
        <p:nvSpPr>
          <p:cNvPr id="38" name="タイトル 1">
            <a:extLst>
              <a:ext uri="{FF2B5EF4-FFF2-40B4-BE49-F238E27FC236}">
                <a16:creationId xmlns:a16="http://schemas.microsoft.com/office/drawing/2014/main" id="{8D541F42-C5C9-464E-A886-AC9C8C1E99FA}"/>
              </a:ext>
            </a:extLst>
          </p:cNvPr>
          <p:cNvSpPr txBox="1">
            <a:spLocks/>
          </p:cNvSpPr>
          <p:nvPr/>
        </p:nvSpPr>
        <p:spPr>
          <a:xfrm>
            <a:off x="4618529" y="6567518"/>
            <a:ext cx="668941" cy="400110"/>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kumimoji="1" sz="4400" kern="1200" cap="all" spc="100" baseline="0">
                <a:solidFill>
                  <a:schemeClr val="tx1">
                    <a:lumMod val="95000"/>
                    <a:lumOff val="5000"/>
                  </a:schemeClr>
                </a:solidFill>
                <a:latin typeface="+mj-lt"/>
                <a:ea typeface="+mj-ea"/>
                <a:cs typeface="+mj-cs"/>
              </a:defRPr>
            </a:lvl1pPr>
          </a:lstStyle>
          <a:p>
            <a:r>
              <a:rPr lang="en-US" altLang="ja-JP" sz="1800" dirty="0">
                <a:latin typeface="+mj-ea"/>
              </a:rPr>
              <a:t>P</a:t>
            </a:r>
            <a:r>
              <a:rPr lang="ja-JP" altLang="en-US" sz="1800" dirty="0">
                <a:latin typeface="+mj-ea"/>
              </a:rPr>
              <a:t>３</a:t>
            </a:r>
            <a:endParaRPr lang="ja-JP" altLang="en-US" sz="1800" dirty="0"/>
          </a:p>
        </p:txBody>
      </p:sp>
    </p:spTree>
    <p:extLst>
      <p:ext uri="{BB962C8B-B14F-4D97-AF65-F5344CB8AC3E}">
        <p14:creationId xmlns:p14="http://schemas.microsoft.com/office/powerpoint/2010/main" val="512513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つの角を丸めた四角形 8">
            <a:extLst>
              <a:ext uri="{FF2B5EF4-FFF2-40B4-BE49-F238E27FC236}">
                <a16:creationId xmlns:a16="http://schemas.microsoft.com/office/drawing/2014/main" id="{8350BDAC-5FB6-437D-8780-935A5E147A0E}"/>
              </a:ext>
            </a:extLst>
          </p:cNvPr>
          <p:cNvSpPr/>
          <p:nvPr/>
        </p:nvSpPr>
        <p:spPr>
          <a:xfrm>
            <a:off x="200472" y="568172"/>
            <a:ext cx="2808250" cy="270160"/>
          </a:xfrm>
          <a:prstGeom prst="snipRoundRect">
            <a:avLst>
              <a:gd name="adj1" fmla="val 0"/>
              <a:gd name="adj2" fmla="val 50000"/>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tIns="39683" bIns="0" rtlCol="0" anchor="ctr"/>
          <a:lstStyle/>
          <a:p>
            <a:pPr algn="ctr"/>
            <a:r>
              <a:rPr lang="en-US" altLang="ja-JP" sz="1433" dirty="0">
                <a:solidFill>
                  <a:prstClr val="white"/>
                </a:solidFill>
                <a:latin typeface="メイリオ" pitchFamily="50" charset="-128"/>
                <a:ea typeface="メイリオ" pitchFamily="50" charset="-128"/>
                <a:cs typeface="メイリオ" pitchFamily="50" charset="-128"/>
              </a:rPr>
              <a:t>DX</a:t>
            </a:r>
            <a:r>
              <a:rPr lang="ja-JP" altLang="en-US" sz="1433" dirty="0">
                <a:solidFill>
                  <a:prstClr val="white"/>
                </a:solidFill>
                <a:latin typeface="メイリオ" pitchFamily="50" charset="-128"/>
                <a:ea typeface="メイリオ" pitchFamily="50" charset="-128"/>
                <a:cs typeface="メイリオ" pitchFamily="50" charset="-128"/>
              </a:rPr>
              <a:t>推進枠対象経費及び事例</a:t>
            </a:r>
            <a:endParaRPr lang="en-US" altLang="ja-JP" sz="1433" dirty="0">
              <a:solidFill>
                <a:prstClr val="white"/>
              </a:solidFill>
              <a:latin typeface="メイリオ" pitchFamily="50" charset="-128"/>
              <a:ea typeface="メイリオ" pitchFamily="50" charset="-128"/>
              <a:cs typeface="メイリオ" pitchFamily="50" charset="-128"/>
            </a:endParaRPr>
          </a:p>
        </p:txBody>
      </p:sp>
      <p:sp>
        <p:nvSpPr>
          <p:cNvPr id="8" name="正方形/長方形 7">
            <a:extLst>
              <a:ext uri="{FF2B5EF4-FFF2-40B4-BE49-F238E27FC236}">
                <a16:creationId xmlns:a16="http://schemas.microsoft.com/office/drawing/2014/main" id="{5E70B36F-3C8F-44DA-BB79-B107AF3498CA}"/>
              </a:ext>
            </a:extLst>
          </p:cNvPr>
          <p:cNvSpPr/>
          <p:nvPr/>
        </p:nvSpPr>
        <p:spPr>
          <a:xfrm>
            <a:off x="653893" y="1286973"/>
            <a:ext cx="2592288" cy="45645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課題</a:t>
            </a:r>
          </a:p>
        </p:txBody>
      </p:sp>
      <p:sp>
        <p:nvSpPr>
          <p:cNvPr id="10" name="正方形/長方形 9">
            <a:extLst>
              <a:ext uri="{FF2B5EF4-FFF2-40B4-BE49-F238E27FC236}">
                <a16:creationId xmlns:a16="http://schemas.microsoft.com/office/drawing/2014/main" id="{B219DC7C-B334-4FAB-BAD6-6BF3BE5CEF43}"/>
              </a:ext>
            </a:extLst>
          </p:cNvPr>
          <p:cNvSpPr/>
          <p:nvPr/>
        </p:nvSpPr>
        <p:spPr>
          <a:xfrm>
            <a:off x="7117093" y="1289185"/>
            <a:ext cx="2592288" cy="45424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効果</a:t>
            </a:r>
          </a:p>
        </p:txBody>
      </p:sp>
      <p:sp>
        <p:nvSpPr>
          <p:cNvPr id="11" name="正方形/長方形 10">
            <a:extLst>
              <a:ext uri="{FF2B5EF4-FFF2-40B4-BE49-F238E27FC236}">
                <a16:creationId xmlns:a16="http://schemas.microsoft.com/office/drawing/2014/main" id="{385B80A1-08C1-4D7C-A50F-C67E6C851D29}"/>
              </a:ext>
            </a:extLst>
          </p:cNvPr>
          <p:cNvSpPr/>
          <p:nvPr/>
        </p:nvSpPr>
        <p:spPr>
          <a:xfrm>
            <a:off x="3862186" y="1286973"/>
            <a:ext cx="2592288" cy="45645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取組</a:t>
            </a:r>
          </a:p>
        </p:txBody>
      </p:sp>
      <p:sp>
        <p:nvSpPr>
          <p:cNvPr id="12" name="四角形: 角を丸くする 11">
            <a:extLst>
              <a:ext uri="{FF2B5EF4-FFF2-40B4-BE49-F238E27FC236}">
                <a16:creationId xmlns:a16="http://schemas.microsoft.com/office/drawing/2014/main" id="{2AECA148-E412-414A-9EB2-DA97E02A364B}"/>
              </a:ext>
            </a:extLst>
          </p:cNvPr>
          <p:cNvSpPr/>
          <p:nvPr/>
        </p:nvSpPr>
        <p:spPr>
          <a:xfrm>
            <a:off x="509537" y="1799997"/>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受発注の多重入力や出荷ミス</a:t>
            </a:r>
          </a:p>
        </p:txBody>
      </p:sp>
      <p:sp>
        <p:nvSpPr>
          <p:cNvPr id="14" name="四角形: 角を丸くする 13">
            <a:extLst>
              <a:ext uri="{FF2B5EF4-FFF2-40B4-BE49-F238E27FC236}">
                <a16:creationId xmlns:a16="http://schemas.microsoft.com/office/drawing/2014/main" id="{C9255479-3779-467A-A375-6BBAEE164D7D}"/>
              </a:ext>
            </a:extLst>
          </p:cNvPr>
          <p:cNvSpPr/>
          <p:nvPr/>
        </p:nvSpPr>
        <p:spPr>
          <a:xfrm>
            <a:off x="3750106" y="1799996"/>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オーダー受注システムの導入</a:t>
            </a:r>
          </a:p>
        </p:txBody>
      </p:sp>
      <p:sp>
        <p:nvSpPr>
          <p:cNvPr id="15" name="四角形: 角を丸くする 14">
            <a:extLst>
              <a:ext uri="{FF2B5EF4-FFF2-40B4-BE49-F238E27FC236}">
                <a16:creationId xmlns:a16="http://schemas.microsoft.com/office/drawing/2014/main" id="{68006A02-8ACB-4D82-A312-4FF50219C2DC}"/>
              </a:ext>
            </a:extLst>
          </p:cNvPr>
          <p:cNvSpPr/>
          <p:nvPr/>
        </p:nvSpPr>
        <p:spPr>
          <a:xfrm>
            <a:off x="6972737" y="1794813"/>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システム連携による入力作業の省略、ピッキング作業の効率化</a:t>
            </a:r>
          </a:p>
        </p:txBody>
      </p:sp>
      <p:cxnSp>
        <p:nvCxnSpPr>
          <p:cNvPr id="17" name="直線矢印コネクタ 16">
            <a:extLst>
              <a:ext uri="{FF2B5EF4-FFF2-40B4-BE49-F238E27FC236}">
                <a16:creationId xmlns:a16="http://schemas.microsoft.com/office/drawing/2014/main" id="{9E39E9D6-F00F-428D-89B9-72E03F56DDCF}"/>
              </a:ext>
            </a:extLst>
          </p:cNvPr>
          <p:cNvCxnSpPr>
            <a:cxnSpLocks/>
          </p:cNvCxnSpPr>
          <p:nvPr/>
        </p:nvCxnSpPr>
        <p:spPr>
          <a:xfrm>
            <a:off x="3272567" y="2348966"/>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E6624C7E-35FC-4FF4-876A-C23224991B25}"/>
              </a:ext>
            </a:extLst>
          </p:cNvPr>
          <p:cNvCxnSpPr>
            <a:cxnSpLocks/>
          </p:cNvCxnSpPr>
          <p:nvPr/>
        </p:nvCxnSpPr>
        <p:spPr>
          <a:xfrm>
            <a:off x="6530054" y="2348966"/>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四角形: 角を丸くする 21">
            <a:extLst>
              <a:ext uri="{FF2B5EF4-FFF2-40B4-BE49-F238E27FC236}">
                <a16:creationId xmlns:a16="http://schemas.microsoft.com/office/drawing/2014/main" id="{F2FEBC68-9ADF-41DA-904B-6F580F4591F2}"/>
              </a:ext>
            </a:extLst>
          </p:cNvPr>
          <p:cNvSpPr/>
          <p:nvPr/>
        </p:nvSpPr>
        <p:spPr>
          <a:xfrm>
            <a:off x="509537" y="2985575"/>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ラベル印字や納品作業の外注への委託</a:t>
            </a:r>
          </a:p>
        </p:txBody>
      </p:sp>
      <p:sp>
        <p:nvSpPr>
          <p:cNvPr id="23" name="四角形: 角を丸くする 22">
            <a:extLst>
              <a:ext uri="{FF2B5EF4-FFF2-40B4-BE49-F238E27FC236}">
                <a16:creationId xmlns:a16="http://schemas.microsoft.com/office/drawing/2014/main" id="{F6B36453-E522-4047-8976-C4F0C22DBBB5}"/>
              </a:ext>
            </a:extLst>
          </p:cNvPr>
          <p:cNvSpPr/>
          <p:nvPr/>
        </p:nvSpPr>
        <p:spPr>
          <a:xfrm>
            <a:off x="3738424" y="2999534"/>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高機能ラベルプリンタの導入</a:t>
            </a:r>
          </a:p>
        </p:txBody>
      </p:sp>
      <p:sp>
        <p:nvSpPr>
          <p:cNvPr id="24" name="四角形: 角を丸くする 23">
            <a:extLst>
              <a:ext uri="{FF2B5EF4-FFF2-40B4-BE49-F238E27FC236}">
                <a16:creationId xmlns:a16="http://schemas.microsoft.com/office/drawing/2014/main" id="{56E9C375-2411-4CB9-A6F9-CA420C51ABAF}"/>
              </a:ext>
            </a:extLst>
          </p:cNvPr>
          <p:cNvSpPr/>
          <p:nvPr/>
        </p:nvSpPr>
        <p:spPr>
          <a:xfrm>
            <a:off x="6972737" y="2993197"/>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j-ea"/>
                <a:ea typeface="+mj-ea"/>
              </a:rPr>
              <a:t>ラベル印字を内製化し、個包装に貼付作業することによる外注コスト削減</a:t>
            </a:r>
            <a:endParaRPr lang="ja-JP" altLang="en-US" sz="1400" dirty="0">
              <a:solidFill>
                <a:schemeClr val="tx1"/>
              </a:solidFill>
            </a:endParaRPr>
          </a:p>
        </p:txBody>
      </p:sp>
      <p:cxnSp>
        <p:nvCxnSpPr>
          <p:cNvPr id="25" name="直線矢印コネクタ 24">
            <a:extLst>
              <a:ext uri="{FF2B5EF4-FFF2-40B4-BE49-F238E27FC236}">
                <a16:creationId xmlns:a16="http://schemas.microsoft.com/office/drawing/2014/main" id="{64F8C045-B56B-4868-8064-B3711F5288BA}"/>
              </a:ext>
            </a:extLst>
          </p:cNvPr>
          <p:cNvCxnSpPr>
            <a:cxnSpLocks/>
          </p:cNvCxnSpPr>
          <p:nvPr/>
        </p:nvCxnSpPr>
        <p:spPr>
          <a:xfrm>
            <a:off x="3272567" y="3518255"/>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4AF4BBA6-E355-4438-A59D-12D613853178}"/>
              </a:ext>
            </a:extLst>
          </p:cNvPr>
          <p:cNvCxnSpPr>
            <a:cxnSpLocks/>
          </p:cNvCxnSpPr>
          <p:nvPr/>
        </p:nvCxnSpPr>
        <p:spPr>
          <a:xfrm>
            <a:off x="6499658" y="3515793"/>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四角形: 角を丸くする 26">
            <a:extLst>
              <a:ext uri="{FF2B5EF4-FFF2-40B4-BE49-F238E27FC236}">
                <a16:creationId xmlns:a16="http://schemas.microsoft.com/office/drawing/2014/main" id="{39C2EDBC-C579-4284-A563-2036B7D3F6C4}"/>
              </a:ext>
            </a:extLst>
          </p:cNvPr>
          <p:cNvSpPr/>
          <p:nvPr/>
        </p:nvSpPr>
        <p:spPr>
          <a:xfrm>
            <a:off x="509537" y="4171153"/>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輸送・配送ルートの煩雑化</a:t>
            </a:r>
          </a:p>
        </p:txBody>
      </p:sp>
      <p:sp>
        <p:nvSpPr>
          <p:cNvPr id="28" name="四角形: 角を丸くする 27">
            <a:extLst>
              <a:ext uri="{FF2B5EF4-FFF2-40B4-BE49-F238E27FC236}">
                <a16:creationId xmlns:a16="http://schemas.microsoft.com/office/drawing/2014/main" id="{FAA70B22-900D-42D5-BDE2-FD8CF9FFF7E5}"/>
              </a:ext>
            </a:extLst>
          </p:cNvPr>
          <p:cNvSpPr/>
          <p:nvPr/>
        </p:nvSpPr>
        <p:spPr>
          <a:xfrm>
            <a:off x="3738424" y="4188862"/>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j-ea"/>
                <a:ea typeface="+mj-ea"/>
              </a:rPr>
              <a:t>自動配車システムの導入</a:t>
            </a:r>
          </a:p>
        </p:txBody>
      </p:sp>
      <p:sp>
        <p:nvSpPr>
          <p:cNvPr id="29" name="四角形: 角を丸くする 28">
            <a:extLst>
              <a:ext uri="{FF2B5EF4-FFF2-40B4-BE49-F238E27FC236}">
                <a16:creationId xmlns:a16="http://schemas.microsoft.com/office/drawing/2014/main" id="{2F005A68-B846-49D7-A77B-F00FDD8C8B78}"/>
              </a:ext>
            </a:extLst>
          </p:cNvPr>
          <p:cNvSpPr/>
          <p:nvPr/>
        </p:nvSpPr>
        <p:spPr>
          <a:xfrm>
            <a:off x="6972737" y="4188862"/>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最適な配送ルートを割り出すことで燃料費などの輸送コストを削減</a:t>
            </a:r>
          </a:p>
        </p:txBody>
      </p:sp>
      <p:cxnSp>
        <p:nvCxnSpPr>
          <p:cNvPr id="30" name="直線矢印コネクタ 29">
            <a:extLst>
              <a:ext uri="{FF2B5EF4-FFF2-40B4-BE49-F238E27FC236}">
                <a16:creationId xmlns:a16="http://schemas.microsoft.com/office/drawing/2014/main" id="{E58F27C7-E4C2-4E1E-88D3-2D70BD6EDB30}"/>
              </a:ext>
            </a:extLst>
          </p:cNvPr>
          <p:cNvCxnSpPr>
            <a:cxnSpLocks/>
          </p:cNvCxnSpPr>
          <p:nvPr/>
        </p:nvCxnSpPr>
        <p:spPr>
          <a:xfrm>
            <a:off x="3269854" y="4680736"/>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F2EE01C6-F1B5-47F6-AD81-40A30883B519}"/>
              </a:ext>
            </a:extLst>
          </p:cNvPr>
          <p:cNvCxnSpPr>
            <a:cxnSpLocks/>
          </p:cNvCxnSpPr>
          <p:nvPr/>
        </p:nvCxnSpPr>
        <p:spPr>
          <a:xfrm>
            <a:off x="6499658" y="4701805"/>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四角形: 角を丸くする 31">
            <a:extLst>
              <a:ext uri="{FF2B5EF4-FFF2-40B4-BE49-F238E27FC236}">
                <a16:creationId xmlns:a16="http://schemas.microsoft.com/office/drawing/2014/main" id="{33A45781-040A-4C3C-B256-3513C9FA6C08}"/>
              </a:ext>
            </a:extLst>
          </p:cNvPr>
          <p:cNvSpPr/>
          <p:nvPr/>
        </p:nvSpPr>
        <p:spPr>
          <a:xfrm>
            <a:off x="509537" y="5383988"/>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誤入荷・誤出荷などの人為的ミス</a:t>
            </a:r>
          </a:p>
        </p:txBody>
      </p:sp>
      <p:sp>
        <p:nvSpPr>
          <p:cNvPr id="33" name="四角形: 角を丸くする 32">
            <a:extLst>
              <a:ext uri="{FF2B5EF4-FFF2-40B4-BE49-F238E27FC236}">
                <a16:creationId xmlns:a16="http://schemas.microsoft.com/office/drawing/2014/main" id="{081BBAE5-F1AE-4095-86D2-5FD69E269399}"/>
              </a:ext>
            </a:extLst>
          </p:cNvPr>
          <p:cNvSpPr/>
          <p:nvPr/>
        </p:nvSpPr>
        <p:spPr>
          <a:xfrm>
            <a:off x="3738424" y="5378190"/>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j-ea"/>
                <a:ea typeface="+mj-ea"/>
              </a:rPr>
              <a:t>検品自動化システムの導入</a:t>
            </a:r>
          </a:p>
        </p:txBody>
      </p:sp>
      <p:sp>
        <p:nvSpPr>
          <p:cNvPr id="34" name="四角形: 角を丸くする 33">
            <a:extLst>
              <a:ext uri="{FF2B5EF4-FFF2-40B4-BE49-F238E27FC236}">
                <a16:creationId xmlns:a16="http://schemas.microsoft.com/office/drawing/2014/main" id="{DA37F118-85DB-4B32-B8F4-96B36BA107EF}"/>
              </a:ext>
            </a:extLst>
          </p:cNvPr>
          <p:cNvSpPr/>
          <p:nvPr/>
        </p:nvSpPr>
        <p:spPr>
          <a:xfrm>
            <a:off x="6972737" y="5378190"/>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入出荷検品の自動化による作業効率化及び品質の安定、省人化</a:t>
            </a:r>
          </a:p>
        </p:txBody>
      </p:sp>
      <p:cxnSp>
        <p:nvCxnSpPr>
          <p:cNvPr id="35" name="直線矢印コネクタ 34">
            <a:extLst>
              <a:ext uri="{FF2B5EF4-FFF2-40B4-BE49-F238E27FC236}">
                <a16:creationId xmlns:a16="http://schemas.microsoft.com/office/drawing/2014/main" id="{7BFD433B-4812-4316-AD68-F9827A47735D}"/>
              </a:ext>
            </a:extLst>
          </p:cNvPr>
          <p:cNvCxnSpPr>
            <a:cxnSpLocks/>
          </p:cNvCxnSpPr>
          <p:nvPr/>
        </p:nvCxnSpPr>
        <p:spPr>
          <a:xfrm>
            <a:off x="3269854" y="5932343"/>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a:extLst>
              <a:ext uri="{FF2B5EF4-FFF2-40B4-BE49-F238E27FC236}">
                <a16:creationId xmlns:a16="http://schemas.microsoft.com/office/drawing/2014/main" id="{1546EE10-71BE-4B07-A915-C9DC0B3C919C}"/>
              </a:ext>
            </a:extLst>
          </p:cNvPr>
          <p:cNvCxnSpPr>
            <a:cxnSpLocks/>
          </p:cNvCxnSpPr>
          <p:nvPr/>
        </p:nvCxnSpPr>
        <p:spPr>
          <a:xfrm>
            <a:off x="6530054" y="5932343"/>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フローチャート: 記憶データ 40">
            <a:extLst>
              <a:ext uri="{FF2B5EF4-FFF2-40B4-BE49-F238E27FC236}">
                <a16:creationId xmlns:a16="http://schemas.microsoft.com/office/drawing/2014/main" id="{179C5E87-9EE4-4071-B44B-CBBE5F3FD308}"/>
              </a:ext>
            </a:extLst>
          </p:cNvPr>
          <p:cNvSpPr/>
          <p:nvPr/>
        </p:nvSpPr>
        <p:spPr>
          <a:xfrm>
            <a:off x="158937" y="1807879"/>
            <a:ext cx="492338" cy="1108307"/>
          </a:xfrm>
          <a:prstGeom prst="flowChartOnlineStorag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事例①</a:t>
            </a:r>
          </a:p>
        </p:txBody>
      </p:sp>
      <p:sp>
        <p:nvSpPr>
          <p:cNvPr id="42" name="フローチャート: 記憶データ 41">
            <a:extLst>
              <a:ext uri="{FF2B5EF4-FFF2-40B4-BE49-F238E27FC236}">
                <a16:creationId xmlns:a16="http://schemas.microsoft.com/office/drawing/2014/main" id="{2BCA1ACE-CCBA-4C7C-80DE-E4240D71249D}"/>
              </a:ext>
            </a:extLst>
          </p:cNvPr>
          <p:cNvSpPr/>
          <p:nvPr/>
        </p:nvSpPr>
        <p:spPr>
          <a:xfrm>
            <a:off x="148111" y="2985574"/>
            <a:ext cx="492338" cy="1108307"/>
          </a:xfrm>
          <a:prstGeom prst="flowChartOnlineStorag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事例②</a:t>
            </a:r>
          </a:p>
        </p:txBody>
      </p:sp>
      <p:sp>
        <p:nvSpPr>
          <p:cNvPr id="43" name="フローチャート: 記憶データ 42">
            <a:extLst>
              <a:ext uri="{FF2B5EF4-FFF2-40B4-BE49-F238E27FC236}">
                <a16:creationId xmlns:a16="http://schemas.microsoft.com/office/drawing/2014/main" id="{0943DBE3-3C62-4C31-82A9-B4DCF262396D}"/>
              </a:ext>
            </a:extLst>
          </p:cNvPr>
          <p:cNvSpPr/>
          <p:nvPr/>
        </p:nvSpPr>
        <p:spPr>
          <a:xfrm>
            <a:off x="158937" y="4171153"/>
            <a:ext cx="492338" cy="1108307"/>
          </a:xfrm>
          <a:prstGeom prst="flowChartOnlineStorag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事例③</a:t>
            </a:r>
          </a:p>
        </p:txBody>
      </p:sp>
      <p:sp>
        <p:nvSpPr>
          <p:cNvPr id="44" name="フローチャート: 記憶データ 43">
            <a:extLst>
              <a:ext uri="{FF2B5EF4-FFF2-40B4-BE49-F238E27FC236}">
                <a16:creationId xmlns:a16="http://schemas.microsoft.com/office/drawing/2014/main" id="{F0E8740A-50E0-405E-AEB7-7B7F9BCFC822}"/>
              </a:ext>
            </a:extLst>
          </p:cNvPr>
          <p:cNvSpPr/>
          <p:nvPr/>
        </p:nvSpPr>
        <p:spPr>
          <a:xfrm>
            <a:off x="142052" y="5378190"/>
            <a:ext cx="492338" cy="1108307"/>
          </a:xfrm>
          <a:prstGeom prst="flowChartOnlineStorag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事例④</a:t>
            </a:r>
          </a:p>
        </p:txBody>
      </p:sp>
      <p:sp>
        <p:nvSpPr>
          <p:cNvPr id="46" name="平行四辺形 45">
            <a:extLst>
              <a:ext uri="{FF2B5EF4-FFF2-40B4-BE49-F238E27FC236}">
                <a16:creationId xmlns:a16="http://schemas.microsoft.com/office/drawing/2014/main" id="{495D1ADA-1B71-410A-8F9E-F139EBC9437F}"/>
              </a:ext>
            </a:extLst>
          </p:cNvPr>
          <p:cNvSpPr/>
          <p:nvPr/>
        </p:nvSpPr>
        <p:spPr>
          <a:xfrm>
            <a:off x="634389" y="854504"/>
            <a:ext cx="9219347" cy="393833"/>
          </a:xfrm>
          <a:prstGeom prst="parallelogram">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rPr>
              <a:t>運送・倉庫業</a:t>
            </a:r>
          </a:p>
        </p:txBody>
      </p:sp>
      <p:sp>
        <p:nvSpPr>
          <p:cNvPr id="37" name="タイトル 1">
            <a:extLst>
              <a:ext uri="{FF2B5EF4-FFF2-40B4-BE49-F238E27FC236}">
                <a16:creationId xmlns:a16="http://schemas.microsoft.com/office/drawing/2014/main" id="{F1B803DC-C446-435F-AA71-A04DE509FA22}"/>
              </a:ext>
            </a:extLst>
          </p:cNvPr>
          <p:cNvSpPr>
            <a:spLocks noGrp="1"/>
          </p:cNvSpPr>
          <p:nvPr>
            <p:ph type="title"/>
          </p:nvPr>
        </p:nvSpPr>
        <p:spPr>
          <a:xfrm>
            <a:off x="200472" y="76562"/>
            <a:ext cx="8553400" cy="400110"/>
          </a:xfrm>
        </p:spPr>
        <p:txBody>
          <a:bodyPr wrap="square">
            <a:spAutoFit/>
          </a:bodyPr>
          <a:lstStyle/>
          <a:p>
            <a:pPr algn="l"/>
            <a:r>
              <a:rPr lang="zh-TW" altLang="en-US" sz="2000" dirty="0">
                <a:solidFill>
                  <a:schemeClr val="bg1"/>
                </a:solidFill>
                <a:latin typeface="HG丸ｺﾞｼｯｸM-PRO" pitchFamily="50" charset="-128"/>
                <a:ea typeface="HG丸ｺﾞｼｯｸM-PRO" pitchFamily="50" charset="-128"/>
              </a:rPr>
              <a:t> </a:t>
            </a:r>
            <a:r>
              <a:rPr lang="zh-TW" altLang="en-US" sz="2000" b="1" dirty="0">
                <a:solidFill>
                  <a:schemeClr val="bg1"/>
                </a:solidFill>
                <a:latin typeface="HG丸ｺﾞｼｯｸM-PRO" pitchFamily="50" charset="-128"/>
                <a:ea typeface="HG丸ｺﾞｼｯｸM-PRO" pitchFamily="50" charset="-128"/>
              </a:rPr>
              <a:t>三重県版経営向上計画実施支援補助金</a:t>
            </a:r>
            <a:endParaRPr kumimoji="1" lang="ja-JP" altLang="en-US" sz="2000" b="1" dirty="0">
              <a:solidFill>
                <a:schemeClr val="bg1"/>
              </a:solidFill>
              <a:latin typeface="HG丸ｺﾞｼｯｸM-PRO" pitchFamily="50" charset="-128"/>
              <a:ea typeface="HG丸ｺﾞｼｯｸM-PRO" pitchFamily="50" charset="-128"/>
            </a:endParaRPr>
          </a:p>
        </p:txBody>
      </p:sp>
      <p:sp>
        <p:nvSpPr>
          <p:cNvPr id="38" name="タイトル 1">
            <a:extLst>
              <a:ext uri="{FF2B5EF4-FFF2-40B4-BE49-F238E27FC236}">
                <a16:creationId xmlns:a16="http://schemas.microsoft.com/office/drawing/2014/main" id="{E44CC741-3634-45B6-87C2-CFD6D9592008}"/>
              </a:ext>
            </a:extLst>
          </p:cNvPr>
          <p:cNvSpPr txBox="1">
            <a:spLocks/>
          </p:cNvSpPr>
          <p:nvPr/>
        </p:nvSpPr>
        <p:spPr>
          <a:xfrm>
            <a:off x="4618529" y="6567518"/>
            <a:ext cx="668941" cy="400110"/>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kumimoji="1" sz="4400" kern="1200" cap="all" spc="100" baseline="0">
                <a:solidFill>
                  <a:schemeClr val="tx1">
                    <a:lumMod val="95000"/>
                    <a:lumOff val="5000"/>
                  </a:schemeClr>
                </a:solidFill>
                <a:latin typeface="+mj-lt"/>
                <a:ea typeface="+mj-ea"/>
                <a:cs typeface="+mj-cs"/>
              </a:defRPr>
            </a:lvl1pPr>
          </a:lstStyle>
          <a:p>
            <a:r>
              <a:rPr lang="en-US" altLang="ja-JP" sz="1800" dirty="0">
                <a:latin typeface="+mj-ea"/>
              </a:rPr>
              <a:t>P</a:t>
            </a:r>
            <a:r>
              <a:rPr lang="ja-JP" altLang="en-US" sz="1800" dirty="0">
                <a:latin typeface="+mj-ea"/>
              </a:rPr>
              <a:t>４</a:t>
            </a:r>
            <a:endParaRPr lang="ja-JP" altLang="en-US" sz="1800" dirty="0"/>
          </a:p>
        </p:txBody>
      </p:sp>
    </p:spTree>
    <p:extLst>
      <p:ext uri="{BB962C8B-B14F-4D97-AF65-F5344CB8AC3E}">
        <p14:creationId xmlns:p14="http://schemas.microsoft.com/office/powerpoint/2010/main" val="3822192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つの角を丸めた四角形 8">
            <a:extLst>
              <a:ext uri="{FF2B5EF4-FFF2-40B4-BE49-F238E27FC236}">
                <a16:creationId xmlns:a16="http://schemas.microsoft.com/office/drawing/2014/main" id="{8350BDAC-5FB6-437D-8780-935A5E147A0E}"/>
              </a:ext>
            </a:extLst>
          </p:cNvPr>
          <p:cNvSpPr/>
          <p:nvPr/>
        </p:nvSpPr>
        <p:spPr>
          <a:xfrm>
            <a:off x="200472" y="568172"/>
            <a:ext cx="2808250" cy="270160"/>
          </a:xfrm>
          <a:prstGeom prst="snipRoundRect">
            <a:avLst>
              <a:gd name="adj1" fmla="val 0"/>
              <a:gd name="adj2" fmla="val 50000"/>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tIns="39683" bIns="0" rtlCol="0" anchor="ctr"/>
          <a:lstStyle/>
          <a:p>
            <a:pPr algn="ctr"/>
            <a:r>
              <a:rPr lang="en-US" altLang="ja-JP" sz="1433" dirty="0">
                <a:solidFill>
                  <a:prstClr val="white"/>
                </a:solidFill>
                <a:latin typeface="メイリオ" pitchFamily="50" charset="-128"/>
                <a:ea typeface="メイリオ" pitchFamily="50" charset="-128"/>
                <a:cs typeface="メイリオ" pitchFamily="50" charset="-128"/>
              </a:rPr>
              <a:t>DX</a:t>
            </a:r>
            <a:r>
              <a:rPr lang="ja-JP" altLang="en-US" sz="1433" dirty="0">
                <a:solidFill>
                  <a:prstClr val="white"/>
                </a:solidFill>
                <a:latin typeface="メイリオ" pitchFamily="50" charset="-128"/>
                <a:ea typeface="メイリオ" pitchFamily="50" charset="-128"/>
                <a:cs typeface="メイリオ" pitchFamily="50" charset="-128"/>
              </a:rPr>
              <a:t>推進枠対象経費及び事例</a:t>
            </a:r>
            <a:endParaRPr lang="en-US" altLang="ja-JP" sz="1433" dirty="0">
              <a:solidFill>
                <a:prstClr val="white"/>
              </a:solidFill>
              <a:latin typeface="メイリオ" pitchFamily="50" charset="-128"/>
              <a:ea typeface="メイリオ" pitchFamily="50" charset="-128"/>
              <a:cs typeface="メイリオ" pitchFamily="50" charset="-128"/>
            </a:endParaRPr>
          </a:p>
        </p:txBody>
      </p:sp>
      <p:sp>
        <p:nvSpPr>
          <p:cNvPr id="8" name="正方形/長方形 7">
            <a:extLst>
              <a:ext uri="{FF2B5EF4-FFF2-40B4-BE49-F238E27FC236}">
                <a16:creationId xmlns:a16="http://schemas.microsoft.com/office/drawing/2014/main" id="{5E70B36F-3C8F-44DA-BB79-B107AF3498CA}"/>
              </a:ext>
            </a:extLst>
          </p:cNvPr>
          <p:cNvSpPr/>
          <p:nvPr/>
        </p:nvSpPr>
        <p:spPr>
          <a:xfrm>
            <a:off x="653893" y="1286973"/>
            <a:ext cx="2592288" cy="45645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課題</a:t>
            </a:r>
          </a:p>
        </p:txBody>
      </p:sp>
      <p:sp>
        <p:nvSpPr>
          <p:cNvPr id="10" name="正方形/長方形 9">
            <a:extLst>
              <a:ext uri="{FF2B5EF4-FFF2-40B4-BE49-F238E27FC236}">
                <a16:creationId xmlns:a16="http://schemas.microsoft.com/office/drawing/2014/main" id="{B219DC7C-B334-4FAB-BAD6-6BF3BE5CEF43}"/>
              </a:ext>
            </a:extLst>
          </p:cNvPr>
          <p:cNvSpPr/>
          <p:nvPr/>
        </p:nvSpPr>
        <p:spPr>
          <a:xfrm>
            <a:off x="7117093" y="1289185"/>
            <a:ext cx="2592288" cy="45424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効果</a:t>
            </a:r>
          </a:p>
        </p:txBody>
      </p:sp>
      <p:sp>
        <p:nvSpPr>
          <p:cNvPr id="11" name="正方形/長方形 10">
            <a:extLst>
              <a:ext uri="{FF2B5EF4-FFF2-40B4-BE49-F238E27FC236}">
                <a16:creationId xmlns:a16="http://schemas.microsoft.com/office/drawing/2014/main" id="{385B80A1-08C1-4D7C-A50F-C67E6C851D29}"/>
              </a:ext>
            </a:extLst>
          </p:cNvPr>
          <p:cNvSpPr/>
          <p:nvPr/>
        </p:nvSpPr>
        <p:spPr>
          <a:xfrm>
            <a:off x="3862186" y="1286973"/>
            <a:ext cx="2592288" cy="45645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取組</a:t>
            </a:r>
          </a:p>
        </p:txBody>
      </p:sp>
      <p:sp>
        <p:nvSpPr>
          <p:cNvPr id="12" name="四角形: 角を丸くする 11">
            <a:extLst>
              <a:ext uri="{FF2B5EF4-FFF2-40B4-BE49-F238E27FC236}">
                <a16:creationId xmlns:a16="http://schemas.microsoft.com/office/drawing/2014/main" id="{2AECA148-E412-414A-9EB2-DA97E02A364B}"/>
              </a:ext>
            </a:extLst>
          </p:cNvPr>
          <p:cNvSpPr/>
          <p:nvPr/>
        </p:nvSpPr>
        <p:spPr>
          <a:xfrm>
            <a:off x="509537" y="1799997"/>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a:solidFill>
                  <a:schemeClr val="tx1"/>
                </a:solidFill>
                <a:latin typeface="+mj-ea"/>
                <a:ea typeface="+mj-ea"/>
              </a:rPr>
              <a:t>EC</a:t>
            </a:r>
            <a:r>
              <a:rPr kumimoji="1" lang="ja-JP" altLang="en-US" sz="1400" dirty="0">
                <a:solidFill>
                  <a:schemeClr val="tx1"/>
                </a:solidFill>
                <a:latin typeface="+mj-ea"/>
                <a:ea typeface="+mj-ea"/>
              </a:rPr>
              <a:t>サイトと実店舗の商品在庫数の不一致</a:t>
            </a:r>
          </a:p>
        </p:txBody>
      </p:sp>
      <p:sp>
        <p:nvSpPr>
          <p:cNvPr id="14" name="四角形: 角を丸くする 13">
            <a:extLst>
              <a:ext uri="{FF2B5EF4-FFF2-40B4-BE49-F238E27FC236}">
                <a16:creationId xmlns:a16="http://schemas.microsoft.com/office/drawing/2014/main" id="{C9255479-3779-467A-A375-6BBAEE164D7D}"/>
              </a:ext>
            </a:extLst>
          </p:cNvPr>
          <p:cNvSpPr/>
          <p:nvPr/>
        </p:nvSpPr>
        <p:spPr>
          <a:xfrm>
            <a:off x="3750106" y="1799996"/>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tx1"/>
                </a:solidFill>
                <a:latin typeface="+mj-ea"/>
                <a:ea typeface="+mj-ea"/>
              </a:rPr>
              <a:t>POS</a:t>
            </a:r>
            <a:r>
              <a:rPr lang="ja-JP" altLang="en-US" sz="1400" dirty="0">
                <a:solidFill>
                  <a:schemeClr val="tx1"/>
                </a:solidFill>
                <a:latin typeface="+mj-ea"/>
                <a:ea typeface="+mj-ea"/>
              </a:rPr>
              <a:t>レジシステムの導入</a:t>
            </a:r>
          </a:p>
        </p:txBody>
      </p:sp>
      <p:sp>
        <p:nvSpPr>
          <p:cNvPr id="15" name="四角形: 角を丸くする 14">
            <a:extLst>
              <a:ext uri="{FF2B5EF4-FFF2-40B4-BE49-F238E27FC236}">
                <a16:creationId xmlns:a16="http://schemas.microsoft.com/office/drawing/2014/main" id="{68006A02-8ACB-4D82-A312-4FF50219C2DC}"/>
              </a:ext>
            </a:extLst>
          </p:cNvPr>
          <p:cNvSpPr/>
          <p:nvPr/>
        </p:nvSpPr>
        <p:spPr>
          <a:xfrm>
            <a:off x="6972737" y="1794813"/>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データ連携による正確な在庫数の把握や機会損失の防止</a:t>
            </a:r>
          </a:p>
        </p:txBody>
      </p:sp>
      <p:cxnSp>
        <p:nvCxnSpPr>
          <p:cNvPr id="17" name="直線矢印コネクタ 16">
            <a:extLst>
              <a:ext uri="{FF2B5EF4-FFF2-40B4-BE49-F238E27FC236}">
                <a16:creationId xmlns:a16="http://schemas.microsoft.com/office/drawing/2014/main" id="{9E39E9D6-F00F-428D-89B9-72E03F56DDCF}"/>
              </a:ext>
            </a:extLst>
          </p:cNvPr>
          <p:cNvCxnSpPr>
            <a:cxnSpLocks/>
          </p:cNvCxnSpPr>
          <p:nvPr/>
        </p:nvCxnSpPr>
        <p:spPr>
          <a:xfrm>
            <a:off x="3272567" y="2348966"/>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E6624C7E-35FC-4FF4-876A-C23224991B25}"/>
              </a:ext>
            </a:extLst>
          </p:cNvPr>
          <p:cNvCxnSpPr>
            <a:cxnSpLocks/>
          </p:cNvCxnSpPr>
          <p:nvPr/>
        </p:nvCxnSpPr>
        <p:spPr>
          <a:xfrm>
            <a:off x="6530054" y="2348966"/>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四角形: 角を丸くする 21">
            <a:extLst>
              <a:ext uri="{FF2B5EF4-FFF2-40B4-BE49-F238E27FC236}">
                <a16:creationId xmlns:a16="http://schemas.microsoft.com/office/drawing/2014/main" id="{F2FEBC68-9ADF-41DA-904B-6F580F4591F2}"/>
              </a:ext>
            </a:extLst>
          </p:cNvPr>
          <p:cNvSpPr/>
          <p:nvPr/>
        </p:nvSpPr>
        <p:spPr>
          <a:xfrm>
            <a:off x="509537" y="2985575"/>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経理作業が手作業での管理のため、違算の発生</a:t>
            </a:r>
          </a:p>
        </p:txBody>
      </p:sp>
      <p:sp>
        <p:nvSpPr>
          <p:cNvPr id="23" name="四角形: 角を丸くする 22">
            <a:extLst>
              <a:ext uri="{FF2B5EF4-FFF2-40B4-BE49-F238E27FC236}">
                <a16:creationId xmlns:a16="http://schemas.microsoft.com/office/drawing/2014/main" id="{F6B36453-E522-4047-8976-C4F0C22DBBB5}"/>
              </a:ext>
            </a:extLst>
          </p:cNvPr>
          <p:cNvSpPr/>
          <p:nvPr/>
        </p:nvSpPr>
        <p:spPr>
          <a:xfrm>
            <a:off x="3738424" y="2999534"/>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経理精算ソフトの導入</a:t>
            </a:r>
          </a:p>
        </p:txBody>
      </p:sp>
      <p:sp>
        <p:nvSpPr>
          <p:cNvPr id="24" name="四角形: 角を丸くする 23">
            <a:extLst>
              <a:ext uri="{FF2B5EF4-FFF2-40B4-BE49-F238E27FC236}">
                <a16:creationId xmlns:a16="http://schemas.microsoft.com/office/drawing/2014/main" id="{56E9C375-2411-4CB9-A6F9-CA420C51ABAF}"/>
              </a:ext>
            </a:extLst>
          </p:cNvPr>
          <p:cNvSpPr/>
          <p:nvPr/>
        </p:nvSpPr>
        <p:spPr>
          <a:xfrm>
            <a:off x="6972737" y="2993197"/>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経理作業の正確性・作業効率の向上による販促活動有効性の向上</a:t>
            </a:r>
          </a:p>
        </p:txBody>
      </p:sp>
      <p:cxnSp>
        <p:nvCxnSpPr>
          <p:cNvPr id="25" name="直線矢印コネクタ 24">
            <a:extLst>
              <a:ext uri="{FF2B5EF4-FFF2-40B4-BE49-F238E27FC236}">
                <a16:creationId xmlns:a16="http://schemas.microsoft.com/office/drawing/2014/main" id="{64F8C045-B56B-4868-8064-B3711F5288BA}"/>
              </a:ext>
            </a:extLst>
          </p:cNvPr>
          <p:cNvCxnSpPr>
            <a:cxnSpLocks/>
          </p:cNvCxnSpPr>
          <p:nvPr/>
        </p:nvCxnSpPr>
        <p:spPr>
          <a:xfrm>
            <a:off x="3272567" y="3518255"/>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4AF4BBA6-E355-4438-A59D-12D613853178}"/>
              </a:ext>
            </a:extLst>
          </p:cNvPr>
          <p:cNvCxnSpPr>
            <a:cxnSpLocks/>
          </p:cNvCxnSpPr>
          <p:nvPr/>
        </p:nvCxnSpPr>
        <p:spPr>
          <a:xfrm>
            <a:off x="6499658" y="3515793"/>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四角形: 角を丸くする 26">
            <a:extLst>
              <a:ext uri="{FF2B5EF4-FFF2-40B4-BE49-F238E27FC236}">
                <a16:creationId xmlns:a16="http://schemas.microsoft.com/office/drawing/2014/main" id="{39C2EDBC-C579-4284-A563-2036B7D3F6C4}"/>
              </a:ext>
            </a:extLst>
          </p:cNvPr>
          <p:cNvSpPr/>
          <p:nvPr/>
        </p:nvSpPr>
        <p:spPr>
          <a:xfrm>
            <a:off x="509537" y="4171153"/>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顧客情報やアフターフォロー体制の不足</a:t>
            </a:r>
          </a:p>
        </p:txBody>
      </p:sp>
      <p:sp>
        <p:nvSpPr>
          <p:cNvPr id="28" name="四角形: 角を丸くする 27">
            <a:extLst>
              <a:ext uri="{FF2B5EF4-FFF2-40B4-BE49-F238E27FC236}">
                <a16:creationId xmlns:a16="http://schemas.microsoft.com/office/drawing/2014/main" id="{FAA70B22-900D-42D5-BDE2-FD8CF9FFF7E5}"/>
              </a:ext>
            </a:extLst>
          </p:cNvPr>
          <p:cNvSpPr/>
          <p:nvPr/>
        </p:nvSpPr>
        <p:spPr>
          <a:xfrm>
            <a:off x="3738424" y="4188862"/>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j-ea"/>
                <a:ea typeface="+mj-ea"/>
              </a:rPr>
              <a:t>顧客管理システムの導入</a:t>
            </a:r>
          </a:p>
        </p:txBody>
      </p:sp>
      <p:sp>
        <p:nvSpPr>
          <p:cNvPr id="29" name="四角形: 角を丸くする 28">
            <a:extLst>
              <a:ext uri="{FF2B5EF4-FFF2-40B4-BE49-F238E27FC236}">
                <a16:creationId xmlns:a16="http://schemas.microsoft.com/office/drawing/2014/main" id="{2F005A68-B846-49D7-A77B-F00FDD8C8B78}"/>
              </a:ext>
            </a:extLst>
          </p:cNvPr>
          <p:cNvSpPr/>
          <p:nvPr/>
        </p:nvSpPr>
        <p:spPr>
          <a:xfrm>
            <a:off x="6972737" y="4188862"/>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オンラインでの顧客情報共有やデータ分析による事後フォロー強化</a:t>
            </a:r>
          </a:p>
        </p:txBody>
      </p:sp>
      <p:cxnSp>
        <p:nvCxnSpPr>
          <p:cNvPr id="30" name="直線矢印コネクタ 29">
            <a:extLst>
              <a:ext uri="{FF2B5EF4-FFF2-40B4-BE49-F238E27FC236}">
                <a16:creationId xmlns:a16="http://schemas.microsoft.com/office/drawing/2014/main" id="{E58F27C7-E4C2-4E1E-88D3-2D70BD6EDB30}"/>
              </a:ext>
            </a:extLst>
          </p:cNvPr>
          <p:cNvCxnSpPr>
            <a:cxnSpLocks/>
          </p:cNvCxnSpPr>
          <p:nvPr/>
        </p:nvCxnSpPr>
        <p:spPr>
          <a:xfrm>
            <a:off x="3269854" y="4680736"/>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F2EE01C6-F1B5-47F6-AD81-40A30883B519}"/>
              </a:ext>
            </a:extLst>
          </p:cNvPr>
          <p:cNvCxnSpPr>
            <a:cxnSpLocks/>
          </p:cNvCxnSpPr>
          <p:nvPr/>
        </p:nvCxnSpPr>
        <p:spPr>
          <a:xfrm>
            <a:off x="6499658" y="4701805"/>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四角形: 角を丸くする 31">
            <a:extLst>
              <a:ext uri="{FF2B5EF4-FFF2-40B4-BE49-F238E27FC236}">
                <a16:creationId xmlns:a16="http://schemas.microsoft.com/office/drawing/2014/main" id="{33A45781-040A-4C3C-B256-3513C9FA6C08}"/>
              </a:ext>
            </a:extLst>
          </p:cNvPr>
          <p:cNvSpPr/>
          <p:nvPr/>
        </p:nvSpPr>
        <p:spPr>
          <a:xfrm>
            <a:off x="509537" y="5383988"/>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発注作業の煩雑化や在庫過多</a:t>
            </a:r>
          </a:p>
        </p:txBody>
      </p:sp>
      <p:sp>
        <p:nvSpPr>
          <p:cNvPr id="33" name="四角形: 角を丸くする 32">
            <a:extLst>
              <a:ext uri="{FF2B5EF4-FFF2-40B4-BE49-F238E27FC236}">
                <a16:creationId xmlns:a16="http://schemas.microsoft.com/office/drawing/2014/main" id="{081BBAE5-F1AE-4095-86D2-5FD69E269399}"/>
              </a:ext>
            </a:extLst>
          </p:cNvPr>
          <p:cNvSpPr/>
          <p:nvPr/>
        </p:nvSpPr>
        <p:spPr>
          <a:xfrm>
            <a:off x="3738424" y="5378190"/>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tx1"/>
                </a:solidFill>
                <a:latin typeface="+mj-ea"/>
                <a:ea typeface="+mj-ea"/>
              </a:rPr>
              <a:t>AI</a:t>
            </a:r>
            <a:r>
              <a:rPr lang="ja-JP" altLang="en-US" sz="1400" dirty="0">
                <a:solidFill>
                  <a:schemeClr val="tx1"/>
                </a:solidFill>
                <a:latin typeface="+mj-ea"/>
                <a:ea typeface="+mj-ea"/>
              </a:rPr>
              <a:t>自動予測システムの導入</a:t>
            </a:r>
          </a:p>
        </p:txBody>
      </p:sp>
      <p:sp>
        <p:nvSpPr>
          <p:cNvPr id="34" name="四角形: 角を丸くする 33">
            <a:extLst>
              <a:ext uri="{FF2B5EF4-FFF2-40B4-BE49-F238E27FC236}">
                <a16:creationId xmlns:a16="http://schemas.microsoft.com/office/drawing/2014/main" id="{DA37F118-85DB-4B32-B8F4-96B36BA107EF}"/>
              </a:ext>
            </a:extLst>
          </p:cNvPr>
          <p:cNvSpPr/>
          <p:nvPr/>
        </p:nvSpPr>
        <p:spPr>
          <a:xfrm>
            <a:off x="6972737" y="5378190"/>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自動で予測し、発注することによる作業時間の削減、廃棄ロス防止</a:t>
            </a:r>
          </a:p>
        </p:txBody>
      </p:sp>
      <p:cxnSp>
        <p:nvCxnSpPr>
          <p:cNvPr id="35" name="直線矢印コネクタ 34">
            <a:extLst>
              <a:ext uri="{FF2B5EF4-FFF2-40B4-BE49-F238E27FC236}">
                <a16:creationId xmlns:a16="http://schemas.microsoft.com/office/drawing/2014/main" id="{7BFD433B-4812-4316-AD68-F9827A47735D}"/>
              </a:ext>
            </a:extLst>
          </p:cNvPr>
          <p:cNvCxnSpPr>
            <a:cxnSpLocks/>
          </p:cNvCxnSpPr>
          <p:nvPr/>
        </p:nvCxnSpPr>
        <p:spPr>
          <a:xfrm>
            <a:off x="3269854" y="5932343"/>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a:extLst>
              <a:ext uri="{FF2B5EF4-FFF2-40B4-BE49-F238E27FC236}">
                <a16:creationId xmlns:a16="http://schemas.microsoft.com/office/drawing/2014/main" id="{1546EE10-71BE-4B07-A915-C9DC0B3C919C}"/>
              </a:ext>
            </a:extLst>
          </p:cNvPr>
          <p:cNvCxnSpPr>
            <a:cxnSpLocks/>
          </p:cNvCxnSpPr>
          <p:nvPr/>
        </p:nvCxnSpPr>
        <p:spPr>
          <a:xfrm>
            <a:off x="6530054" y="5932343"/>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フローチャート: 記憶データ 40">
            <a:extLst>
              <a:ext uri="{FF2B5EF4-FFF2-40B4-BE49-F238E27FC236}">
                <a16:creationId xmlns:a16="http://schemas.microsoft.com/office/drawing/2014/main" id="{179C5E87-9EE4-4071-B44B-CBBE5F3FD308}"/>
              </a:ext>
            </a:extLst>
          </p:cNvPr>
          <p:cNvSpPr/>
          <p:nvPr/>
        </p:nvSpPr>
        <p:spPr>
          <a:xfrm>
            <a:off x="158937" y="1807879"/>
            <a:ext cx="492338" cy="1108307"/>
          </a:xfrm>
          <a:prstGeom prst="flowChartOnlineStorag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事例①</a:t>
            </a:r>
          </a:p>
        </p:txBody>
      </p:sp>
      <p:sp>
        <p:nvSpPr>
          <p:cNvPr id="42" name="フローチャート: 記憶データ 41">
            <a:extLst>
              <a:ext uri="{FF2B5EF4-FFF2-40B4-BE49-F238E27FC236}">
                <a16:creationId xmlns:a16="http://schemas.microsoft.com/office/drawing/2014/main" id="{2BCA1ACE-CCBA-4C7C-80DE-E4240D71249D}"/>
              </a:ext>
            </a:extLst>
          </p:cNvPr>
          <p:cNvSpPr/>
          <p:nvPr/>
        </p:nvSpPr>
        <p:spPr>
          <a:xfrm>
            <a:off x="148111" y="2985574"/>
            <a:ext cx="492338" cy="1108307"/>
          </a:xfrm>
          <a:prstGeom prst="flowChartOnlineStorag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事例②</a:t>
            </a:r>
          </a:p>
        </p:txBody>
      </p:sp>
      <p:sp>
        <p:nvSpPr>
          <p:cNvPr id="43" name="フローチャート: 記憶データ 42">
            <a:extLst>
              <a:ext uri="{FF2B5EF4-FFF2-40B4-BE49-F238E27FC236}">
                <a16:creationId xmlns:a16="http://schemas.microsoft.com/office/drawing/2014/main" id="{0943DBE3-3C62-4C31-82A9-B4DCF262396D}"/>
              </a:ext>
            </a:extLst>
          </p:cNvPr>
          <p:cNvSpPr/>
          <p:nvPr/>
        </p:nvSpPr>
        <p:spPr>
          <a:xfrm>
            <a:off x="158937" y="4171153"/>
            <a:ext cx="492338" cy="1108307"/>
          </a:xfrm>
          <a:prstGeom prst="flowChartOnlineStorag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事例③</a:t>
            </a:r>
          </a:p>
        </p:txBody>
      </p:sp>
      <p:sp>
        <p:nvSpPr>
          <p:cNvPr id="44" name="フローチャート: 記憶データ 43">
            <a:extLst>
              <a:ext uri="{FF2B5EF4-FFF2-40B4-BE49-F238E27FC236}">
                <a16:creationId xmlns:a16="http://schemas.microsoft.com/office/drawing/2014/main" id="{F0E8740A-50E0-405E-AEB7-7B7F9BCFC822}"/>
              </a:ext>
            </a:extLst>
          </p:cNvPr>
          <p:cNvSpPr/>
          <p:nvPr/>
        </p:nvSpPr>
        <p:spPr>
          <a:xfrm>
            <a:off x="142052" y="5378190"/>
            <a:ext cx="492338" cy="1108307"/>
          </a:xfrm>
          <a:prstGeom prst="flowChartOnlineStorag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事例④</a:t>
            </a:r>
          </a:p>
        </p:txBody>
      </p:sp>
      <p:sp>
        <p:nvSpPr>
          <p:cNvPr id="46" name="平行四辺形 45">
            <a:extLst>
              <a:ext uri="{FF2B5EF4-FFF2-40B4-BE49-F238E27FC236}">
                <a16:creationId xmlns:a16="http://schemas.microsoft.com/office/drawing/2014/main" id="{495D1ADA-1B71-410A-8F9E-F139EBC9437F}"/>
              </a:ext>
            </a:extLst>
          </p:cNvPr>
          <p:cNvSpPr/>
          <p:nvPr/>
        </p:nvSpPr>
        <p:spPr>
          <a:xfrm>
            <a:off x="634389" y="854504"/>
            <a:ext cx="9219347" cy="393833"/>
          </a:xfrm>
          <a:prstGeom prst="parallelogram">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rPr>
              <a:t>卸売・小売業</a:t>
            </a:r>
          </a:p>
        </p:txBody>
      </p:sp>
      <p:sp>
        <p:nvSpPr>
          <p:cNvPr id="37" name="タイトル 1">
            <a:extLst>
              <a:ext uri="{FF2B5EF4-FFF2-40B4-BE49-F238E27FC236}">
                <a16:creationId xmlns:a16="http://schemas.microsoft.com/office/drawing/2014/main" id="{F1B803DC-C446-435F-AA71-A04DE509FA22}"/>
              </a:ext>
            </a:extLst>
          </p:cNvPr>
          <p:cNvSpPr>
            <a:spLocks noGrp="1"/>
          </p:cNvSpPr>
          <p:nvPr>
            <p:ph type="title"/>
          </p:nvPr>
        </p:nvSpPr>
        <p:spPr>
          <a:xfrm>
            <a:off x="200472" y="76562"/>
            <a:ext cx="8553400" cy="400110"/>
          </a:xfrm>
        </p:spPr>
        <p:txBody>
          <a:bodyPr wrap="square">
            <a:spAutoFit/>
          </a:bodyPr>
          <a:lstStyle/>
          <a:p>
            <a:pPr algn="l"/>
            <a:r>
              <a:rPr lang="zh-TW" altLang="en-US" sz="2000" dirty="0">
                <a:solidFill>
                  <a:schemeClr val="bg1"/>
                </a:solidFill>
                <a:latin typeface="HG丸ｺﾞｼｯｸM-PRO" pitchFamily="50" charset="-128"/>
                <a:ea typeface="HG丸ｺﾞｼｯｸM-PRO" pitchFamily="50" charset="-128"/>
              </a:rPr>
              <a:t> </a:t>
            </a:r>
            <a:r>
              <a:rPr lang="zh-TW" altLang="en-US" sz="2000" b="1" dirty="0">
                <a:solidFill>
                  <a:schemeClr val="bg1"/>
                </a:solidFill>
                <a:latin typeface="HG丸ｺﾞｼｯｸM-PRO" pitchFamily="50" charset="-128"/>
                <a:ea typeface="HG丸ｺﾞｼｯｸM-PRO" pitchFamily="50" charset="-128"/>
              </a:rPr>
              <a:t>三重県版経営向上計画実施支援補助金</a:t>
            </a:r>
            <a:endParaRPr kumimoji="1" lang="ja-JP" altLang="en-US" sz="2000" b="1" dirty="0">
              <a:solidFill>
                <a:schemeClr val="bg1"/>
              </a:solidFill>
              <a:latin typeface="HG丸ｺﾞｼｯｸM-PRO" pitchFamily="50" charset="-128"/>
              <a:ea typeface="HG丸ｺﾞｼｯｸM-PRO" pitchFamily="50" charset="-128"/>
            </a:endParaRPr>
          </a:p>
        </p:txBody>
      </p:sp>
      <p:sp>
        <p:nvSpPr>
          <p:cNvPr id="38" name="タイトル 1">
            <a:extLst>
              <a:ext uri="{FF2B5EF4-FFF2-40B4-BE49-F238E27FC236}">
                <a16:creationId xmlns:a16="http://schemas.microsoft.com/office/drawing/2014/main" id="{78027716-DD16-4126-874B-C30671B53F77}"/>
              </a:ext>
            </a:extLst>
          </p:cNvPr>
          <p:cNvSpPr txBox="1">
            <a:spLocks/>
          </p:cNvSpPr>
          <p:nvPr/>
        </p:nvSpPr>
        <p:spPr>
          <a:xfrm>
            <a:off x="4618529" y="6567518"/>
            <a:ext cx="668941" cy="400110"/>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kumimoji="1" sz="4400" kern="1200" cap="all" spc="100" baseline="0">
                <a:solidFill>
                  <a:schemeClr val="tx1">
                    <a:lumMod val="95000"/>
                    <a:lumOff val="5000"/>
                  </a:schemeClr>
                </a:solidFill>
                <a:latin typeface="+mj-lt"/>
                <a:ea typeface="+mj-ea"/>
                <a:cs typeface="+mj-cs"/>
              </a:defRPr>
            </a:lvl1pPr>
          </a:lstStyle>
          <a:p>
            <a:r>
              <a:rPr lang="en-US" altLang="ja-JP" sz="1800" dirty="0">
                <a:latin typeface="+mj-ea"/>
              </a:rPr>
              <a:t>P</a:t>
            </a:r>
            <a:r>
              <a:rPr lang="ja-JP" altLang="en-US" sz="1800" dirty="0">
                <a:latin typeface="+mj-ea"/>
              </a:rPr>
              <a:t>５</a:t>
            </a:r>
            <a:endParaRPr lang="ja-JP" altLang="en-US" sz="1800" dirty="0"/>
          </a:p>
        </p:txBody>
      </p:sp>
    </p:spTree>
    <p:extLst>
      <p:ext uri="{BB962C8B-B14F-4D97-AF65-F5344CB8AC3E}">
        <p14:creationId xmlns:p14="http://schemas.microsoft.com/office/powerpoint/2010/main" val="1821453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つの角を丸めた四角形 8">
            <a:extLst>
              <a:ext uri="{FF2B5EF4-FFF2-40B4-BE49-F238E27FC236}">
                <a16:creationId xmlns:a16="http://schemas.microsoft.com/office/drawing/2014/main" id="{8350BDAC-5FB6-437D-8780-935A5E147A0E}"/>
              </a:ext>
            </a:extLst>
          </p:cNvPr>
          <p:cNvSpPr/>
          <p:nvPr/>
        </p:nvSpPr>
        <p:spPr>
          <a:xfrm>
            <a:off x="200472" y="568172"/>
            <a:ext cx="2808250" cy="270160"/>
          </a:xfrm>
          <a:prstGeom prst="snipRoundRect">
            <a:avLst>
              <a:gd name="adj1" fmla="val 0"/>
              <a:gd name="adj2" fmla="val 50000"/>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tIns="39683" bIns="0" rtlCol="0" anchor="ctr"/>
          <a:lstStyle/>
          <a:p>
            <a:pPr algn="ctr"/>
            <a:r>
              <a:rPr lang="en-US" altLang="ja-JP" sz="1433" dirty="0">
                <a:solidFill>
                  <a:prstClr val="white"/>
                </a:solidFill>
                <a:latin typeface="メイリオ" pitchFamily="50" charset="-128"/>
                <a:ea typeface="メイリオ" pitchFamily="50" charset="-128"/>
                <a:cs typeface="メイリオ" pitchFamily="50" charset="-128"/>
              </a:rPr>
              <a:t>DX</a:t>
            </a:r>
            <a:r>
              <a:rPr lang="ja-JP" altLang="en-US" sz="1433" dirty="0">
                <a:solidFill>
                  <a:prstClr val="white"/>
                </a:solidFill>
                <a:latin typeface="メイリオ" pitchFamily="50" charset="-128"/>
                <a:ea typeface="メイリオ" pitchFamily="50" charset="-128"/>
                <a:cs typeface="メイリオ" pitchFamily="50" charset="-128"/>
              </a:rPr>
              <a:t>推進枠対象経費及び事例</a:t>
            </a:r>
            <a:endParaRPr lang="en-US" altLang="ja-JP" sz="1433" dirty="0">
              <a:solidFill>
                <a:prstClr val="white"/>
              </a:solidFill>
              <a:latin typeface="メイリオ" pitchFamily="50" charset="-128"/>
              <a:ea typeface="メイリオ" pitchFamily="50" charset="-128"/>
              <a:cs typeface="メイリオ" pitchFamily="50" charset="-128"/>
            </a:endParaRPr>
          </a:p>
        </p:txBody>
      </p:sp>
      <p:sp>
        <p:nvSpPr>
          <p:cNvPr id="8" name="正方形/長方形 7">
            <a:extLst>
              <a:ext uri="{FF2B5EF4-FFF2-40B4-BE49-F238E27FC236}">
                <a16:creationId xmlns:a16="http://schemas.microsoft.com/office/drawing/2014/main" id="{5E70B36F-3C8F-44DA-BB79-B107AF3498CA}"/>
              </a:ext>
            </a:extLst>
          </p:cNvPr>
          <p:cNvSpPr/>
          <p:nvPr/>
        </p:nvSpPr>
        <p:spPr>
          <a:xfrm>
            <a:off x="653893" y="1286973"/>
            <a:ext cx="2592288" cy="45645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課題</a:t>
            </a:r>
          </a:p>
        </p:txBody>
      </p:sp>
      <p:sp>
        <p:nvSpPr>
          <p:cNvPr id="10" name="正方形/長方形 9">
            <a:extLst>
              <a:ext uri="{FF2B5EF4-FFF2-40B4-BE49-F238E27FC236}">
                <a16:creationId xmlns:a16="http://schemas.microsoft.com/office/drawing/2014/main" id="{B219DC7C-B334-4FAB-BAD6-6BF3BE5CEF43}"/>
              </a:ext>
            </a:extLst>
          </p:cNvPr>
          <p:cNvSpPr/>
          <p:nvPr/>
        </p:nvSpPr>
        <p:spPr>
          <a:xfrm>
            <a:off x="7117093" y="1289185"/>
            <a:ext cx="2592288" cy="45424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効果</a:t>
            </a:r>
          </a:p>
        </p:txBody>
      </p:sp>
      <p:sp>
        <p:nvSpPr>
          <p:cNvPr id="11" name="正方形/長方形 10">
            <a:extLst>
              <a:ext uri="{FF2B5EF4-FFF2-40B4-BE49-F238E27FC236}">
                <a16:creationId xmlns:a16="http://schemas.microsoft.com/office/drawing/2014/main" id="{385B80A1-08C1-4D7C-A50F-C67E6C851D29}"/>
              </a:ext>
            </a:extLst>
          </p:cNvPr>
          <p:cNvSpPr/>
          <p:nvPr/>
        </p:nvSpPr>
        <p:spPr>
          <a:xfrm>
            <a:off x="3862186" y="1286973"/>
            <a:ext cx="2592288" cy="45645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取組</a:t>
            </a:r>
          </a:p>
        </p:txBody>
      </p:sp>
      <p:sp>
        <p:nvSpPr>
          <p:cNvPr id="12" name="四角形: 角を丸くする 11">
            <a:extLst>
              <a:ext uri="{FF2B5EF4-FFF2-40B4-BE49-F238E27FC236}">
                <a16:creationId xmlns:a16="http://schemas.microsoft.com/office/drawing/2014/main" id="{2AECA148-E412-414A-9EB2-DA97E02A364B}"/>
              </a:ext>
            </a:extLst>
          </p:cNvPr>
          <p:cNvSpPr/>
          <p:nvPr/>
        </p:nvSpPr>
        <p:spPr>
          <a:xfrm>
            <a:off x="509537" y="1799997"/>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電話予約の繁忙化や予約漏れ</a:t>
            </a:r>
          </a:p>
        </p:txBody>
      </p:sp>
      <p:sp>
        <p:nvSpPr>
          <p:cNvPr id="14" name="四角形: 角を丸くする 13">
            <a:extLst>
              <a:ext uri="{FF2B5EF4-FFF2-40B4-BE49-F238E27FC236}">
                <a16:creationId xmlns:a16="http://schemas.microsoft.com/office/drawing/2014/main" id="{C9255479-3779-467A-A375-6BBAEE164D7D}"/>
              </a:ext>
            </a:extLst>
          </p:cNvPr>
          <p:cNvSpPr/>
          <p:nvPr/>
        </p:nvSpPr>
        <p:spPr>
          <a:xfrm>
            <a:off x="3750106" y="1799996"/>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自動予約管理システムの導入</a:t>
            </a:r>
          </a:p>
        </p:txBody>
      </p:sp>
      <p:sp>
        <p:nvSpPr>
          <p:cNvPr id="15" name="四角形: 角を丸くする 14">
            <a:extLst>
              <a:ext uri="{FF2B5EF4-FFF2-40B4-BE49-F238E27FC236}">
                <a16:creationId xmlns:a16="http://schemas.microsoft.com/office/drawing/2014/main" id="{68006A02-8ACB-4D82-A312-4FF50219C2DC}"/>
              </a:ext>
            </a:extLst>
          </p:cNvPr>
          <p:cNvSpPr/>
          <p:nvPr/>
        </p:nvSpPr>
        <p:spPr>
          <a:xfrm>
            <a:off x="6972737" y="1794813"/>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ネット予約の促進になり、席配置など自動化による稼働率向上</a:t>
            </a:r>
          </a:p>
        </p:txBody>
      </p:sp>
      <p:cxnSp>
        <p:nvCxnSpPr>
          <p:cNvPr id="17" name="直線矢印コネクタ 16">
            <a:extLst>
              <a:ext uri="{FF2B5EF4-FFF2-40B4-BE49-F238E27FC236}">
                <a16:creationId xmlns:a16="http://schemas.microsoft.com/office/drawing/2014/main" id="{9E39E9D6-F00F-428D-89B9-72E03F56DDCF}"/>
              </a:ext>
            </a:extLst>
          </p:cNvPr>
          <p:cNvCxnSpPr>
            <a:cxnSpLocks/>
          </p:cNvCxnSpPr>
          <p:nvPr/>
        </p:nvCxnSpPr>
        <p:spPr>
          <a:xfrm>
            <a:off x="3272567" y="2348966"/>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E6624C7E-35FC-4FF4-876A-C23224991B25}"/>
              </a:ext>
            </a:extLst>
          </p:cNvPr>
          <p:cNvCxnSpPr>
            <a:cxnSpLocks/>
          </p:cNvCxnSpPr>
          <p:nvPr/>
        </p:nvCxnSpPr>
        <p:spPr>
          <a:xfrm>
            <a:off x="6530054" y="2348966"/>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四角形: 角を丸くする 21">
            <a:extLst>
              <a:ext uri="{FF2B5EF4-FFF2-40B4-BE49-F238E27FC236}">
                <a16:creationId xmlns:a16="http://schemas.microsoft.com/office/drawing/2014/main" id="{F2FEBC68-9ADF-41DA-904B-6F580F4591F2}"/>
              </a:ext>
            </a:extLst>
          </p:cNvPr>
          <p:cNvSpPr/>
          <p:nvPr/>
        </p:nvSpPr>
        <p:spPr>
          <a:xfrm>
            <a:off x="509537" y="2985575"/>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来客数の混雑化による満足度低下</a:t>
            </a:r>
          </a:p>
        </p:txBody>
      </p:sp>
      <p:sp>
        <p:nvSpPr>
          <p:cNvPr id="23" name="四角形: 角を丸くする 22">
            <a:extLst>
              <a:ext uri="{FF2B5EF4-FFF2-40B4-BE49-F238E27FC236}">
                <a16:creationId xmlns:a16="http://schemas.microsoft.com/office/drawing/2014/main" id="{F6B36453-E522-4047-8976-C4F0C22DBBB5}"/>
              </a:ext>
            </a:extLst>
          </p:cNvPr>
          <p:cNvSpPr/>
          <p:nvPr/>
        </p:nvSpPr>
        <p:spPr>
          <a:xfrm>
            <a:off x="3738424" y="2999534"/>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混雑可視化システムの導入</a:t>
            </a:r>
          </a:p>
        </p:txBody>
      </p:sp>
      <p:sp>
        <p:nvSpPr>
          <p:cNvPr id="24" name="四角形: 角を丸くする 23">
            <a:extLst>
              <a:ext uri="{FF2B5EF4-FFF2-40B4-BE49-F238E27FC236}">
                <a16:creationId xmlns:a16="http://schemas.microsoft.com/office/drawing/2014/main" id="{56E9C375-2411-4CB9-A6F9-CA420C51ABAF}"/>
              </a:ext>
            </a:extLst>
          </p:cNvPr>
          <p:cNvSpPr/>
          <p:nvPr/>
        </p:nvSpPr>
        <p:spPr>
          <a:xfrm>
            <a:off x="6972737" y="2993197"/>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j-ea"/>
                <a:ea typeface="+mj-ea"/>
              </a:rPr>
              <a:t>混雑状況を把握することによる効率よく案内ができ、回転率向上による満足度</a:t>
            </a:r>
            <a:r>
              <a:rPr lang="en-US" altLang="ja-JP" sz="1400" dirty="0">
                <a:solidFill>
                  <a:schemeClr val="tx1"/>
                </a:solidFill>
                <a:latin typeface="+mj-ea"/>
                <a:ea typeface="+mj-ea"/>
              </a:rPr>
              <a:t>UP</a:t>
            </a:r>
            <a:endParaRPr lang="ja-JP" altLang="en-US" sz="1400" dirty="0">
              <a:solidFill>
                <a:schemeClr val="tx1"/>
              </a:solidFill>
              <a:latin typeface="+mj-ea"/>
              <a:ea typeface="+mj-ea"/>
            </a:endParaRPr>
          </a:p>
        </p:txBody>
      </p:sp>
      <p:cxnSp>
        <p:nvCxnSpPr>
          <p:cNvPr id="25" name="直線矢印コネクタ 24">
            <a:extLst>
              <a:ext uri="{FF2B5EF4-FFF2-40B4-BE49-F238E27FC236}">
                <a16:creationId xmlns:a16="http://schemas.microsoft.com/office/drawing/2014/main" id="{64F8C045-B56B-4868-8064-B3711F5288BA}"/>
              </a:ext>
            </a:extLst>
          </p:cNvPr>
          <p:cNvCxnSpPr>
            <a:cxnSpLocks/>
          </p:cNvCxnSpPr>
          <p:nvPr/>
        </p:nvCxnSpPr>
        <p:spPr>
          <a:xfrm>
            <a:off x="3272567" y="3518255"/>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4AF4BBA6-E355-4438-A59D-12D613853178}"/>
              </a:ext>
            </a:extLst>
          </p:cNvPr>
          <p:cNvCxnSpPr>
            <a:cxnSpLocks/>
          </p:cNvCxnSpPr>
          <p:nvPr/>
        </p:nvCxnSpPr>
        <p:spPr>
          <a:xfrm>
            <a:off x="6499658" y="3515793"/>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四角形: 角を丸くする 26">
            <a:extLst>
              <a:ext uri="{FF2B5EF4-FFF2-40B4-BE49-F238E27FC236}">
                <a16:creationId xmlns:a16="http://schemas.microsoft.com/office/drawing/2014/main" id="{39C2EDBC-C579-4284-A563-2036B7D3F6C4}"/>
              </a:ext>
            </a:extLst>
          </p:cNvPr>
          <p:cNvSpPr/>
          <p:nvPr/>
        </p:nvSpPr>
        <p:spPr>
          <a:xfrm>
            <a:off x="509537" y="4171153"/>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来客ピーク時の注文対応の大幅遅延</a:t>
            </a:r>
          </a:p>
        </p:txBody>
      </p:sp>
      <p:sp>
        <p:nvSpPr>
          <p:cNvPr id="28" name="四角形: 角を丸くする 27">
            <a:extLst>
              <a:ext uri="{FF2B5EF4-FFF2-40B4-BE49-F238E27FC236}">
                <a16:creationId xmlns:a16="http://schemas.microsoft.com/office/drawing/2014/main" id="{FAA70B22-900D-42D5-BDE2-FD8CF9FFF7E5}"/>
              </a:ext>
            </a:extLst>
          </p:cNvPr>
          <p:cNvSpPr/>
          <p:nvPr/>
        </p:nvSpPr>
        <p:spPr>
          <a:xfrm>
            <a:off x="3738424" y="4188862"/>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j-ea"/>
                <a:ea typeface="+mj-ea"/>
              </a:rPr>
              <a:t>オーダーシステムの導入</a:t>
            </a:r>
          </a:p>
        </p:txBody>
      </p:sp>
      <p:sp>
        <p:nvSpPr>
          <p:cNvPr id="29" name="四角形: 角を丸くする 28">
            <a:extLst>
              <a:ext uri="{FF2B5EF4-FFF2-40B4-BE49-F238E27FC236}">
                <a16:creationId xmlns:a16="http://schemas.microsoft.com/office/drawing/2014/main" id="{2F005A68-B846-49D7-A77B-F00FDD8C8B78}"/>
              </a:ext>
            </a:extLst>
          </p:cNvPr>
          <p:cNvSpPr/>
          <p:nvPr/>
        </p:nvSpPr>
        <p:spPr>
          <a:xfrm>
            <a:off x="6972737" y="4188862"/>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面直での注文対応が簡略化されることによる作業効率と顧客満足度の向上</a:t>
            </a:r>
          </a:p>
        </p:txBody>
      </p:sp>
      <p:cxnSp>
        <p:nvCxnSpPr>
          <p:cNvPr id="30" name="直線矢印コネクタ 29">
            <a:extLst>
              <a:ext uri="{FF2B5EF4-FFF2-40B4-BE49-F238E27FC236}">
                <a16:creationId xmlns:a16="http://schemas.microsoft.com/office/drawing/2014/main" id="{E58F27C7-E4C2-4E1E-88D3-2D70BD6EDB30}"/>
              </a:ext>
            </a:extLst>
          </p:cNvPr>
          <p:cNvCxnSpPr>
            <a:cxnSpLocks/>
          </p:cNvCxnSpPr>
          <p:nvPr/>
        </p:nvCxnSpPr>
        <p:spPr>
          <a:xfrm>
            <a:off x="3269854" y="4680736"/>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F2EE01C6-F1B5-47F6-AD81-40A30883B519}"/>
              </a:ext>
            </a:extLst>
          </p:cNvPr>
          <p:cNvCxnSpPr>
            <a:cxnSpLocks/>
          </p:cNvCxnSpPr>
          <p:nvPr/>
        </p:nvCxnSpPr>
        <p:spPr>
          <a:xfrm>
            <a:off x="6499658" y="4701805"/>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四角形: 角を丸くする 31">
            <a:extLst>
              <a:ext uri="{FF2B5EF4-FFF2-40B4-BE49-F238E27FC236}">
                <a16:creationId xmlns:a16="http://schemas.microsoft.com/office/drawing/2014/main" id="{33A45781-040A-4C3C-B256-3513C9FA6C08}"/>
              </a:ext>
            </a:extLst>
          </p:cNvPr>
          <p:cNvSpPr/>
          <p:nvPr/>
        </p:nvSpPr>
        <p:spPr>
          <a:xfrm>
            <a:off x="509537" y="5383988"/>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来客ピーク時の配膳対応の大幅遅延</a:t>
            </a:r>
          </a:p>
        </p:txBody>
      </p:sp>
      <p:sp>
        <p:nvSpPr>
          <p:cNvPr id="33" name="四角形: 角を丸くする 32">
            <a:extLst>
              <a:ext uri="{FF2B5EF4-FFF2-40B4-BE49-F238E27FC236}">
                <a16:creationId xmlns:a16="http://schemas.microsoft.com/office/drawing/2014/main" id="{081BBAE5-F1AE-4095-86D2-5FD69E269399}"/>
              </a:ext>
            </a:extLst>
          </p:cNvPr>
          <p:cNvSpPr/>
          <p:nvPr/>
        </p:nvSpPr>
        <p:spPr>
          <a:xfrm>
            <a:off x="3738424" y="5378190"/>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j-ea"/>
                <a:ea typeface="+mj-ea"/>
              </a:rPr>
              <a:t>配膳ロボットの導入</a:t>
            </a:r>
          </a:p>
        </p:txBody>
      </p:sp>
      <p:sp>
        <p:nvSpPr>
          <p:cNvPr id="34" name="四角形: 角を丸くする 33">
            <a:extLst>
              <a:ext uri="{FF2B5EF4-FFF2-40B4-BE49-F238E27FC236}">
                <a16:creationId xmlns:a16="http://schemas.microsoft.com/office/drawing/2014/main" id="{DA37F118-85DB-4B32-B8F4-96B36BA107EF}"/>
              </a:ext>
            </a:extLst>
          </p:cNvPr>
          <p:cNvSpPr/>
          <p:nvPr/>
        </p:nvSpPr>
        <p:spPr>
          <a:xfrm>
            <a:off x="6972737" y="5378190"/>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導入したことにより、調理作業などに集中でき、作業効率と回転率が向上</a:t>
            </a:r>
          </a:p>
        </p:txBody>
      </p:sp>
      <p:cxnSp>
        <p:nvCxnSpPr>
          <p:cNvPr id="35" name="直線矢印コネクタ 34">
            <a:extLst>
              <a:ext uri="{FF2B5EF4-FFF2-40B4-BE49-F238E27FC236}">
                <a16:creationId xmlns:a16="http://schemas.microsoft.com/office/drawing/2014/main" id="{7BFD433B-4812-4316-AD68-F9827A47735D}"/>
              </a:ext>
            </a:extLst>
          </p:cNvPr>
          <p:cNvCxnSpPr>
            <a:cxnSpLocks/>
          </p:cNvCxnSpPr>
          <p:nvPr/>
        </p:nvCxnSpPr>
        <p:spPr>
          <a:xfrm>
            <a:off x="3269854" y="5932343"/>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a:extLst>
              <a:ext uri="{FF2B5EF4-FFF2-40B4-BE49-F238E27FC236}">
                <a16:creationId xmlns:a16="http://schemas.microsoft.com/office/drawing/2014/main" id="{1546EE10-71BE-4B07-A915-C9DC0B3C919C}"/>
              </a:ext>
            </a:extLst>
          </p:cNvPr>
          <p:cNvCxnSpPr>
            <a:cxnSpLocks/>
          </p:cNvCxnSpPr>
          <p:nvPr/>
        </p:nvCxnSpPr>
        <p:spPr>
          <a:xfrm>
            <a:off x="6530054" y="5932343"/>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フローチャート: 記憶データ 40">
            <a:extLst>
              <a:ext uri="{FF2B5EF4-FFF2-40B4-BE49-F238E27FC236}">
                <a16:creationId xmlns:a16="http://schemas.microsoft.com/office/drawing/2014/main" id="{179C5E87-9EE4-4071-B44B-CBBE5F3FD308}"/>
              </a:ext>
            </a:extLst>
          </p:cNvPr>
          <p:cNvSpPr/>
          <p:nvPr/>
        </p:nvSpPr>
        <p:spPr>
          <a:xfrm>
            <a:off x="158937" y="1807879"/>
            <a:ext cx="492338" cy="1108307"/>
          </a:xfrm>
          <a:prstGeom prst="flowChartOnlineStorag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事例①</a:t>
            </a:r>
          </a:p>
        </p:txBody>
      </p:sp>
      <p:sp>
        <p:nvSpPr>
          <p:cNvPr id="42" name="フローチャート: 記憶データ 41">
            <a:extLst>
              <a:ext uri="{FF2B5EF4-FFF2-40B4-BE49-F238E27FC236}">
                <a16:creationId xmlns:a16="http://schemas.microsoft.com/office/drawing/2014/main" id="{2BCA1ACE-CCBA-4C7C-80DE-E4240D71249D}"/>
              </a:ext>
            </a:extLst>
          </p:cNvPr>
          <p:cNvSpPr/>
          <p:nvPr/>
        </p:nvSpPr>
        <p:spPr>
          <a:xfrm>
            <a:off x="148111" y="2985574"/>
            <a:ext cx="492338" cy="1108307"/>
          </a:xfrm>
          <a:prstGeom prst="flowChartOnlineStorag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事例②</a:t>
            </a:r>
          </a:p>
        </p:txBody>
      </p:sp>
      <p:sp>
        <p:nvSpPr>
          <p:cNvPr id="43" name="フローチャート: 記憶データ 42">
            <a:extLst>
              <a:ext uri="{FF2B5EF4-FFF2-40B4-BE49-F238E27FC236}">
                <a16:creationId xmlns:a16="http://schemas.microsoft.com/office/drawing/2014/main" id="{0943DBE3-3C62-4C31-82A9-B4DCF262396D}"/>
              </a:ext>
            </a:extLst>
          </p:cNvPr>
          <p:cNvSpPr/>
          <p:nvPr/>
        </p:nvSpPr>
        <p:spPr>
          <a:xfrm>
            <a:off x="158937" y="4171153"/>
            <a:ext cx="492338" cy="1108307"/>
          </a:xfrm>
          <a:prstGeom prst="flowChartOnlineStorag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事例③</a:t>
            </a:r>
          </a:p>
        </p:txBody>
      </p:sp>
      <p:sp>
        <p:nvSpPr>
          <p:cNvPr id="44" name="フローチャート: 記憶データ 43">
            <a:extLst>
              <a:ext uri="{FF2B5EF4-FFF2-40B4-BE49-F238E27FC236}">
                <a16:creationId xmlns:a16="http://schemas.microsoft.com/office/drawing/2014/main" id="{F0E8740A-50E0-405E-AEB7-7B7F9BCFC822}"/>
              </a:ext>
            </a:extLst>
          </p:cNvPr>
          <p:cNvSpPr/>
          <p:nvPr/>
        </p:nvSpPr>
        <p:spPr>
          <a:xfrm>
            <a:off x="142052" y="5378190"/>
            <a:ext cx="492338" cy="1108307"/>
          </a:xfrm>
          <a:prstGeom prst="flowChartOnlineStorag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事例④</a:t>
            </a:r>
          </a:p>
        </p:txBody>
      </p:sp>
      <p:sp>
        <p:nvSpPr>
          <p:cNvPr id="46" name="平行四辺形 45">
            <a:extLst>
              <a:ext uri="{FF2B5EF4-FFF2-40B4-BE49-F238E27FC236}">
                <a16:creationId xmlns:a16="http://schemas.microsoft.com/office/drawing/2014/main" id="{495D1ADA-1B71-410A-8F9E-F139EBC9437F}"/>
              </a:ext>
            </a:extLst>
          </p:cNvPr>
          <p:cNvSpPr/>
          <p:nvPr/>
        </p:nvSpPr>
        <p:spPr>
          <a:xfrm>
            <a:off x="634389" y="854504"/>
            <a:ext cx="9219347" cy="393833"/>
          </a:xfrm>
          <a:prstGeom prst="parallelogram">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rPr>
              <a:t>サービス・飲食業</a:t>
            </a:r>
          </a:p>
        </p:txBody>
      </p:sp>
      <p:sp>
        <p:nvSpPr>
          <p:cNvPr id="37" name="タイトル 1">
            <a:extLst>
              <a:ext uri="{FF2B5EF4-FFF2-40B4-BE49-F238E27FC236}">
                <a16:creationId xmlns:a16="http://schemas.microsoft.com/office/drawing/2014/main" id="{F1B803DC-C446-435F-AA71-A04DE509FA22}"/>
              </a:ext>
            </a:extLst>
          </p:cNvPr>
          <p:cNvSpPr>
            <a:spLocks noGrp="1"/>
          </p:cNvSpPr>
          <p:nvPr>
            <p:ph type="title"/>
          </p:nvPr>
        </p:nvSpPr>
        <p:spPr>
          <a:xfrm>
            <a:off x="200472" y="76562"/>
            <a:ext cx="8553400" cy="400110"/>
          </a:xfrm>
        </p:spPr>
        <p:txBody>
          <a:bodyPr wrap="square">
            <a:spAutoFit/>
          </a:bodyPr>
          <a:lstStyle/>
          <a:p>
            <a:pPr algn="l"/>
            <a:r>
              <a:rPr lang="zh-TW" altLang="en-US" sz="2000" dirty="0">
                <a:solidFill>
                  <a:schemeClr val="bg1"/>
                </a:solidFill>
                <a:latin typeface="HG丸ｺﾞｼｯｸM-PRO" pitchFamily="50" charset="-128"/>
                <a:ea typeface="HG丸ｺﾞｼｯｸM-PRO" pitchFamily="50" charset="-128"/>
              </a:rPr>
              <a:t> </a:t>
            </a:r>
            <a:r>
              <a:rPr lang="zh-TW" altLang="en-US" sz="2000" b="1" dirty="0">
                <a:solidFill>
                  <a:schemeClr val="bg1"/>
                </a:solidFill>
                <a:latin typeface="HG丸ｺﾞｼｯｸM-PRO" pitchFamily="50" charset="-128"/>
                <a:ea typeface="HG丸ｺﾞｼｯｸM-PRO" pitchFamily="50" charset="-128"/>
              </a:rPr>
              <a:t>三重県版経営向上計画実施支援補助金</a:t>
            </a:r>
            <a:endParaRPr kumimoji="1" lang="ja-JP" altLang="en-US" sz="2000" b="1" dirty="0">
              <a:solidFill>
                <a:schemeClr val="bg1"/>
              </a:solidFill>
              <a:latin typeface="HG丸ｺﾞｼｯｸM-PRO" pitchFamily="50" charset="-128"/>
              <a:ea typeface="HG丸ｺﾞｼｯｸM-PRO" pitchFamily="50" charset="-128"/>
            </a:endParaRPr>
          </a:p>
        </p:txBody>
      </p:sp>
      <p:sp>
        <p:nvSpPr>
          <p:cNvPr id="38" name="タイトル 1">
            <a:extLst>
              <a:ext uri="{FF2B5EF4-FFF2-40B4-BE49-F238E27FC236}">
                <a16:creationId xmlns:a16="http://schemas.microsoft.com/office/drawing/2014/main" id="{99BABAC2-FE90-44C0-841A-716AC4985109}"/>
              </a:ext>
            </a:extLst>
          </p:cNvPr>
          <p:cNvSpPr txBox="1">
            <a:spLocks/>
          </p:cNvSpPr>
          <p:nvPr/>
        </p:nvSpPr>
        <p:spPr>
          <a:xfrm>
            <a:off x="4618529" y="6567518"/>
            <a:ext cx="668941" cy="400110"/>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kumimoji="1" sz="4400" kern="1200" cap="all" spc="100" baseline="0">
                <a:solidFill>
                  <a:schemeClr val="tx1">
                    <a:lumMod val="95000"/>
                    <a:lumOff val="5000"/>
                  </a:schemeClr>
                </a:solidFill>
                <a:latin typeface="+mj-lt"/>
                <a:ea typeface="+mj-ea"/>
                <a:cs typeface="+mj-cs"/>
              </a:defRPr>
            </a:lvl1pPr>
          </a:lstStyle>
          <a:p>
            <a:r>
              <a:rPr lang="en-US" altLang="ja-JP" sz="1800" dirty="0">
                <a:latin typeface="+mj-ea"/>
              </a:rPr>
              <a:t>P</a:t>
            </a:r>
            <a:r>
              <a:rPr lang="ja-JP" altLang="en-US" sz="1800" dirty="0">
                <a:latin typeface="+mj-ea"/>
              </a:rPr>
              <a:t>６</a:t>
            </a:r>
            <a:endParaRPr lang="ja-JP" altLang="en-US" sz="1800" dirty="0"/>
          </a:p>
        </p:txBody>
      </p:sp>
    </p:spTree>
    <p:extLst>
      <p:ext uri="{BB962C8B-B14F-4D97-AF65-F5344CB8AC3E}">
        <p14:creationId xmlns:p14="http://schemas.microsoft.com/office/powerpoint/2010/main" val="1281816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つの角を丸めた四角形 8">
            <a:extLst>
              <a:ext uri="{FF2B5EF4-FFF2-40B4-BE49-F238E27FC236}">
                <a16:creationId xmlns:a16="http://schemas.microsoft.com/office/drawing/2014/main" id="{8350BDAC-5FB6-437D-8780-935A5E147A0E}"/>
              </a:ext>
            </a:extLst>
          </p:cNvPr>
          <p:cNvSpPr/>
          <p:nvPr/>
        </p:nvSpPr>
        <p:spPr>
          <a:xfrm>
            <a:off x="200472" y="568172"/>
            <a:ext cx="2808250" cy="270160"/>
          </a:xfrm>
          <a:prstGeom prst="snipRoundRect">
            <a:avLst>
              <a:gd name="adj1" fmla="val 0"/>
              <a:gd name="adj2" fmla="val 50000"/>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tIns="39683" bIns="0" rtlCol="0" anchor="ctr"/>
          <a:lstStyle/>
          <a:p>
            <a:pPr algn="ctr"/>
            <a:r>
              <a:rPr lang="en-US" altLang="ja-JP" sz="1433" dirty="0">
                <a:solidFill>
                  <a:prstClr val="white"/>
                </a:solidFill>
                <a:latin typeface="メイリオ" pitchFamily="50" charset="-128"/>
                <a:ea typeface="メイリオ" pitchFamily="50" charset="-128"/>
                <a:cs typeface="メイリオ" pitchFamily="50" charset="-128"/>
              </a:rPr>
              <a:t>DX</a:t>
            </a:r>
            <a:r>
              <a:rPr lang="ja-JP" altLang="en-US" sz="1433" dirty="0">
                <a:solidFill>
                  <a:prstClr val="white"/>
                </a:solidFill>
                <a:latin typeface="メイリオ" pitchFamily="50" charset="-128"/>
                <a:ea typeface="メイリオ" pitchFamily="50" charset="-128"/>
                <a:cs typeface="メイリオ" pitchFamily="50" charset="-128"/>
              </a:rPr>
              <a:t>推進枠対象経費及び事例</a:t>
            </a:r>
            <a:endParaRPr lang="en-US" altLang="ja-JP" sz="1433" dirty="0">
              <a:solidFill>
                <a:prstClr val="white"/>
              </a:solidFill>
              <a:latin typeface="メイリオ" pitchFamily="50" charset="-128"/>
              <a:ea typeface="メイリオ" pitchFamily="50" charset="-128"/>
              <a:cs typeface="メイリオ" pitchFamily="50" charset="-128"/>
            </a:endParaRPr>
          </a:p>
        </p:txBody>
      </p:sp>
      <p:sp>
        <p:nvSpPr>
          <p:cNvPr id="8" name="正方形/長方形 7">
            <a:extLst>
              <a:ext uri="{FF2B5EF4-FFF2-40B4-BE49-F238E27FC236}">
                <a16:creationId xmlns:a16="http://schemas.microsoft.com/office/drawing/2014/main" id="{5E70B36F-3C8F-44DA-BB79-B107AF3498CA}"/>
              </a:ext>
            </a:extLst>
          </p:cNvPr>
          <p:cNvSpPr/>
          <p:nvPr/>
        </p:nvSpPr>
        <p:spPr>
          <a:xfrm>
            <a:off x="653893" y="1286973"/>
            <a:ext cx="2592288" cy="45645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課題</a:t>
            </a:r>
          </a:p>
        </p:txBody>
      </p:sp>
      <p:sp>
        <p:nvSpPr>
          <p:cNvPr id="10" name="正方形/長方形 9">
            <a:extLst>
              <a:ext uri="{FF2B5EF4-FFF2-40B4-BE49-F238E27FC236}">
                <a16:creationId xmlns:a16="http://schemas.microsoft.com/office/drawing/2014/main" id="{B219DC7C-B334-4FAB-BAD6-6BF3BE5CEF43}"/>
              </a:ext>
            </a:extLst>
          </p:cNvPr>
          <p:cNvSpPr/>
          <p:nvPr/>
        </p:nvSpPr>
        <p:spPr>
          <a:xfrm>
            <a:off x="7117093" y="1289185"/>
            <a:ext cx="2592288" cy="45424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効果</a:t>
            </a:r>
          </a:p>
        </p:txBody>
      </p:sp>
      <p:sp>
        <p:nvSpPr>
          <p:cNvPr id="11" name="正方形/長方形 10">
            <a:extLst>
              <a:ext uri="{FF2B5EF4-FFF2-40B4-BE49-F238E27FC236}">
                <a16:creationId xmlns:a16="http://schemas.microsoft.com/office/drawing/2014/main" id="{385B80A1-08C1-4D7C-A50F-C67E6C851D29}"/>
              </a:ext>
            </a:extLst>
          </p:cNvPr>
          <p:cNvSpPr/>
          <p:nvPr/>
        </p:nvSpPr>
        <p:spPr>
          <a:xfrm>
            <a:off x="3862186" y="1286973"/>
            <a:ext cx="2592288" cy="45645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取組</a:t>
            </a:r>
          </a:p>
        </p:txBody>
      </p:sp>
      <p:sp>
        <p:nvSpPr>
          <p:cNvPr id="12" name="四角形: 角を丸くする 11">
            <a:extLst>
              <a:ext uri="{FF2B5EF4-FFF2-40B4-BE49-F238E27FC236}">
                <a16:creationId xmlns:a16="http://schemas.microsoft.com/office/drawing/2014/main" id="{2AECA148-E412-414A-9EB2-DA97E02A364B}"/>
              </a:ext>
            </a:extLst>
          </p:cNvPr>
          <p:cNvSpPr/>
          <p:nvPr/>
        </p:nvSpPr>
        <p:spPr>
          <a:xfrm>
            <a:off x="509537" y="1799997"/>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紙ベースでの文書管理での保管・追跡に時間を要する</a:t>
            </a:r>
          </a:p>
        </p:txBody>
      </p:sp>
      <p:sp>
        <p:nvSpPr>
          <p:cNvPr id="14" name="四角形: 角を丸くする 13">
            <a:extLst>
              <a:ext uri="{FF2B5EF4-FFF2-40B4-BE49-F238E27FC236}">
                <a16:creationId xmlns:a16="http://schemas.microsoft.com/office/drawing/2014/main" id="{C9255479-3779-467A-A375-6BBAEE164D7D}"/>
              </a:ext>
            </a:extLst>
          </p:cNvPr>
          <p:cNvSpPr/>
          <p:nvPr/>
        </p:nvSpPr>
        <p:spPr>
          <a:xfrm>
            <a:off x="3750106" y="1799996"/>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電子印鑑システムの導入</a:t>
            </a:r>
          </a:p>
        </p:txBody>
      </p:sp>
      <p:sp>
        <p:nvSpPr>
          <p:cNvPr id="15" name="四角形: 角を丸くする 14">
            <a:extLst>
              <a:ext uri="{FF2B5EF4-FFF2-40B4-BE49-F238E27FC236}">
                <a16:creationId xmlns:a16="http://schemas.microsoft.com/office/drawing/2014/main" id="{68006A02-8ACB-4D82-A312-4FF50219C2DC}"/>
              </a:ext>
            </a:extLst>
          </p:cNvPr>
          <p:cNvSpPr/>
          <p:nvPr/>
        </p:nvSpPr>
        <p:spPr>
          <a:xfrm>
            <a:off x="6972737" y="1794813"/>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セキュリティ向上及び追跡も容易となり、コスト削減によるペーパレス化</a:t>
            </a:r>
          </a:p>
        </p:txBody>
      </p:sp>
      <p:cxnSp>
        <p:nvCxnSpPr>
          <p:cNvPr id="17" name="直線矢印コネクタ 16">
            <a:extLst>
              <a:ext uri="{FF2B5EF4-FFF2-40B4-BE49-F238E27FC236}">
                <a16:creationId xmlns:a16="http://schemas.microsoft.com/office/drawing/2014/main" id="{9E39E9D6-F00F-428D-89B9-72E03F56DDCF}"/>
              </a:ext>
            </a:extLst>
          </p:cNvPr>
          <p:cNvCxnSpPr>
            <a:cxnSpLocks/>
          </p:cNvCxnSpPr>
          <p:nvPr/>
        </p:nvCxnSpPr>
        <p:spPr>
          <a:xfrm>
            <a:off x="3272567" y="2348966"/>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E6624C7E-35FC-4FF4-876A-C23224991B25}"/>
              </a:ext>
            </a:extLst>
          </p:cNvPr>
          <p:cNvCxnSpPr>
            <a:cxnSpLocks/>
          </p:cNvCxnSpPr>
          <p:nvPr/>
        </p:nvCxnSpPr>
        <p:spPr>
          <a:xfrm>
            <a:off x="6530054" y="2348966"/>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四角形: 角を丸くする 21">
            <a:extLst>
              <a:ext uri="{FF2B5EF4-FFF2-40B4-BE49-F238E27FC236}">
                <a16:creationId xmlns:a16="http://schemas.microsoft.com/office/drawing/2014/main" id="{F2FEBC68-9ADF-41DA-904B-6F580F4591F2}"/>
              </a:ext>
            </a:extLst>
          </p:cNvPr>
          <p:cNvSpPr/>
          <p:nvPr/>
        </p:nvSpPr>
        <p:spPr>
          <a:xfrm>
            <a:off x="509537" y="2985575"/>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紙ベースでの名刺管理や確認に時間を要する</a:t>
            </a:r>
          </a:p>
        </p:txBody>
      </p:sp>
      <p:sp>
        <p:nvSpPr>
          <p:cNvPr id="23" name="四角形: 角を丸くする 22">
            <a:extLst>
              <a:ext uri="{FF2B5EF4-FFF2-40B4-BE49-F238E27FC236}">
                <a16:creationId xmlns:a16="http://schemas.microsoft.com/office/drawing/2014/main" id="{F6B36453-E522-4047-8976-C4F0C22DBBB5}"/>
              </a:ext>
            </a:extLst>
          </p:cNvPr>
          <p:cNvSpPr/>
          <p:nvPr/>
        </p:nvSpPr>
        <p:spPr>
          <a:xfrm>
            <a:off x="3738424" y="2999534"/>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電子名刺システムの導入</a:t>
            </a:r>
          </a:p>
        </p:txBody>
      </p:sp>
      <p:sp>
        <p:nvSpPr>
          <p:cNvPr id="24" name="四角形: 角を丸くする 23">
            <a:extLst>
              <a:ext uri="{FF2B5EF4-FFF2-40B4-BE49-F238E27FC236}">
                <a16:creationId xmlns:a16="http://schemas.microsoft.com/office/drawing/2014/main" id="{56E9C375-2411-4CB9-A6F9-CA420C51ABAF}"/>
              </a:ext>
            </a:extLst>
          </p:cNvPr>
          <p:cNvSpPr/>
          <p:nvPr/>
        </p:nvSpPr>
        <p:spPr>
          <a:xfrm>
            <a:off x="6972737" y="2993197"/>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j-ea"/>
                <a:ea typeface="+mj-ea"/>
              </a:rPr>
              <a:t>管理が容易になり、いつどこでも情報共有や検索でき、サービス向上やコスト削減に繋がった</a:t>
            </a:r>
          </a:p>
        </p:txBody>
      </p:sp>
      <p:cxnSp>
        <p:nvCxnSpPr>
          <p:cNvPr id="25" name="直線矢印コネクタ 24">
            <a:extLst>
              <a:ext uri="{FF2B5EF4-FFF2-40B4-BE49-F238E27FC236}">
                <a16:creationId xmlns:a16="http://schemas.microsoft.com/office/drawing/2014/main" id="{64F8C045-B56B-4868-8064-B3711F5288BA}"/>
              </a:ext>
            </a:extLst>
          </p:cNvPr>
          <p:cNvCxnSpPr>
            <a:cxnSpLocks/>
          </p:cNvCxnSpPr>
          <p:nvPr/>
        </p:nvCxnSpPr>
        <p:spPr>
          <a:xfrm>
            <a:off x="3272567" y="3518255"/>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4AF4BBA6-E355-4438-A59D-12D613853178}"/>
              </a:ext>
            </a:extLst>
          </p:cNvPr>
          <p:cNvCxnSpPr>
            <a:cxnSpLocks/>
          </p:cNvCxnSpPr>
          <p:nvPr/>
        </p:nvCxnSpPr>
        <p:spPr>
          <a:xfrm>
            <a:off x="6499658" y="3515793"/>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四角形: 角を丸くする 26">
            <a:extLst>
              <a:ext uri="{FF2B5EF4-FFF2-40B4-BE49-F238E27FC236}">
                <a16:creationId xmlns:a16="http://schemas.microsoft.com/office/drawing/2014/main" id="{39C2EDBC-C579-4284-A563-2036B7D3F6C4}"/>
              </a:ext>
            </a:extLst>
          </p:cNvPr>
          <p:cNvSpPr/>
          <p:nvPr/>
        </p:nvSpPr>
        <p:spPr>
          <a:xfrm>
            <a:off x="509537" y="4171153"/>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繁忙時の各拠点同士での面直での会議や其れに係る経費</a:t>
            </a:r>
          </a:p>
        </p:txBody>
      </p:sp>
      <p:sp>
        <p:nvSpPr>
          <p:cNvPr id="28" name="四角形: 角を丸くする 27">
            <a:extLst>
              <a:ext uri="{FF2B5EF4-FFF2-40B4-BE49-F238E27FC236}">
                <a16:creationId xmlns:a16="http://schemas.microsoft.com/office/drawing/2014/main" id="{FAA70B22-900D-42D5-BDE2-FD8CF9FFF7E5}"/>
              </a:ext>
            </a:extLst>
          </p:cNvPr>
          <p:cNvSpPr/>
          <p:nvPr/>
        </p:nvSpPr>
        <p:spPr>
          <a:xfrm>
            <a:off x="3738424" y="4188862"/>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j-ea"/>
                <a:ea typeface="+mj-ea"/>
              </a:rPr>
              <a:t>オンライン会議システムの導入</a:t>
            </a:r>
          </a:p>
        </p:txBody>
      </p:sp>
      <p:sp>
        <p:nvSpPr>
          <p:cNvPr id="29" name="四角形: 角を丸くする 28">
            <a:extLst>
              <a:ext uri="{FF2B5EF4-FFF2-40B4-BE49-F238E27FC236}">
                <a16:creationId xmlns:a16="http://schemas.microsoft.com/office/drawing/2014/main" id="{2F005A68-B846-49D7-A77B-F00FDD8C8B78}"/>
              </a:ext>
            </a:extLst>
          </p:cNvPr>
          <p:cNvSpPr/>
          <p:nvPr/>
        </p:nvSpPr>
        <p:spPr>
          <a:xfrm>
            <a:off x="6972737" y="4188862"/>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天候・交通状況に関係なく会議参加者の集合率が向上し、交通費などの経費が大幅に削減</a:t>
            </a:r>
          </a:p>
        </p:txBody>
      </p:sp>
      <p:cxnSp>
        <p:nvCxnSpPr>
          <p:cNvPr id="30" name="直線矢印コネクタ 29">
            <a:extLst>
              <a:ext uri="{FF2B5EF4-FFF2-40B4-BE49-F238E27FC236}">
                <a16:creationId xmlns:a16="http://schemas.microsoft.com/office/drawing/2014/main" id="{E58F27C7-E4C2-4E1E-88D3-2D70BD6EDB30}"/>
              </a:ext>
            </a:extLst>
          </p:cNvPr>
          <p:cNvCxnSpPr>
            <a:cxnSpLocks/>
          </p:cNvCxnSpPr>
          <p:nvPr/>
        </p:nvCxnSpPr>
        <p:spPr>
          <a:xfrm>
            <a:off x="3269854" y="4680736"/>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F2EE01C6-F1B5-47F6-AD81-40A30883B519}"/>
              </a:ext>
            </a:extLst>
          </p:cNvPr>
          <p:cNvCxnSpPr>
            <a:cxnSpLocks/>
          </p:cNvCxnSpPr>
          <p:nvPr/>
        </p:nvCxnSpPr>
        <p:spPr>
          <a:xfrm>
            <a:off x="6499658" y="4701805"/>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四角形: 角を丸くする 31">
            <a:extLst>
              <a:ext uri="{FF2B5EF4-FFF2-40B4-BE49-F238E27FC236}">
                <a16:creationId xmlns:a16="http://schemas.microsoft.com/office/drawing/2014/main" id="{33A45781-040A-4C3C-B256-3513C9FA6C08}"/>
              </a:ext>
            </a:extLst>
          </p:cNvPr>
          <p:cNvSpPr/>
          <p:nvPr/>
        </p:nvSpPr>
        <p:spPr>
          <a:xfrm>
            <a:off x="509537" y="5383988"/>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社内のセキュリティ対策や入退室管理の不透明性</a:t>
            </a:r>
          </a:p>
        </p:txBody>
      </p:sp>
      <p:sp>
        <p:nvSpPr>
          <p:cNvPr id="33" name="四角形: 角を丸くする 32">
            <a:extLst>
              <a:ext uri="{FF2B5EF4-FFF2-40B4-BE49-F238E27FC236}">
                <a16:creationId xmlns:a16="http://schemas.microsoft.com/office/drawing/2014/main" id="{081BBAE5-F1AE-4095-86D2-5FD69E269399}"/>
              </a:ext>
            </a:extLst>
          </p:cNvPr>
          <p:cNvSpPr/>
          <p:nvPr/>
        </p:nvSpPr>
        <p:spPr>
          <a:xfrm>
            <a:off x="3738424" y="5378190"/>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j-ea"/>
                <a:ea typeface="+mj-ea"/>
              </a:rPr>
              <a:t>入退室管理システムの導入</a:t>
            </a:r>
          </a:p>
        </p:txBody>
      </p:sp>
      <p:sp>
        <p:nvSpPr>
          <p:cNvPr id="34" name="四角形: 角を丸くする 33">
            <a:extLst>
              <a:ext uri="{FF2B5EF4-FFF2-40B4-BE49-F238E27FC236}">
                <a16:creationId xmlns:a16="http://schemas.microsoft.com/office/drawing/2014/main" id="{DA37F118-85DB-4B32-B8F4-96B36BA107EF}"/>
              </a:ext>
            </a:extLst>
          </p:cNvPr>
          <p:cNvSpPr/>
          <p:nvPr/>
        </p:nvSpPr>
        <p:spPr>
          <a:xfrm>
            <a:off x="6972737" y="5378190"/>
            <a:ext cx="2881000" cy="1108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入退室の厳密な管理と記録ができ、強固なセキュリティ環境を構築することで安全性が向上</a:t>
            </a:r>
            <a:endParaRPr lang="en-US" altLang="ja-JP" sz="1400" dirty="0">
              <a:solidFill>
                <a:schemeClr val="tx1"/>
              </a:solidFill>
            </a:endParaRPr>
          </a:p>
        </p:txBody>
      </p:sp>
      <p:cxnSp>
        <p:nvCxnSpPr>
          <p:cNvPr id="35" name="直線矢印コネクタ 34">
            <a:extLst>
              <a:ext uri="{FF2B5EF4-FFF2-40B4-BE49-F238E27FC236}">
                <a16:creationId xmlns:a16="http://schemas.microsoft.com/office/drawing/2014/main" id="{7BFD433B-4812-4316-AD68-F9827A47735D}"/>
              </a:ext>
            </a:extLst>
          </p:cNvPr>
          <p:cNvCxnSpPr>
            <a:cxnSpLocks/>
          </p:cNvCxnSpPr>
          <p:nvPr/>
        </p:nvCxnSpPr>
        <p:spPr>
          <a:xfrm>
            <a:off x="3269854" y="5932343"/>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a:extLst>
              <a:ext uri="{FF2B5EF4-FFF2-40B4-BE49-F238E27FC236}">
                <a16:creationId xmlns:a16="http://schemas.microsoft.com/office/drawing/2014/main" id="{1546EE10-71BE-4B07-A915-C9DC0B3C919C}"/>
              </a:ext>
            </a:extLst>
          </p:cNvPr>
          <p:cNvCxnSpPr>
            <a:cxnSpLocks/>
          </p:cNvCxnSpPr>
          <p:nvPr/>
        </p:nvCxnSpPr>
        <p:spPr>
          <a:xfrm>
            <a:off x="6530054" y="5932343"/>
            <a:ext cx="46857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フローチャート: 記憶データ 40">
            <a:extLst>
              <a:ext uri="{FF2B5EF4-FFF2-40B4-BE49-F238E27FC236}">
                <a16:creationId xmlns:a16="http://schemas.microsoft.com/office/drawing/2014/main" id="{179C5E87-9EE4-4071-B44B-CBBE5F3FD308}"/>
              </a:ext>
            </a:extLst>
          </p:cNvPr>
          <p:cNvSpPr/>
          <p:nvPr/>
        </p:nvSpPr>
        <p:spPr>
          <a:xfrm>
            <a:off x="158937" y="1807879"/>
            <a:ext cx="492338" cy="1108307"/>
          </a:xfrm>
          <a:prstGeom prst="flowChartOnlineStorag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事例①</a:t>
            </a:r>
          </a:p>
        </p:txBody>
      </p:sp>
      <p:sp>
        <p:nvSpPr>
          <p:cNvPr id="42" name="フローチャート: 記憶データ 41">
            <a:extLst>
              <a:ext uri="{FF2B5EF4-FFF2-40B4-BE49-F238E27FC236}">
                <a16:creationId xmlns:a16="http://schemas.microsoft.com/office/drawing/2014/main" id="{2BCA1ACE-CCBA-4C7C-80DE-E4240D71249D}"/>
              </a:ext>
            </a:extLst>
          </p:cNvPr>
          <p:cNvSpPr/>
          <p:nvPr/>
        </p:nvSpPr>
        <p:spPr>
          <a:xfrm>
            <a:off x="148111" y="2985574"/>
            <a:ext cx="492338" cy="1108307"/>
          </a:xfrm>
          <a:prstGeom prst="flowChartOnlineStorag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事例②</a:t>
            </a:r>
          </a:p>
        </p:txBody>
      </p:sp>
      <p:sp>
        <p:nvSpPr>
          <p:cNvPr id="43" name="フローチャート: 記憶データ 42">
            <a:extLst>
              <a:ext uri="{FF2B5EF4-FFF2-40B4-BE49-F238E27FC236}">
                <a16:creationId xmlns:a16="http://schemas.microsoft.com/office/drawing/2014/main" id="{0943DBE3-3C62-4C31-82A9-B4DCF262396D}"/>
              </a:ext>
            </a:extLst>
          </p:cNvPr>
          <p:cNvSpPr/>
          <p:nvPr/>
        </p:nvSpPr>
        <p:spPr>
          <a:xfrm>
            <a:off x="158937" y="4171153"/>
            <a:ext cx="492338" cy="1108307"/>
          </a:xfrm>
          <a:prstGeom prst="flowChartOnlineStorag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事例③</a:t>
            </a:r>
          </a:p>
        </p:txBody>
      </p:sp>
      <p:sp>
        <p:nvSpPr>
          <p:cNvPr id="44" name="フローチャート: 記憶データ 43">
            <a:extLst>
              <a:ext uri="{FF2B5EF4-FFF2-40B4-BE49-F238E27FC236}">
                <a16:creationId xmlns:a16="http://schemas.microsoft.com/office/drawing/2014/main" id="{F0E8740A-50E0-405E-AEB7-7B7F9BCFC822}"/>
              </a:ext>
            </a:extLst>
          </p:cNvPr>
          <p:cNvSpPr/>
          <p:nvPr/>
        </p:nvSpPr>
        <p:spPr>
          <a:xfrm>
            <a:off x="142052" y="5378190"/>
            <a:ext cx="492338" cy="1108307"/>
          </a:xfrm>
          <a:prstGeom prst="flowChartOnlineStorag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事例④</a:t>
            </a:r>
          </a:p>
        </p:txBody>
      </p:sp>
      <p:sp>
        <p:nvSpPr>
          <p:cNvPr id="46" name="平行四辺形 45">
            <a:extLst>
              <a:ext uri="{FF2B5EF4-FFF2-40B4-BE49-F238E27FC236}">
                <a16:creationId xmlns:a16="http://schemas.microsoft.com/office/drawing/2014/main" id="{495D1ADA-1B71-410A-8F9E-F139EBC9437F}"/>
              </a:ext>
            </a:extLst>
          </p:cNvPr>
          <p:cNvSpPr/>
          <p:nvPr/>
        </p:nvSpPr>
        <p:spPr>
          <a:xfrm>
            <a:off x="634389" y="854504"/>
            <a:ext cx="9219347" cy="393833"/>
          </a:xfrm>
          <a:prstGeom prst="parallelogram">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rPr>
              <a:t>その他・多業種</a:t>
            </a:r>
          </a:p>
        </p:txBody>
      </p:sp>
      <p:sp>
        <p:nvSpPr>
          <p:cNvPr id="37" name="タイトル 1">
            <a:extLst>
              <a:ext uri="{FF2B5EF4-FFF2-40B4-BE49-F238E27FC236}">
                <a16:creationId xmlns:a16="http://schemas.microsoft.com/office/drawing/2014/main" id="{F1B803DC-C446-435F-AA71-A04DE509FA22}"/>
              </a:ext>
            </a:extLst>
          </p:cNvPr>
          <p:cNvSpPr>
            <a:spLocks noGrp="1"/>
          </p:cNvSpPr>
          <p:nvPr>
            <p:ph type="title"/>
          </p:nvPr>
        </p:nvSpPr>
        <p:spPr>
          <a:xfrm>
            <a:off x="200472" y="76562"/>
            <a:ext cx="8553400" cy="400110"/>
          </a:xfrm>
        </p:spPr>
        <p:txBody>
          <a:bodyPr wrap="square">
            <a:spAutoFit/>
          </a:bodyPr>
          <a:lstStyle/>
          <a:p>
            <a:pPr algn="l"/>
            <a:r>
              <a:rPr lang="zh-TW" altLang="en-US" sz="2000" dirty="0">
                <a:solidFill>
                  <a:schemeClr val="bg1"/>
                </a:solidFill>
                <a:latin typeface="HG丸ｺﾞｼｯｸM-PRO" pitchFamily="50" charset="-128"/>
                <a:ea typeface="HG丸ｺﾞｼｯｸM-PRO" pitchFamily="50" charset="-128"/>
              </a:rPr>
              <a:t> </a:t>
            </a:r>
            <a:r>
              <a:rPr lang="zh-TW" altLang="en-US" sz="2000" b="1" dirty="0">
                <a:solidFill>
                  <a:schemeClr val="bg1"/>
                </a:solidFill>
                <a:latin typeface="HG丸ｺﾞｼｯｸM-PRO" pitchFamily="50" charset="-128"/>
                <a:ea typeface="HG丸ｺﾞｼｯｸM-PRO" pitchFamily="50" charset="-128"/>
              </a:rPr>
              <a:t>三重県版経営向上計画実施支援補助金</a:t>
            </a:r>
            <a:endParaRPr kumimoji="1" lang="ja-JP" altLang="en-US" sz="2000" b="1" dirty="0">
              <a:solidFill>
                <a:schemeClr val="bg1"/>
              </a:solidFill>
              <a:latin typeface="HG丸ｺﾞｼｯｸM-PRO" pitchFamily="50" charset="-128"/>
              <a:ea typeface="HG丸ｺﾞｼｯｸM-PRO" pitchFamily="50" charset="-128"/>
            </a:endParaRPr>
          </a:p>
        </p:txBody>
      </p:sp>
      <p:sp>
        <p:nvSpPr>
          <p:cNvPr id="38" name="タイトル 1">
            <a:extLst>
              <a:ext uri="{FF2B5EF4-FFF2-40B4-BE49-F238E27FC236}">
                <a16:creationId xmlns:a16="http://schemas.microsoft.com/office/drawing/2014/main" id="{EA68799F-5F3A-4A5B-8505-3FF57A1DB887}"/>
              </a:ext>
            </a:extLst>
          </p:cNvPr>
          <p:cNvSpPr txBox="1">
            <a:spLocks/>
          </p:cNvSpPr>
          <p:nvPr/>
        </p:nvSpPr>
        <p:spPr>
          <a:xfrm>
            <a:off x="4618529" y="6567518"/>
            <a:ext cx="668941" cy="400110"/>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kumimoji="1" sz="4400" kern="1200" cap="all" spc="100" baseline="0">
                <a:solidFill>
                  <a:schemeClr val="tx1">
                    <a:lumMod val="95000"/>
                    <a:lumOff val="5000"/>
                  </a:schemeClr>
                </a:solidFill>
                <a:latin typeface="+mj-lt"/>
                <a:ea typeface="+mj-ea"/>
                <a:cs typeface="+mj-cs"/>
              </a:defRPr>
            </a:lvl1pPr>
          </a:lstStyle>
          <a:p>
            <a:r>
              <a:rPr lang="en-US" altLang="ja-JP" sz="1800" dirty="0">
                <a:latin typeface="+mj-ea"/>
              </a:rPr>
              <a:t>P</a:t>
            </a:r>
            <a:r>
              <a:rPr lang="ja-JP" altLang="en-US" sz="1800" dirty="0">
                <a:latin typeface="+mj-ea"/>
              </a:rPr>
              <a:t>７</a:t>
            </a:r>
            <a:endParaRPr lang="ja-JP" altLang="en-US" sz="1800" dirty="0"/>
          </a:p>
        </p:txBody>
      </p:sp>
    </p:spTree>
    <p:extLst>
      <p:ext uri="{BB962C8B-B14F-4D97-AF65-F5344CB8AC3E}">
        <p14:creationId xmlns:p14="http://schemas.microsoft.com/office/powerpoint/2010/main" val="34261176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インテグラル">
  <a:themeElements>
    <a:clrScheme name="インテグラル">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インテグラル">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インテグラル">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18183</TotalTime>
  <Words>1064</Words>
  <Application>Microsoft Office PowerPoint</Application>
  <PresentationFormat>A4 210 x 297 mm</PresentationFormat>
  <Paragraphs>153</Paragraphs>
  <Slides>7</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7</vt:i4>
      </vt:variant>
    </vt:vector>
  </HeadingPairs>
  <TitlesOfParts>
    <vt:vector size="15" baseType="lpstr">
      <vt:lpstr>HG丸ｺﾞｼｯｸM-PRO</vt:lpstr>
      <vt:lpstr>ＭＳ Ｐゴシック</vt:lpstr>
      <vt:lpstr>メイリオ</vt:lpstr>
      <vt:lpstr>Calibri</vt:lpstr>
      <vt:lpstr>Tw Cen MT</vt:lpstr>
      <vt:lpstr>Tw Cen MT Condensed</vt:lpstr>
      <vt:lpstr>Wingdings 3</vt:lpstr>
      <vt:lpstr>インテグラル</vt:lpstr>
      <vt:lpstr>DX推進枠対象経費の事例集</vt:lpstr>
      <vt:lpstr> 三重県版経営向上計画実施支援補助金</vt:lpstr>
      <vt:lpstr> 三重県版経営向上計画実施支援補助金</vt:lpstr>
      <vt:lpstr> 三重県版経営向上計画実施支援補助金</vt:lpstr>
      <vt:lpstr> 三重県版経営向上計画実施支援補助金</vt:lpstr>
      <vt:lpstr> 三重県版経営向上計画実施支援補助金</vt:lpstr>
      <vt:lpstr> 三重県版経営向上計画実施支援補助金</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taniguchi-takuya</dc:creator>
  <cp:lastModifiedBy>須賀　亮太</cp:lastModifiedBy>
  <cp:revision>870</cp:revision>
  <cp:lastPrinted>2024-05-30T05:07:39Z</cp:lastPrinted>
  <dcterms:created xsi:type="dcterms:W3CDTF">2015-07-30T00:28:53Z</dcterms:created>
  <dcterms:modified xsi:type="dcterms:W3CDTF">2024-05-30T06:42:52Z</dcterms:modified>
</cp:coreProperties>
</file>